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6405"/>
  </p:normalViewPr>
  <p:slideViewPr>
    <p:cSldViewPr snapToGrid="0">
      <p:cViewPr varScale="1">
        <p:scale>
          <a:sx n="113" d="100"/>
          <a:sy n="113" d="100"/>
        </p:scale>
        <p:origin x="204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DC6B688-FD4E-4E4B-B543-8950C6D67579}"/>
              </a:ext>
            </a:extLst>
          </p:cNvPr>
          <p:cNvGraphicFramePr>
            <a:graphicFrameLocks noGrp="1"/>
          </p:cNvGraphicFramePr>
          <p:nvPr>
            <p:ph type="tbl" sz="quarter" idx="13"/>
            <p:extLst>
              <p:ext uri="{D42A27DB-BD31-4B8C-83A1-F6EECF244321}">
                <p14:modId xmlns:p14="http://schemas.microsoft.com/office/powerpoint/2010/main" val="3134334727"/>
              </p:ext>
            </p:extLst>
          </p:nvPr>
        </p:nvGraphicFramePr>
        <p:xfrm>
          <a:off x="457200" y="1468438"/>
          <a:ext cx="8229600" cy="44551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41746119"/>
                    </a:ext>
                  </a:extLst>
                </a:gridCol>
                <a:gridCol w="987552">
                  <a:extLst>
                    <a:ext uri="{9D8B030D-6E8A-4147-A177-3AD203B41FA5}">
                      <a16:colId xmlns:a16="http://schemas.microsoft.com/office/drawing/2014/main" val="4007834961"/>
                    </a:ext>
                  </a:extLst>
                </a:gridCol>
                <a:gridCol w="987552">
                  <a:extLst>
                    <a:ext uri="{9D8B030D-6E8A-4147-A177-3AD203B41FA5}">
                      <a16:colId xmlns:a16="http://schemas.microsoft.com/office/drawing/2014/main" val="178119081"/>
                    </a:ext>
                  </a:extLst>
                </a:gridCol>
                <a:gridCol w="987552">
                  <a:extLst>
                    <a:ext uri="{9D8B030D-6E8A-4147-A177-3AD203B41FA5}">
                      <a16:colId xmlns:a16="http://schemas.microsoft.com/office/drawing/2014/main" val="2942549685"/>
                    </a:ext>
                  </a:extLst>
                </a:gridCol>
                <a:gridCol w="987552">
                  <a:extLst>
                    <a:ext uri="{9D8B030D-6E8A-4147-A177-3AD203B41FA5}">
                      <a16:colId xmlns:a16="http://schemas.microsoft.com/office/drawing/2014/main" val="3578839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5824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- 2018-06-28 19:58:19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المخارج هي الصحيحة؟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Which of the exits are the correct one?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8329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- 2018-06-27 10:08:55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ميغان </a:t>
                      </a:r>
                      <a:r>
                        <a:rPr kumimoji="0" lang="en-US" sz="1000" b="0" i="0" u="none" strike="noStrike" kern="1200" cap="none" spc="0" normalizeH="0" baseline="0" noProof="0">
                          <a:ln>
                            <a:noFill/>
                          </a:ln>
                          <a:solidFill>
                            <a:prstClr val="black"/>
                          </a:solidFill>
                          <a:effectLst/>
                          <a:uLnTx/>
                          <a:uFillTx/>
                          <a:latin typeface="+mn-lt"/>
                          <a:ea typeface="+mn-ea"/>
                          <a:cs typeface="+mn-cs"/>
                        </a:rPr>
                        <a:t>GT </a:t>
                      </a:r>
                      <a:r>
                        <a:rPr kumimoji="0" lang="ar-AE" sz="1000" b="0" i="0" u="none" strike="noStrike" kern="1200" cap="none" spc="0" normalizeH="0" baseline="0" noProof="0">
                          <a:ln>
                            <a:noFill/>
                          </a:ln>
                          <a:solidFill>
                            <a:prstClr val="black"/>
                          </a:solidFill>
                          <a:effectLst/>
                          <a:uLnTx/>
                          <a:uFillTx/>
                          <a:latin typeface="+mn-lt"/>
                          <a:ea typeface="+mn-ea"/>
                          <a:cs typeface="+mn-cs"/>
                        </a:rPr>
                        <a:t>الجديدة كلّياً الأداء، التقنية ومتعة القيادة
أبعاد متوازنة ولمسات إنارة متميّزةمقصورة مشغولة بعناية تمنح شعور ’قمرات القيادة‘، مع مقاعد منحوتة ومحيطة بالسائق
#رينو #السعودية #سيارات #ميغان
</a:t>
                      </a:r>
                      <a:r>
                        <a:rPr kumimoji="0" lang="en-US" sz="1000" b="0" i="0" u="none" strike="noStrike" kern="1200" cap="none" spc="0" normalizeH="0" baseline="0" noProof="0">
                          <a:ln>
                            <a:noFill/>
                          </a:ln>
                          <a:solidFill>
                            <a:prstClr val="black"/>
                          </a:solidFill>
                          <a:effectLst/>
                          <a:uLnTx/>
                          <a:uFillTx/>
                          <a:latin typeface="+mn-lt"/>
                          <a:ea typeface="+mn-ea"/>
                          <a:cs typeface="+mn-cs"/>
                        </a:rPr>
                        <a:t>The all-new Renault MEGANE GT Performance, Technology, and Driving Pleasure
Balanced proportions and distinctive lighting signatures, A carefully-appointed ‘cockpit’-feel cabin, with sculpted, enveloping seats
#Renault  #KSA #Cars #MEGANE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228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- 2018-06-25 16:51:41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تستطيع ايجاد الأربع كلمات المخفية؟ شاركونا الجواب في التعليقات 
#رينو #السعودية #سيارات</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 you find the four missing words? Share with us your answer in the comment section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8797397"/>
                  </a:ext>
                </a:extLst>
              </a:tr>
            </a:tbl>
          </a:graphicData>
        </a:graphic>
      </p:graphicFrame>
      <p:sp>
        <p:nvSpPr>
          <p:cNvPr id="3" name="Title 2">
            <a:extLst>
              <a:ext uri="{FF2B5EF4-FFF2-40B4-BE49-F238E27FC236}">
                <a16:creationId xmlns:a16="http://schemas.microsoft.com/office/drawing/2014/main" id="{9A97F980-3840-4254-8796-2BDC44E2A4D9}"/>
              </a:ext>
            </a:extLst>
          </p:cNvPr>
          <p:cNvSpPr>
            <a:spLocks noGrp="1"/>
          </p:cNvSpPr>
          <p:nvPr>
            <p:ph type="title"/>
          </p:nvPr>
        </p:nvSpPr>
        <p:spPr/>
        <p:txBody>
          <a:bodyPr/>
          <a:lstStyle/>
          <a:p>
            <a:r>
              <a:rPr lang="en-US"/>
              <a:t>Instagram Posts Table | Renault - 1 of 5</a:t>
            </a:r>
          </a:p>
        </p:txBody>
      </p:sp>
      <p:sp>
        <p:nvSpPr>
          <p:cNvPr id="4" name="Text Placeholder 3">
            <a:extLst>
              <a:ext uri="{FF2B5EF4-FFF2-40B4-BE49-F238E27FC236}">
                <a16:creationId xmlns:a16="http://schemas.microsoft.com/office/drawing/2014/main" id="{227C86DA-B1C1-44CE-8AB9-5F31237C5C4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89249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D0AC2E2-ED80-464B-AB69-A7147FA44BAB}"/>
              </a:ext>
            </a:extLst>
          </p:cNvPr>
          <p:cNvGraphicFramePr>
            <a:graphicFrameLocks noGrp="1"/>
          </p:cNvGraphicFramePr>
          <p:nvPr>
            <p:ph type="tbl" sz="quarter" idx="13"/>
            <p:extLst>
              <p:ext uri="{D42A27DB-BD31-4B8C-83A1-F6EECF244321}">
                <p14:modId xmlns:p14="http://schemas.microsoft.com/office/powerpoint/2010/main" val="313661677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80241920"/>
                    </a:ext>
                  </a:extLst>
                </a:gridCol>
                <a:gridCol w="987552">
                  <a:extLst>
                    <a:ext uri="{9D8B030D-6E8A-4147-A177-3AD203B41FA5}">
                      <a16:colId xmlns:a16="http://schemas.microsoft.com/office/drawing/2014/main" val="958806058"/>
                    </a:ext>
                  </a:extLst>
                </a:gridCol>
                <a:gridCol w="987552">
                  <a:extLst>
                    <a:ext uri="{9D8B030D-6E8A-4147-A177-3AD203B41FA5}">
                      <a16:colId xmlns:a16="http://schemas.microsoft.com/office/drawing/2014/main" val="1689088580"/>
                    </a:ext>
                  </a:extLst>
                </a:gridCol>
                <a:gridCol w="987552">
                  <a:extLst>
                    <a:ext uri="{9D8B030D-6E8A-4147-A177-3AD203B41FA5}">
                      <a16:colId xmlns:a16="http://schemas.microsoft.com/office/drawing/2014/main" val="1566424373"/>
                    </a:ext>
                  </a:extLst>
                </a:gridCol>
                <a:gridCol w="987552">
                  <a:extLst>
                    <a:ext uri="{9D8B030D-6E8A-4147-A177-3AD203B41FA5}">
                      <a16:colId xmlns:a16="http://schemas.microsoft.com/office/drawing/2014/main" val="2260444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557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- 2018-06-24 18:12:56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first Saudi woman to drive a Renault F1 racecar -Aseel Al-Hamad @aseel.alhamad .
Today, thousands of women are driving on the roads of Saudi for the first time.
We believe women won’t just be great drivers, they will be amazing at it too. 
</a:t>
                      </a:r>
                      <a:r>
                        <a:rPr kumimoji="0" lang="ar-AE" sz="1000" b="0" i="0" u="none" strike="noStrike" kern="1200" cap="none" spc="0" normalizeH="0" baseline="0" noProof="0">
                          <a:ln>
                            <a:noFill/>
                          </a:ln>
                          <a:solidFill>
                            <a:prstClr val="black"/>
                          </a:solidFill>
                          <a:effectLst/>
                          <a:uLnTx/>
                          <a:uFillTx/>
                          <a:latin typeface="+mn-lt"/>
                          <a:ea typeface="+mn-ea"/>
                          <a:cs typeface="+mn-cs"/>
                        </a:rPr>
                        <a:t>تهانينا لأول سعودية تقود سيارة رينو في الفورمولا ١، أسيل الحمد.
اليوم، تنطلق آلاف السعوديات لأول مرة من خلف المقود عبر طرقات السعودية.
نحن نؤمن بقدرة كل سيدة في قيادة سيارتها وقيادة إمكانياتها أيضاً إلى أبعد حدود.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628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- 2018-06-24 17:20:40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استلهم الحماس من تصميم السيارة القوي، طراز رياضي، و واجهة أمامية قوية و أضواء </a:t>
                      </a:r>
                      <a:r>
                        <a:rPr kumimoji="0" lang="en-US" sz="1000" b="0" i="0" u="none" strike="noStrike" kern="1200" cap="none" spc="0" normalizeH="0" baseline="0" noProof="0">
                          <a:ln>
                            <a:noFill/>
                          </a:ln>
                          <a:solidFill>
                            <a:prstClr val="black"/>
                          </a:solidFill>
                          <a:effectLst/>
                          <a:uLnTx/>
                          <a:uFillTx/>
                          <a:latin typeface="+mn-lt"/>
                          <a:ea typeface="+mn-ea"/>
                          <a:cs typeface="+mn-cs"/>
                        </a:rPr>
                        <a:t>LED </a:t>
                      </a:r>
                      <a:r>
                        <a:rPr kumimoji="0" lang="ar-AE" sz="1000" b="0" i="0" u="none" strike="noStrike" kern="1200" cap="none" spc="0" normalizeH="0" baseline="0" noProof="0">
                          <a:ln>
                            <a:noFill/>
                          </a:ln>
                          <a:solidFill>
                            <a:prstClr val="black"/>
                          </a:solidFill>
                          <a:effectLst/>
                          <a:uLnTx/>
                          <a:uFillTx/>
                          <a:latin typeface="+mn-lt"/>
                          <a:ea typeface="+mn-ea"/>
                          <a:cs typeface="+mn-cs"/>
                        </a:rPr>
                        <a:t>على شكل حرف </a:t>
                      </a:r>
                      <a:r>
                        <a:rPr kumimoji="0" lang="en-US" sz="1000" b="0" i="0" u="none" strike="noStrike" kern="1200" cap="none" spc="0" normalizeH="0" baseline="0" noProof="0">
                          <a:ln>
                            <a:noFill/>
                          </a:ln>
                          <a:solidFill>
                            <a:prstClr val="black"/>
                          </a:solidFill>
                          <a:effectLst/>
                          <a:uLnTx/>
                          <a:uFillTx/>
                          <a:latin typeface="+mn-lt"/>
                          <a:ea typeface="+mn-ea"/>
                          <a:cs typeface="+mn-cs"/>
                        </a:rPr>
                        <a:t>C
</a:t>
                      </a:r>
                      <a:r>
                        <a:rPr kumimoji="0" lang="ar-AE" sz="1000" b="0" i="0" u="none" strike="noStrike" kern="1200" cap="none" spc="0" normalizeH="0" baseline="0" noProof="0">
                          <a:ln>
                            <a:noFill/>
                          </a:ln>
                          <a:solidFill>
                            <a:prstClr val="black"/>
                          </a:solidFill>
                          <a:effectLst/>
                          <a:uLnTx/>
                          <a:uFillTx/>
                          <a:latin typeface="+mn-lt"/>
                          <a:ea typeface="+mn-ea"/>
                          <a:cs typeface="+mn-cs"/>
                        </a:rPr>
                        <a:t>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https://bit.ly/2vF3YqV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Get a thrill from its powerful design, Athletic profile, robust front end, C-Shape LED Daytime Running Lights
For more information follow the link: https://bit.ly/2qWncTv
#Renault #KSA #Cars #KOLEOS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9244979"/>
                  </a:ext>
                </a:extLst>
              </a:tr>
            </a:tbl>
          </a:graphicData>
        </a:graphic>
      </p:graphicFrame>
      <p:sp>
        <p:nvSpPr>
          <p:cNvPr id="3" name="Title 2">
            <a:extLst>
              <a:ext uri="{FF2B5EF4-FFF2-40B4-BE49-F238E27FC236}">
                <a16:creationId xmlns:a16="http://schemas.microsoft.com/office/drawing/2014/main" id="{7385C54F-B132-4B38-AE2C-032EE5E14B44}"/>
              </a:ext>
            </a:extLst>
          </p:cNvPr>
          <p:cNvSpPr>
            <a:spLocks noGrp="1"/>
          </p:cNvSpPr>
          <p:nvPr>
            <p:ph type="title"/>
          </p:nvPr>
        </p:nvSpPr>
        <p:spPr/>
        <p:txBody>
          <a:bodyPr/>
          <a:lstStyle/>
          <a:p>
            <a:r>
              <a:rPr lang="en-US"/>
              <a:t>Instagram Posts Table | Renault - 2 of 5</a:t>
            </a:r>
          </a:p>
        </p:txBody>
      </p:sp>
      <p:sp>
        <p:nvSpPr>
          <p:cNvPr id="4" name="Text Placeholder 3">
            <a:extLst>
              <a:ext uri="{FF2B5EF4-FFF2-40B4-BE49-F238E27FC236}">
                <a16:creationId xmlns:a16="http://schemas.microsoft.com/office/drawing/2014/main" id="{F3ECD386-B7AB-440D-85B7-91F0D73B102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27092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70E5C24-4D5E-4BE1-9F83-521FECDD2277}"/>
              </a:ext>
            </a:extLst>
          </p:cNvPr>
          <p:cNvGraphicFramePr>
            <a:graphicFrameLocks noGrp="1"/>
          </p:cNvGraphicFramePr>
          <p:nvPr>
            <p:ph type="tbl" sz="quarter" idx="13"/>
            <p:extLst>
              <p:ext uri="{D42A27DB-BD31-4B8C-83A1-F6EECF244321}">
                <p14:modId xmlns:p14="http://schemas.microsoft.com/office/powerpoint/2010/main" val="407369831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90040439"/>
                    </a:ext>
                  </a:extLst>
                </a:gridCol>
                <a:gridCol w="987552">
                  <a:extLst>
                    <a:ext uri="{9D8B030D-6E8A-4147-A177-3AD203B41FA5}">
                      <a16:colId xmlns:a16="http://schemas.microsoft.com/office/drawing/2014/main" val="1431070473"/>
                    </a:ext>
                  </a:extLst>
                </a:gridCol>
                <a:gridCol w="987552">
                  <a:extLst>
                    <a:ext uri="{9D8B030D-6E8A-4147-A177-3AD203B41FA5}">
                      <a16:colId xmlns:a16="http://schemas.microsoft.com/office/drawing/2014/main" val="4240571624"/>
                    </a:ext>
                  </a:extLst>
                </a:gridCol>
                <a:gridCol w="987552">
                  <a:extLst>
                    <a:ext uri="{9D8B030D-6E8A-4147-A177-3AD203B41FA5}">
                      <a16:colId xmlns:a16="http://schemas.microsoft.com/office/drawing/2014/main" val="1380195158"/>
                    </a:ext>
                  </a:extLst>
                </a:gridCol>
                <a:gridCol w="987552">
                  <a:extLst>
                    <a:ext uri="{9D8B030D-6E8A-4147-A177-3AD203B41FA5}">
                      <a16:colId xmlns:a16="http://schemas.microsoft.com/office/drawing/2014/main" val="1108083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334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- 2018-06-21 17:27:33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أطلق لنفسك العنان مع أسلوب رينو كابتشر. لأنها مستوحاة من السيارة المستقبلية التي تحمل نفس الاسم.
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https://bit.ly/2L0BjiH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#كابتشر
</a:t>
                      </a:r>
                      <a:r>
                        <a:rPr kumimoji="0" lang="en-US" sz="1000" b="0" i="0" u="none" strike="noStrike" kern="1200" cap="none" spc="0" normalizeH="0" baseline="0" noProof="0">
                          <a:ln>
                            <a:noFill/>
                          </a:ln>
                          <a:solidFill>
                            <a:prstClr val="black"/>
                          </a:solidFill>
                          <a:effectLst/>
                          <a:uLnTx/>
                          <a:uFillTx/>
                          <a:latin typeface="+mn-lt"/>
                          <a:ea typeface="+mn-ea"/>
                          <a:cs typeface="+mn-cs"/>
                        </a:rPr>
                        <a:t>Let yourself be swept away by the styling of Renault CAPTUR. Inspired by the concept car of the same name.
For more information follow the link: https://bit.ly/2sgIITD
#Renault #CAPTURE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322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- 2018-06-20 17:27:59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نصمم ونصنع ونبيع السيارات الشخصية والتجارية ضمن ثلاث علامات تجارية: رينو وداسيا و</a:t>
                      </a:r>
                      <a:r>
                        <a:rPr kumimoji="0" lang="en-US" sz="1000" b="0" i="0" u="none" strike="noStrike" kern="1200" cap="none" spc="0" normalizeH="0" baseline="0" noProof="0">
                          <a:ln>
                            <a:noFill/>
                          </a:ln>
                          <a:solidFill>
                            <a:prstClr val="black"/>
                          </a:solidFill>
                          <a:effectLst/>
                          <a:uLnTx/>
                          <a:uFillTx/>
                          <a:latin typeface="+mn-lt"/>
                          <a:ea typeface="+mn-ea"/>
                          <a:cs typeface="+mn-cs"/>
                        </a:rPr>
                        <a:t>RSM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We design, manufacture and sell personal and commercial vehicles under three brands: Renault, Dacia and RSM.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288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- 2018-06-14 22:25:21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أسرة رينو تتمنى لكم عيد سعيد وكل عام وأنتم بخير 
#رينو #عيد_سعيد #عيد_الفطر 
</a:t>
                      </a:r>
                      <a:r>
                        <a:rPr kumimoji="0" lang="en-US" sz="1000" b="0" i="0" u="none" strike="noStrike" kern="1200" cap="none" spc="0" normalizeH="0" baseline="0" noProof="0">
                          <a:ln>
                            <a:noFill/>
                          </a:ln>
                          <a:solidFill>
                            <a:prstClr val="black"/>
                          </a:solidFill>
                          <a:effectLst/>
                          <a:uLnTx/>
                          <a:uFillTx/>
                          <a:latin typeface="+mn-lt"/>
                          <a:ea typeface="+mn-ea"/>
                          <a:cs typeface="+mn-cs"/>
                        </a:rPr>
                        <a:t>Renault family wishes you a Blessed Happy 
#Renault #EidMubarak #EidAlfitir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5705626"/>
                  </a:ext>
                </a:extLst>
              </a:tr>
            </a:tbl>
          </a:graphicData>
        </a:graphic>
      </p:graphicFrame>
      <p:sp>
        <p:nvSpPr>
          <p:cNvPr id="3" name="Title 2">
            <a:extLst>
              <a:ext uri="{FF2B5EF4-FFF2-40B4-BE49-F238E27FC236}">
                <a16:creationId xmlns:a16="http://schemas.microsoft.com/office/drawing/2014/main" id="{BC5B0CFA-00CC-4913-BFF6-8F129F14315C}"/>
              </a:ext>
            </a:extLst>
          </p:cNvPr>
          <p:cNvSpPr>
            <a:spLocks noGrp="1"/>
          </p:cNvSpPr>
          <p:nvPr>
            <p:ph type="title"/>
          </p:nvPr>
        </p:nvSpPr>
        <p:spPr/>
        <p:txBody>
          <a:bodyPr/>
          <a:lstStyle/>
          <a:p>
            <a:r>
              <a:rPr lang="en-US"/>
              <a:t>Instagram Posts Table | Renault - 3 of 5</a:t>
            </a:r>
          </a:p>
        </p:txBody>
      </p:sp>
      <p:sp>
        <p:nvSpPr>
          <p:cNvPr id="4" name="Text Placeholder 3">
            <a:extLst>
              <a:ext uri="{FF2B5EF4-FFF2-40B4-BE49-F238E27FC236}">
                <a16:creationId xmlns:a16="http://schemas.microsoft.com/office/drawing/2014/main" id="{79EA8B6A-F7BA-4230-B049-D1AB52BF260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29728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C757276-5E31-456B-88CA-20F1900F8A40}"/>
              </a:ext>
            </a:extLst>
          </p:cNvPr>
          <p:cNvGraphicFramePr>
            <a:graphicFrameLocks noGrp="1"/>
          </p:cNvGraphicFramePr>
          <p:nvPr>
            <p:ph type="tbl" sz="quarter" idx="13"/>
            <p:extLst>
              <p:ext uri="{D42A27DB-BD31-4B8C-83A1-F6EECF244321}">
                <p14:modId xmlns:p14="http://schemas.microsoft.com/office/powerpoint/2010/main" val="227260711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37733127"/>
                    </a:ext>
                  </a:extLst>
                </a:gridCol>
                <a:gridCol w="987552">
                  <a:extLst>
                    <a:ext uri="{9D8B030D-6E8A-4147-A177-3AD203B41FA5}">
                      <a16:colId xmlns:a16="http://schemas.microsoft.com/office/drawing/2014/main" val="1537187798"/>
                    </a:ext>
                  </a:extLst>
                </a:gridCol>
                <a:gridCol w="987552">
                  <a:extLst>
                    <a:ext uri="{9D8B030D-6E8A-4147-A177-3AD203B41FA5}">
                      <a16:colId xmlns:a16="http://schemas.microsoft.com/office/drawing/2014/main" val="3628211089"/>
                    </a:ext>
                  </a:extLst>
                </a:gridCol>
                <a:gridCol w="987552">
                  <a:extLst>
                    <a:ext uri="{9D8B030D-6E8A-4147-A177-3AD203B41FA5}">
                      <a16:colId xmlns:a16="http://schemas.microsoft.com/office/drawing/2014/main" val="3342180524"/>
                    </a:ext>
                  </a:extLst>
                </a:gridCol>
                <a:gridCol w="987552">
                  <a:extLst>
                    <a:ext uri="{9D8B030D-6E8A-4147-A177-3AD203B41FA5}">
                      <a16:colId xmlns:a16="http://schemas.microsoft.com/office/drawing/2014/main" val="2542718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631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- 2018-06-13 12:53:21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نبارك للفائز برينو كوليوس. تابعوا صفحتنا للمزيد من المسابقات و العديد من الجوائز 
#رينو #كوليوس #السعودية #سيارات #مسابقة 
</a:t>
                      </a:r>
                      <a:r>
                        <a:rPr kumimoji="0" lang="en-US" sz="1000" b="0" i="0" u="none" strike="noStrike" kern="1200" cap="none" spc="0" normalizeH="0" baseline="0" noProof="0">
                          <a:ln>
                            <a:noFill/>
                          </a:ln>
                          <a:solidFill>
                            <a:prstClr val="black"/>
                          </a:solidFill>
                          <a:effectLst/>
                          <a:uLnTx/>
                          <a:uFillTx/>
                          <a:latin typeface="+mn-lt"/>
                          <a:ea typeface="+mn-ea"/>
                          <a:cs typeface="+mn-cs"/>
                        </a:rPr>
                        <a:t>Congratulation to the winner of Renualt Kolese. Follow our page for more competition and prizes to come
#KoleosKaraoke  #KSA #Cars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07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- 2018-06-13 10:49:30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118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- 2018-06-12 14:23:24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احجز واربح مع رينو. اضغط على الرابط وحمل البرنامج
</a:t>
                      </a:r>
                      <a:r>
                        <a:rPr kumimoji="0" lang="en-US" sz="1000" b="0" i="0" u="none" strike="noStrike" kern="1200" cap="none" spc="0" normalizeH="0" baseline="0" noProof="0">
                          <a:ln>
                            <a:noFill/>
                          </a:ln>
                          <a:solidFill>
                            <a:prstClr val="black"/>
                          </a:solidFill>
                          <a:effectLst/>
                          <a:uLnTx/>
                          <a:uFillTx/>
                          <a:latin typeface="+mn-lt"/>
                          <a:ea typeface="+mn-ea"/>
                          <a:cs typeface="+mn-cs"/>
                        </a:rPr>
                        <a:t>https://bit.ly/2wzx8nu
https://apple.co/2eKWrMD
#</a:t>
                      </a:r>
                      <a:r>
                        <a:rPr kumimoji="0" lang="ar-AE" sz="1000" b="0" i="0" u="none" strike="noStrike" kern="1200" cap="none" spc="0" normalizeH="0" baseline="0" noProof="0">
                          <a:ln>
                            <a:noFill/>
                          </a:ln>
                          <a:solidFill>
                            <a:prstClr val="black"/>
                          </a:solidFill>
                          <a:effectLst/>
                          <a:uLnTx/>
                          <a:uFillTx/>
                          <a:latin typeface="+mn-lt"/>
                          <a:ea typeface="+mn-ea"/>
                          <a:cs typeface="+mn-cs"/>
                        </a:rPr>
                        <a:t>رينو #خدمات #سيارات #رمضان
</a:t>
                      </a:r>
                      <a:r>
                        <a:rPr kumimoji="0" lang="en-US" sz="1000" b="0" i="0" u="none" strike="noStrike" kern="1200" cap="none" spc="0" normalizeH="0" baseline="0" noProof="0">
                          <a:ln>
                            <a:noFill/>
                          </a:ln>
                          <a:solidFill>
                            <a:prstClr val="black"/>
                          </a:solidFill>
                          <a:effectLst/>
                          <a:uLnTx/>
                          <a:uFillTx/>
                          <a:latin typeface="+mn-lt"/>
                          <a:ea typeface="+mn-ea"/>
                          <a:cs typeface="+mn-cs"/>
                        </a:rPr>
                        <a:t>Book and win with Renault. Click on the link and download the app
https://bit.ly/2wzx8nu
https://apple.co/2eKWrMD
#Renault #Services #Cars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2151632"/>
                  </a:ext>
                </a:extLst>
              </a:tr>
            </a:tbl>
          </a:graphicData>
        </a:graphic>
      </p:graphicFrame>
      <p:sp>
        <p:nvSpPr>
          <p:cNvPr id="3" name="Title 2">
            <a:extLst>
              <a:ext uri="{FF2B5EF4-FFF2-40B4-BE49-F238E27FC236}">
                <a16:creationId xmlns:a16="http://schemas.microsoft.com/office/drawing/2014/main" id="{12C6478D-1E1F-4DF4-9BDA-4EF987B0703C}"/>
              </a:ext>
            </a:extLst>
          </p:cNvPr>
          <p:cNvSpPr>
            <a:spLocks noGrp="1"/>
          </p:cNvSpPr>
          <p:nvPr>
            <p:ph type="title"/>
          </p:nvPr>
        </p:nvSpPr>
        <p:spPr/>
        <p:txBody>
          <a:bodyPr/>
          <a:lstStyle/>
          <a:p>
            <a:r>
              <a:rPr lang="en-US"/>
              <a:t>Instagram Posts Table | Renault - 4 of 5</a:t>
            </a:r>
          </a:p>
        </p:txBody>
      </p:sp>
      <p:sp>
        <p:nvSpPr>
          <p:cNvPr id="4" name="Text Placeholder 3">
            <a:extLst>
              <a:ext uri="{FF2B5EF4-FFF2-40B4-BE49-F238E27FC236}">
                <a16:creationId xmlns:a16="http://schemas.microsoft.com/office/drawing/2014/main" id="{F83888DB-8F61-4148-A86D-3E193E2D60A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78456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9D2D368-3E35-43CA-9B10-F540D6121A4F}"/>
              </a:ext>
            </a:extLst>
          </p:cNvPr>
          <p:cNvGraphicFramePr>
            <a:graphicFrameLocks noGrp="1"/>
          </p:cNvGraphicFramePr>
          <p:nvPr>
            <p:ph type="tbl" sz="quarter" idx="13"/>
            <p:extLst>
              <p:ext uri="{D42A27DB-BD31-4B8C-83A1-F6EECF244321}">
                <p14:modId xmlns:p14="http://schemas.microsoft.com/office/powerpoint/2010/main" val="44900632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87911003"/>
                    </a:ext>
                  </a:extLst>
                </a:gridCol>
                <a:gridCol w="987552">
                  <a:extLst>
                    <a:ext uri="{9D8B030D-6E8A-4147-A177-3AD203B41FA5}">
                      <a16:colId xmlns:a16="http://schemas.microsoft.com/office/drawing/2014/main" val="3791432161"/>
                    </a:ext>
                  </a:extLst>
                </a:gridCol>
                <a:gridCol w="987552">
                  <a:extLst>
                    <a:ext uri="{9D8B030D-6E8A-4147-A177-3AD203B41FA5}">
                      <a16:colId xmlns:a16="http://schemas.microsoft.com/office/drawing/2014/main" val="1645615791"/>
                    </a:ext>
                  </a:extLst>
                </a:gridCol>
                <a:gridCol w="987552">
                  <a:extLst>
                    <a:ext uri="{9D8B030D-6E8A-4147-A177-3AD203B41FA5}">
                      <a16:colId xmlns:a16="http://schemas.microsoft.com/office/drawing/2014/main" val="3640459915"/>
                    </a:ext>
                  </a:extLst>
                </a:gridCol>
                <a:gridCol w="987552">
                  <a:extLst>
                    <a:ext uri="{9D8B030D-6E8A-4147-A177-3AD203B41FA5}">
                      <a16:colId xmlns:a16="http://schemas.microsoft.com/office/drawing/2014/main" val="917010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021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- 2018-06-10 14:07:05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1297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- 2018-06-03 15:27:01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رينو غير في شهر الخير
#رمضان #رينو #عروض #كوليوس
</a:t>
                      </a:r>
                      <a:r>
                        <a:rPr kumimoji="0" lang="en-US" sz="1000" b="0" i="0" u="none" strike="noStrike" kern="1200" cap="none" spc="0" normalizeH="0" baseline="0" noProof="0">
                          <a:ln>
                            <a:noFill/>
                          </a:ln>
                          <a:solidFill>
                            <a:prstClr val="black"/>
                          </a:solidFill>
                          <a:effectLst/>
                          <a:uLnTx/>
                          <a:uFillTx/>
                          <a:latin typeface="+mn-lt"/>
                          <a:ea typeface="+mn-ea"/>
                          <a:cs typeface="+mn-cs"/>
                        </a:rPr>
                        <a:t>Check out our latest offers for Ramadan
#Renault #offers #Ramadan #KOLEOS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5462182"/>
                  </a:ext>
                </a:extLst>
              </a:tr>
            </a:tbl>
          </a:graphicData>
        </a:graphic>
      </p:graphicFrame>
      <p:sp>
        <p:nvSpPr>
          <p:cNvPr id="3" name="Title 2">
            <a:extLst>
              <a:ext uri="{FF2B5EF4-FFF2-40B4-BE49-F238E27FC236}">
                <a16:creationId xmlns:a16="http://schemas.microsoft.com/office/drawing/2014/main" id="{B9EA77A4-969B-4A73-A29D-57BF9B8F6E30}"/>
              </a:ext>
            </a:extLst>
          </p:cNvPr>
          <p:cNvSpPr>
            <a:spLocks noGrp="1"/>
          </p:cNvSpPr>
          <p:nvPr>
            <p:ph type="title"/>
          </p:nvPr>
        </p:nvSpPr>
        <p:spPr/>
        <p:txBody>
          <a:bodyPr/>
          <a:lstStyle/>
          <a:p>
            <a:r>
              <a:rPr lang="en-US"/>
              <a:t>Instagram Posts Table | Renault - 5 of 5</a:t>
            </a:r>
          </a:p>
        </p:txBody>
      </p:sp>
      <p:sp>
        <p:nvSpPr>
          <p:cNvPr id="4" name="Text Placeholder 3">
            <a:extLst>
              <a:ext uri="{FF2B5EF4-FFF2-40B4-BE49-F238E27FC236}">
                <a16:creationId xmlns:a16="http://schemas.microsoft.com/office/drawing/2014/main" id="{07999F00-2958-491B-A449-A29423AED6C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66584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20180703_152102</Template>
  <TotalTime>0</TotalTime>
  <Words>201</Words>
  <Application>Microsoft Office PowerPoint</Application>
  <PresentationFormat>On-screen Show (4:3)</PresentationFormat>
  <Paragraphs>101</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Calibri</vt:lpstr>
      <vt:lpstr>Arial</vt:lpstr>
      <vt:lpstr>Lato</vt:lpstr>
      <vt:lpstr>quintly_template</vt:lpstr>
      <vt:lpstr>Instagram Posts Table | Renault - 1 of 5</vt:lpstr>
      <vt:lpstr>Instagram Posts Table | Renault - 2 of 5</vt:lpstr>
      <vt:lpstr>Instagram Posts Table | Renault - 3 of 5</vt:lpstr>
      <vt:lpstr>Instagram Posts Table | Renault - 4 of 5</vt:lpstr>
      <vt:lpstr>Instagram Posts Table | Renault - 5 of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Renault - 1 of 5</dc:title>
  <dc:creator>Administrator</dc:creator>
  <cp:lastModifiedBy>Administrator</cp:lastModifiedBy>
  <cp:revision>1</cp:revision>
  <dcterms:created xsi:type="dcterms:W3CDTF">2018-07-03T15:21:03Z</dcterms:created>
  <dcterms:modified xsi:type="dcterms:W3CDTF">2018-07-03T15:21:45Z</dcterms:modified>
</cp:coreProperties>
</file>