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6405"/>
  </p:normalViewPr>
  <p:slideViewPr>
    <p:cSldViewPr snapToGrid="0">
      <p:cViewPr varScale="1">
        <p:scale>
          <a:sx n="113" d="100"/>
          <a:sy n="113" d="100"/>
        </p:scale>
        <p:origin x="204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7/2/2018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720A534-42A7-4BE7-AC1E-8310F7EDAEC6}"/>
              </a:ext>
            </a:extLst>
          </p:cNvPr>
          <p:cNvGraphicFramePr>
            <a:graphicFrameLocks noGrp="1"/>
          </p:cNvGraphicFramePr>
          <p:nvPr>
            <p:ph type="tbl" sz="quarter" idx="13"/>
            <p:extLst>
              <p:ext uri="{D42A27DB-BD31-4B8C-83A1-F6EECF244321}">
                <p14:modId xmlns:p14="http://schemas.microsoft.com/office/powerpoint/2010/main" val="1104295630"/>
              </p:ext>
            </p:extLst>
          </p:nvPr>
        </p:nvGraphicFramePr>
        <p:xfrm>
          <a:off x="457200" y="1468438"/>
          <a:ext cx="8229600" cy="43027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85783605"/>
                    </a:ext>
                  </a:extLst>
                </a:gridCol>
                <a:gridCol w="987552">
                  <a:extLst>
                    <a:ext uri="{9D8B030D-6E8A-4147-A177-3AD203B41FA5}">
                      <a16:colId xmlns:a16="http://schemas.microsoft.com/office/drawing/2014/main" val="4227992526"/>
                    </a:ext>
                  </a:extLst>
                </a:gridCol>
                <a:gridCol w="987552">
                  <a:extLst>
                    <a:ext uri="{9D8B030D-6E8A-4147-A177-3AD203B41FA5}">
                      <a16:colId xmlns:a16="http://schemas.microsoft.com/office/drawing/2014/main" val="765280795"/>
                    </a:ext>
                  </a:extLst>
                </a:gridCol>
                <a:gridCol w="987552">
                  <a:extLst>
                    <a:ext uri="{9D8B030D-6E8A-4147-A177-3AD203B41FA5}">
                      <a16:colId xmlns:a16="http://schemas.microsoft.com/office/drawing/2014/main" val="1648835667"/>
                    </a:ext>
                  </a:extLst>
                </a:gridCol>
                <a:gridCol w="987552">
                  <a:extLst>
                    <a:ext uri="{9D8B030D-6E8A-4147-A177-3AD203B41FA5}">
                      <a16:colId xmlns:a16="http://schemas.microsoft.com/office/drawing/2014/main" val="2699758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3395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- 2018-06-28 19:52:46 </a:t>
                      </a:r>
                      <a:r>
                        <a:rPr kumimoji="0" lang="en-US" sz="1000" b="0" i="0" u="none" strike="noStrike" kern="1200" cap="none" spc="0" normalizeH="0" baseline="0" noProof="0">
                          <a:ln>
                            <a:noFill/>
                          </a:ln>
                          <a:solidFill>
                            <a:prstClr val="black"/>
                          </a:solidFill>
                          <a:effectLst/>
                          <a:uLnTx/>
                          <a:uFillTx/>
                          <a:latin typeface="+mn-lt"/>
                          <a:ea typeface="+mn-ea"/>
                          <a:cs typeface="+mn-cs"/>
                        </a:rPr>
                        <a:t>
 Containing just 4% fat, Bonny Low Fat Evaporated Milk  enriches your cup of tea with no guilt 
#Bonny #LowFat #Milk #EvaporatedMilk #TeaWithMilk
</a:t>
                      </a:r>
                      <a:r>
                        <a:rPr kumimoji="0" lang="ar-AE" sz="1000" b="0" i="0" u="none" strike="noStrike" kern="1200" cap="none" spc="0" normalizeH="0" baseline="0" noProof="0">
                          <a:ln>
                            <a:noFill/>
                          </a:ln>
                          <a:solidFill>
                            <a:prstClr val="black"/>
                          </a:solidFill>
                          <a:effectLst/>
                          <a:uLnTx/>
                          <a:uFillTx/>
                          <a:latin typeface="+mn-lt"/>
                          <a:ea typeface="+mn-ea"/>
                          <a:cs typeface="+mn-cs"/>
                        </a:rPr>
                        <a:t>يحتوي حليب بوني المبخّر قليل الدسم على نسبة ٤% دسم، ليتيح لك الاستمتاع بتناول فنجان شاي بدون الشعور بالذنب 
#بوني #شاي_حليب #حليب_مبخر #حليب #صيف #شاي_كرك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8756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- 2018-06-26 20:57:35 </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take your latte with you to work to have your breaktime with your favoured iced coffee 
#Coffee #BonnyMilk #LatteMacchiato #KSA #SaudiArabia #Breaktime #Latte #Relaxing #IcedCoffee #Bonny
</a:t>
                      </a:r>
                      <a:r>
                        <a:rPr kumimoji="0" lang="ar-AE" sz="1000" b="0" i="0" u="none" strike="noStrike" kern="1200" cap="none" spc="0" normalizeH="0" baseline="0" noProof="0">
                          <a:ln>
                            <a:noFill/>
                          </a:ln>
                          <a:solidFill>
                            <a:prstClr val="black"/>
                          </a:solidFill>
                          <a:effectLst/>
                          <a:uLnTx/>
                          <a:uFillTx/>
                          <a:latin typeface="+mn-lt"/>
                          <a:ea typeface="+mn-ea"/>
                          <a:cs typeface="+mn-cs"/>
                        </a:rPr>
                        <a:t>لاتنسي أخذ قهوة بوني المثلجة لقضاء فترة الراحة خلال يوم شاق بإسترخاء وتذوق 
#بوني #قهوة_مثلجة #لاتيه #مكياتو #استرخاء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9261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- 2018-06-24 17:33:11 </a:t>
                      </a:r>
                      <a:r>
                        <a:rPr kumimoji="0" lang="en-US" sz="1000" b="0" i="0" u="none" strike="noStrike" kern="1200" cap="none" spc="0" normalizeH="0" baseline="0" noProof="0">
                          <a:ln>
                            <a:noFill/>
                          </a:ln>
                          <a:solidFill>
                            <a:prstClr val="black"/>
                          </a:solidFill>
                          <a:effectLst/>
                          <a:uLnTx/>
                          <a:uFillTx/>
                          <a:latin typeface="+mn-lt"/>
                          <a:ea typeface="+mn-ea"/>
                          <a:cs typeface="+mn-cs"/>
                        </a:rPr>
                        <a:t>
 The re-closable bottle of Bonny Full Cream Evaporated Milk preserves the taste
#Bonny #Milk #Delicious #Tasty #Quality #BonnyMilk #TeaWithMilk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حليب بوني المبخّر متاح بزجاجة قابلة للإغلاق للحفاظ على الطعم لأخر قطرة 
#بوني #شاي_حليب #لذيذ #السعودية #جودة #شاي_عدني #قليل_الدسم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4872175"/>
                  </a:ext>
                </a:extLst>
              </a:tr>
            </a:tbl>
          </a:graphicData>
        </a:graphic>
      </p:graphicFrame>
      <p:sp>
        <p:nvSpPr>
          <p:cNvPr id="3" name="Title 2">
            <a:extLst>
              <a:ext uri="{FF2B5EF4-FFF2-40B4-BE49-F238E27FC236}">
                <a16:creationId xmlns:a16="http://schemas.microsoft.com/office/drawing/2014/main" id="{85FD0705-1B1E-4F74-8E73-80E38F44C488}"/>
              </a:ext>
            </a:extLst>
          </p:cNvPr>
          <p:cNvSpPr>
            <a:spLocks noGrp="1"/>
          </p:cNvSpPr>
          <p:nvPr>
            <p:ph type="title"/>
          </p:nvPr>
        </p:nvSpPr>
        <p:spPr/>
        <p:txBody>
          <a:bodyPr/>
          <a:lstStyle/>
          <a:p>
            <a:r>
              <a:rPr lang="en-US"/>
              <a:t>Instagram Posts Table | Bonny - 1 of 5</a:t>
            </a:r>
          </a:p>
        </p:txBody>
      </p:sp>
      <p:sp>
        <p:nvSpPr>
          <p:cNvPr id="4" name="Text Placeholder 3">
            <a:extLst>
              <a:ext uri="{FF2B5EF4-FFF2-40B4-BE49-F238E27FC236}">
                <a16:creationId xmlns:a16="http://schemas.microsoft.com/office/drawing/2014/main" id="{B6EC1FBD-AD8C-4814-85A1-83826206D55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35508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2EA8AB7-F1E7-41E5-B2C9-514A3467C4F8}"/>
              </a:ext>
            </a:extLst>
          </p:cNvPr>
          <p:cNvGraphicFramePr>
            <a:graphicFrameLocks noGrp="1"/>
          </p:cNvGraphicFramePr>
          <p:nvPr>
            <p:ph type="tbl" sz="quarter" idx="13"/>
            <p:extLst>
              <p:ext uri="{D42A27DB-BD31-4B8C-83A1-F6EECF244321}">
                <p14:modId xmlns:p14="http://schemas.microsoft.com/office/powerpoint/2010/main" val="316723540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64171878"/>
                    </a:ext>
                  </a:extLst>
                </a:gridCol>
                <a:gridCol w="987552">
                  <a:extLst>
                    <a:ext uri="{9D8B030D-6E8A-4147-A177-3AD203B41FA5}">
                      <a16:colId xmlns:a16="http://schemas.microsoft.com/office/drawing/2014/main" val="2482411594"/>
                    </a:ext>
                  </a:extLst>
                </a:gridCol>
                <a:gridCol w="987552">
                  <a:extLst>
                    <a:ext uri="{9D8B030D-6E8A-4147-A177-3AD203B41FA5}">
                      <a16:colId xmlns:a16="http://schemas.microsoft.com/office/drawing/2014/main" val="1596473554"/>
                    </a:ext>
                  </a:extLst>
                </a:gridCol>
                <a:gridCol w="987552">
                  <a:extLst>
                    <a:ext uri="{9D8B030D-6E8A-4147-A177-3AD203B41FA5}">
                      <a16:colId xmlns:a16="http://schemas.microsoft.com/office/drawing/2014/main" val="3898320088"/>
                    </a:ext>
                  </a:extLst>
                </a:gridCol>
                <a:gridCol w="987552">
                  <a:extLst>
                    <a:ext uri="{9D8B030D-6E8A-4147-A177-3AD203B41FA5}">
                      <a16:colId xmlns:a16="http://schemas.microsoft.com/office/drawing/2014/main" val="305114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682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- 2018-06-24 11:39:51 </a:t>
                      </a:r>
                      <a:r>
                        <a:rPr kumimoji="0" lang="en-US" sz="1000" b="0" i="0" u="none" strike="noStrike" kern="1200" cap="none" spc="0" normalizeH="0" baseline="0" noProof="0">
                          <a:ln>
                            <a:noFill/>
                          </a:ln>
                          <a:solidFill>
                            <a:prstClr val="black"/>
                          </a:solidFill>
                          <a:effectLst/>
                          <a:uLnTx/>
                          <a:uFillTx/>
                          <a:latin typeface="+mn-lt"/>
                          <a:ea typeface="+mn-ea"/>
                          <a:cs typeface="+mn-cs"/>
                        </a:rPr>
                        <a:t>
 A rich breakfast is the perfect way to start the day right: Add a dash Bonny Evaporated Milk for each egg to make them deliciously creamy.
#Bonny #Milk #EvaporatedMilk #Recipe #Breakfast #GoodMorning 
</a:t>
                      </a:r>
                      <a:r>
                        <a:rPr kumimoji="0" lang="ar-AE" sz="1000" b="0" i="0" u="none" strike="noStrike" kern="1200" cap="none" spc="0" normalizeH="0" baseline="0" noProof="0">
                          <a:ln>
                            <a:noFill/>
                          </a:ln>
                          <a:solidFill>
                            <a:prstClr val="black"/>
                          </a:solidFill>
                          <a:effectLst/>
                          <a:uLnTx/>
                          <a:uFillTx/>
                          <a:latin typeface="+mn-lt"/>
                          <a:ea typeface="+mn-ea"/>
                          <a:cs typeface="+mn-cs"/>
                        </a:rPr>
                        <a:t>الاستمتاع بفطور غنيّ هو أفضل طريقة لبدء يوم حفل. يجب إضافة القليل من حليب بوني المبخّر لكل بيضة لإضفاء طعم قشدي رائع لها.
#بوني #حليب #حليب_مبخر #طبخة #فطور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776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- 2018-06-21 17:22:13 </a:t>
                      </a:r>
                      <a:r>
                        <a:rPr kumimoji="0" lang="en-US" sz="1000" b="0" i="0" u="none" strike="noStrike" kern="1200" cap="none" spc="0" normalizeH="0" baseline="0" noProof="0">
                          <a:ln>
                            <a:noFill/>
                          </a:ln>
                          <a:solidFill>
                            <a:prstClr val="black"/>
                          </a:solidFill>
                          <a:effectLst/>
                          <a:uLnTx/>
                          <a:uFillTx/>
                          <a:latin typeface="+mn-lt"/>
                          <a:ea typeface="+mn-ea"/>
                          <a:cs typeface="+mn-cs"/>
                        </a:rPr>
                        <a:t>
 Have an amazing time with your friend but don’t forget your Bonny Iced Coffee to complete your time.
#Bonny #Coffee #IcedCoffee #Latte #Mocha #BonnyMilk #Macchiato #KSA #SaudiArabia #Friends
</a:t>
                      </a:r>
                      <a:r>
                        <a:rPr kumimoji="0" lang="ar-AE" sz="1000" b="0" i="0" u="none" strike="noStrike" kern="1200" cap="none" spc="0" normalizeH="0" baseline="0" noProof="0">
                          <a:ln>
                            <a:noFill/>
                          </a:ln>
                          <a:solidFill>
                            <a:prstClr val="black"/>
                          </a:solidFill>
                          <a:effectLst/>
                          <a:uLnTx/>
                          <a:uFillTx/>
                          <a:latin typeface="+mn-lt"/>
                          <a:ea typeface="+mn-ea"/>
                          <a:cs typeface="+mn-cs"/>
                        </a:rPr>
                        <a:t>استمتعي بالوقت المخصص مع صديقاتك برفقة القهوة المثلجة من بوني بنكهة الاتيه.
#بوني #قهوة #قهوة_مثلجة #حليب #لاتيه #مكياتو #حليب_بوني  #السعودية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4420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- 2018-06-20 17:21:07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لنشجع المنتخب مع بوني، شاركونا صور تشجيعكم مع قهوة بوني المثلجة على الهاشتاق #بوني_معك_يالأخضر لفرصة فوز منتجات قهوة بوني المثلجة 
</a:t>
                      </a:r>
                      <a:r>
                        <a:rPr kumimoji="0" lang="en-US" sz="1000" b="0" i="0" u="none" strike="noStrike" kern="1200" cap="none" spc="0" normalizeH="0" baseline="0" noProof="0">
                          <a:ln>
                            <a:noFill/>
                          </a:ln>
                          <a:solidFill>
                            <a:prstClr val="black"/>
                          </a:solidFill>
                          <a:effectLst/>
                          <a:uLnTx/>
                          <a:uFillTx/>
                          <a:latin typeface="+mn-lt"/>
                          <a:ea typeface="+mn-ea"/>
                          <a:cs typeface="+mn-cs"/>
                        </a:rPr>
                        <a:t>Let’s kick back and root for the Saudi national team! Have your favourite Bonny Iced coffee and share with us a photo of you cheering for the team using the hashtag #</a:t>
                      </a:r>
                      <a:r>
                        <a:rPr kumimoji="0" lang="ar-AE" sz="1000" b="0" i="0" u="none" strike="noStrike" kern="1200" cap="none" spc="0" normalizeH="0" baseline="0" noProof="0">
                          <a:ln>
                            <a:noFill/>
                          </a:ln>
                          <a:solidFill>
                            <a:prstClr val="black"/>
                          </a:solidFill>
                          <a:effectLst/>
                          <a:uLnTx/>
                          <a:uFillTx/>
                          <a:latin typeface="+mn-lt"/>
                          <a:ea typeface="+mn-ea"/>
                          <a:cs typeface="+mn-cs"/>
                        </a:rPr>
                        <a:t>بوني_معك_يالأخضر </a:t>
                      </a:r>
                      <a:r>
                        <a:rPr kumimoji="0" lang="en-US" sz="1000" b="0" i="0" u="none" strike="noStrike" kern="1200" cap="none" spc="0" normalizeH="0" baseline="0" noProof="0">
                          <a:ln>
                            <a:noFill/>
                          </a:ln>
                          <a:solidFill>
                            <a:prstClr val="black"/>
                          </a:solidFill>
                          <a:effectLst/>
                          <a:uLnTx/>
                          <a:uFillTx/>
                          <a:latin typeface="+mn-lt"/>
                          <a:ea typeface="+mn-ea"/>
                          <a:cs typeface="+mn-cs"/>
                        </a:rPr>
                        <a:t>for a chance to win a box of Bonny Iced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3196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- 2018-06-14 22:32:24 </a:t>
                      </a:r>
                      <a:r>
                        <a:rPr kumimoji="0" lang="en-US" sz="1000" b="0" i="0" u="none" strike="noStrike" kern="1200" cap="none" spc="0" normalizeH="0" baseline="0" noProof="0">
                          <a:ln>
                            <a:noFill/>
                          </a:ln>
                          <a:solidFill>
                            <a:prstClr val="black"/>
                          </a:solidFill>
                          <a:effectLst/>
                          <a:uLnTx/>
                          <a:uFillTx/>
                          <a:latin typeface="+mn-lt"/>
                          <a:ea typeface="+mn-ea"/>
                          <a:cs typeface="+mn-cs"/>
                        </a:rPr>
                        <a:t>
 Bonny’s family wish all of you Eid Mubarak full of happiness and joy 
#Bonny #EvaporatedMilk #EidMubarak #Happy 
</a:t>
                      </a:r>
                      <a:r>
                        <a:rPr kumimoji="0" lang="ar-AE" sz="1000" b="0" i="0" u="none" strike="noStrike" kern="1200" cap="none" spc="0" normalizeH="0" baseline="0" noProof="0">
                          <a:ln>
                            <a:noFill/>
                          </a:ln>
                          <a:solidFill>
                            <a:prstClr val="black"/>
                          </a:solidFill>
                          <a:effectLst/>
                          <a:uLnTx/>
                          <a:uFillTx/>
                          <a:latin typeface="+mn-lt"/>
                          <a:ea typeface="+mn-ea"/>
                          <a:cs typeface="+mn-cs"/>
                        </a:rPr>
                        <a:t>أسرة بوني تتمنى لكم عيدً مباركً ملئ بالفرحة والسرور 
#بوني #حليب #حليب_مبخر #عيد_سعيد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1041367"/>
                  </a:ext>
                </a:extLst>
              </a:tr>
            </a:tbl>
          </a:graphicData>
        </a:graphic>
      </p:graphicFrame>
      <p:sp>
        <p:nvSpPr>
          <p:cNvPr id="3" name="Title 2">
            <a:extLst>
              <a:ext uri="{FF2B5EF4-FFF2-40B4-BE49-F238E27FC236}">
                <a16:creationId xmlns:a16="http://schemas.microsoft.com/office/drawing/2014/main" id="{4379C2CB-C1F0-4389-BCC8-C46D7B2F7DE0}"/>
              </a:ext>
            </a:extLst>
          </p:cNvPr>
          <p:cNvSpPr>
            <a:spLocks noGrp="1"/>
          </p:cNvSpPr>
          <p:nvPr>
            <p:ph type="title"/>
          </p:nvPr>
        </p:nvSpPr>
        <p:spPr/>
        <p:txBody>
          <a:bodyPr/>
          <a:lstStyle/>
          <a:p>
            <a:r>
              <a:rPr lang="en-US"/>
              <a:t>Instagram Posts Table | Bonny - 2 of 5</a:t>
            </a:r>
          </a:p>
        </p:txBody>
      </p:sp>
      <p:sp>
        <p:nvSpPr>
          <p:cNvPr id="4" name="Text Placeholder 3">
            <a:extLst>
              <a:ext uri="{FF2B5EF4-FFF2-40B4-BE49-F238E27FC236}">
                <a16:creationId xmlns:a16="http://schemas.microsoft.com/office/drawing/2014/main" id="{7F423CAF-EB5D-4441-BD4A-1DFAA200917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0571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BA84C2C-1874-4DF9-90BC-CAACCD289397}"/>
              </a:ext>
            </a:extLst>
          </p:cNvPr>
          <p:cNvGraphicFramePr>
            <a:graphicFrameLocks noGrp="1"/>
          </p:cNvGraphicFramePr>
          <p:nvPr>
            <p:ph type="tbl" sz="quarter" idx="13"/>
            <p:extLst>
              <p:ext uri="{D42A27DB-BD31-4B8C-83A1-F6EECF244321}">
                <p14:modId xmlns:p14="http://schemas.microsoft.com/office/powerpoint/2010/main" val="363803751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7619080"/>
                    </a:ext>
                  </a:extLst>
                </a:gridCol>
                <a:gridCol w="987552">
                  <a:extLst>
                    <a:ext uri="{9D8B030D-6E8A-4147-A177-3AD203B41FA5}">
                      <a16:colId xmlns:a16="http://schemas.microsoft.com/office/drawing/2014/main" val="3058206264"/>
                    </a:ext>
                  </a:extLst>
                </a:gridCol>
                <a:gridCol w="987552">
                  <a:extLst>
                    <a:ext uri="{9D8B030D-6E8A-4147-A177-3AD203B41FA5}">
                      <a16:colId xmlns:a16="http://schemas.microsoft.com/office/drawing/2014/main" val="2061460023"/>
                    </a:ext>
                  </a:extLst>
                </a:gridCol>
                <a:gridCol w="987552">
                  <a:extLst>
                    <a:ext uri="{9D8B030D-6E8A-4147-A177-3AD203B41FA5}">
                      <a16:colId xmlns:a16="http://schemas.microsoft.com/office/drawing/2014/main" val="2196527369"/>
                    </a:ext>
                  </a:extLst>
                </a:gridCol>
                <a:gridCol w="987552">
                  <a:extLst>
                    <a:ext uri="{9D8B030D-6E8A-4147-A177-3AD203B41FA5}">
                      <a16:colId xmlns:a16="http://schemas.microsoft.com/office/drawing/2014/main" val="1833071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419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- 2018-06-14 16:16:22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لنشجع المنتخب مع بوني، شاركونا صور تشجيعكم مع قهوة بوني المثلجة على الهاشتاق #بوني_معك_يالأخضر لفرصة فوز منتجات قهوة بوني المثلجة .
.
</a:t>
                      </a:r>
                      <a:r>
                        <a:rPr kumimoji="0" lang="en-US" sz="1000" b="0" i="0" u="none" strike="noStrike" kern="1200" cap="none" spc="0" normalizeH="0" baseline="0" noProof="0">
                          <a:ln>
                            <a:noFill/>
                          </a:ln>
                          <a:solidFill>
                            <a:prstClr val="black"/>
                          </a:solidFill>
                          <a:effectLst/>
                          <a:uLnTx/>
                          <a:uFillTx/>
                          <a:latin typeface="+mn-lt"/>
                          <a:ea typeface="+mn-ea"/>
                          <a:cs typeface="+mn-cs"/>
                        </a:rPr>
                        <a:t>Let’s kick back and root for the Saudi national team! Have your favourite Bonny Iced coffee and share with us a photo of you cheering for the team using the hashtag #</a:t>
                      </a:r>
                      <a:r>
                        <a:rPr kumimoji="0" lang="ar-AE" sz="1000" b="0" i="0" u="none" strike="noStrike" kern="1200" cap="none" spc="0" normalizeH="0" baseline="0" noProof="0">
                          <a:ln>
                            <a:noFill/>
                          </a:ln>
                          <a:solidFill>
                            <a:prstClr val="black"/>
                          </a:solidFill>
                          <a:effectLst/>
                          <a:uLnTx/>
                          <a:uFillTx/>
                          <a:latin typeface="+mn-lt"/>
                          <a:ea typeface="+mn-ea"/>
                          <a:cs typeface="+mn-cs"/>
                        </a:rPr>
                        <a:t>بوني_معك_يالأخضر </a:t>
                      </a:r>
                      <a:r>
                        <a:rPr kumimoji="0" lang="en-US" sz="1000" b="0" i="0" u="none" strike="noStrike" kern="1200" cap="none" spc="0" normalizeH="0" baseline="0" noProof="0">
                          <a:ln>
                            <a:noFill/>
                          </a:ln>
                          <a:solidFill>
                            <a:prstClr val="black"/>
                          </a:solidFill>
                          <a:effectLst/>
                          <a:uLnTx/>
                          <a:uFillTx/>
                          <a:latin typeface="+mn-lt"/>
                          <a:ea typeface="+mn-ea"/>
                          <a:cs typeface="+mn-cs"/>
                        </a:rPr>
                        <a:t>for a chance to win a box of Bonny Iced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00404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- 2018-06-14 00:11:10 </a:t>
                      </a:r>
                      <a:r>
                        <a:rPr kumimoji="0" lang="en-US" sz="1000" b="0" i="0" u="none" strike="noStrike" kern="1200" cap="none" spc="0" normalizeH="0" baseline="0" noProof="0">
                          <a:ln>
                            <a:noFill/>
                          </a:ln>
                          <a:solidFill>
                            <a:prstClr val="black"/>
                          </a:solidFill>
                          <a:effectLst/>
                          <a:uLnTx/>
                          <a:uFillTx/>
                          <a:latin typeface="+mn-lt"/>
                          <a:ea typeface="+mn-ea"/>
                          <a:cs typeface="+mn-cs"/>
                        </a:rPr>
                        <a:t>
 Planned your Suhoor yet? Check out our delicious oatmeal recipe on our website for ideas for nutritious meals
https://bit.ly/2ImnJp4
#Bonny #Delicious #Healthy #Suhoor #Milk #Recipe #RamadanMubarak #EvaporatedMilk #LowFat
.
.
</a:t>
                      </a:r>
                      <a:r>
                        <a:rPr kumimoji="0" lang="ar-AE" sz="1000" b="0" i="0" u="none" strike="noStrike" kern="1200" cap="none" spc="0" normalizeH="0" baseline="0" noProof="0">
                          <a:ln>
                            <a:noFill/>
                          </a:ln>
                          <a:solidFill>
                            <a:prstClr val="black"/>
                          </a:solidFill>
                          <a:effectLst/>
                          <a:uLnTx/>
                          <a:uFillTx/>
                          <a:latin typeface="+mn-lt"/>
                          <a:ea typeface="+mn-ea"/>
                          <a:cs typeface="+mn-cs"/>
                        </a:rPr>
                        <a:t>تبحث عن وجبة سحور صحية ومشبعة؟ تفضل بزيارة موقعنا واطّلع على وصفاتنا الشهية بدقيق الشوفان
</a:t>
                      </a:r>
                      <a:r>
                        <a:rPr kumimoji="0" lang="en-US" sz="1000" b="0" i="0" u="none" strike="noStrike" kern="1200" cap="none" spc="0" normalizeH="0" baseline="0" noProof="0">
                          <a:ln>
                            <a:noFill/>
                          </a:ln>
                          <a:solidFill>
                            <a:prstClr val="black"/>
                          </a:solidFill>
                          <a:effectLst/>
                          <a:uLnTx/>
                          <a:uFillTx/>
                          <a:latin typeface="+mn-lt"/>
                          <a:ea typeface="+mn-ea"/>
                          <a:cs typeface="+mn-cs"/>
                        </a:rPr>
                        <a:t>https://bit.ly/2x6W0qg
#</a:t>
                      </a:r>
                      <a:r>
                        <a:rPr kumimoji="0" lang="ar-AE" sz="1000" b="0" i="0" u="none" strike="noStrike" kern="1200" cap="none" spc="0" normalizeH="0" baseline="0" noProof="0">
                          <a:ln>
                            <a:noFill/>
                          </a:ln>
                          <a:solidFill>
                            <a:prstClr val="black"/>
                          </a:solidFill>
                          <a:effectLst/>
                          <a:uLnTx/>
                          <a:uFillTx/>
                          <a:latin typeface="+mn-lt"/>
                          <a:ea typeface="+mn-ea"/>
                          <a:cs typeface="+mn-cs"/>
                        </a:rPr>
                        <a:t>بوني #رمضان_مبارك #حليب #سحور #وصفة #حليب_مبخر #قليل_الدسم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2559472"/>
                  </a:ext>
                </a:extLst>
              </a:tr>
            </a:tbl>
          </a:graphicData>
        </a:graphic>
      </p:graphicFrame>
      <p:sp>
        <p:nvSpPr>
          <p:cNvPr id="3" name="Title 2">
            <a:extLst>
              <a:ext uri="{FF2B5EF4-FFF2-40B4-BE49-F238E27FC236}">
                <a16:creationId xmlns:a16="http://schemas.microsoft.com/office/drawing/2014/main" id="{761A471A-F623-45F8-AF90-408A1FA378F8}"/>
              </a:ext>
            </a:extLst>
          </p:cNvPr>
          <p:cNvSpPr>
            <a:spLocks noGrp="1"/>
          </p:cNvSpPr>
          <p:nvPr>
            <p:ph type="title"/>
          </p:nvPr>
        </p:nvSpPr>
        <p:spPr/>
        <p:txBody>
          <a:bodyPr/>
          <a:lstStyle/>
          <a:p>
            <a:r>
              <a:rPr lang="en-US"/>
              <a:t>Instagram Posts Table | Bonny - 3 of 5</a:t>
            </a:r>
          </a:p>
        </p:txBody>
      </p:sp>
      <p:sp>
        <p:nvSpPr>
          <p:cNvPr id="4" name="Text Placeholder 3">
            <a:extLst>
              <a:ext uri="{FF2B5EF4-FFF2-40B4-BE49-F238E27FC236}">
                <a16:creationId xmlns:a16="http://schemas.microsoft.com/office/drawing/2014/main" id="{B9D120B4-C05E-4560-84B2-F321A5EE047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3168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8C439C0-CE95-4F1B-9D1F-E9DDE086DF74}"/>
              </a:ext>
            </a:extLst>
          </p:cNvPr>
          <p:cNvGraphicFramePr>
            <a:graphicFrameLocks noGrp="1"/>
          </p:cNvGraphicFramePr>
          <p:nvPr>
            <p:ph type="tbl" sz="quarter" idx="13"/>
            <p:extLst>
              <p:ext uri="{D42A27DB-BD31-4B8C-83A1-F6EECF244321}">
                <p14:modId xmlns:p14="http://schemas.microsoft.com/office/powerpoint/2010/main" val="422311261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74800179"/>
                    </a:ext>
                  </a:extLst>
                </a:gridCol>
                <a:gridCol w="987552">
                  <a:extLst>
                    <a:ext uri="{9D8B030D-6E8A-4147-A177-3AD203B41FA5}">
                      <a16:colId xmlns:a16="http://schemas.microsoft.com/office/drawing/2014/main" val="3987065225"/>
                    </a:ext>
                  </a:extLst>
                </a:gridCol>
                <a:gridCol w="987552">
                  <a:extLst>
                    <a:ext uri="{9D8B030D-6E8A-4147-A177-3AD203B41FA5}">
                      <a16:colId xmlns:a16="http://schemas.microsoft.com/office/drawing/2014/main" val="1773504771"/>
                    </a:ext>
                  </a:extLst>
                </a:gridCol>
                <a:gridCol w="987552">
                  <a:extLst>
                    <a:ext uri="{9D8B030D-6E8A-4147-A177-3AD203B41FA5}">
                      <a16:colId xmlns:a16="http://schemas.microsoft.com/office/drawing/2014/main" val="3508409801"/>
                    </a:ext>
                  </a:extLst>
                </a:gridCol>
                <a:gridCol w="987552">
                  <a:extLst>
                    <a:ext uri="{9D8B030D-6E8A-4147-A177-3AD203B41FA5}">
                      <a16:colId xmlns:a16="http://schemas.microsoft.com/office/drawing/2014/main" val="2153247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080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- 2018-06-13 11:02:00 </a:t>
                      </a:r>
                      <a:r>
                        <a:rPr kumimoji="0" lang="en-US" sz="1000" b="0" i="0" u="none" strike="noStrike" kern="1200" cap="none" spc="0" normalizeH="0" baseline="0" noProof="0">
                          <a:ln>
                            <a:noFill/>
                          </a:ln>
                          <a:solidFill>
                            <a:prstClr val="black"/>
                          </a:solidFill>
                          <a:effectLst/>
                          <a:uLnTx/>
                          <a:uFillTx/>
                          <a:latin typeface="+mn-lt"/>
                          <a:ea typeface="+mn-ea"/>
                          <a:cs typeface="+mn-cs"/>
                        </a:rPr>
                        <a:t>
 Enjoy our refreshing Bonny Iced Coffee with your friends after coming back from Taraweeh
#Bonny #Refreshing #Milk #RamadanMubarak #IcedCoffee #LatteMacchiato
</a:t>
                      </a:r>
                      <a:r>
                        <a:rPr kumimoji="0" lang="ar-AE" sz="1000" b="0" i="0" u="none" strike="noStrike" kern="1200" cap="none" spc="0" normalizeH="0" baseline="0" noProof="0">
                          <a:ln>
                            <a:noFill/>
                          </a:ln>
                          <a:solidFill>
                            <a:prstClr val="black"/>
                          </a:solidFill>
                          <a:effectLst/>
                          <a:uLnTx/>
                          <a:uFillTx/>
                          <a:latin typeface="+mn-lt"/>
                          <a:ea typeface="+mn-ea"/>
                          <a:cs typeface="+mn-cs"/>
                        </a:rPr>
                        <a:t>إستراحة مابعد صلاة التراويح تحتاج مشروب بارد ومنعش، وما أفضل من رفقة الأصدقاء وقهوة بوني المثلجة لقضاء هذه الإستراحة
#بوني #رمضان_مبارك #حليب #قرآن #لاتيه_ماكياتو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1027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- 2018-06-11 12:43:03 </a:t>
                      </a:r>
                      <a:r>
                        <a:rPr kumimoji="0" lang="en-US" sz="1000" b="0" i="0" u="none" strike="noStrike" kern="1200" cap="none" spc="0" normalizeH="0" baseline="0" noProof="0">
                          <a:ln>
                            <a:noFill/>
                          </a:ln>
                          <a:solidFill>
                            <a:prstClr val="black"/>
                          </a:solidFill>
                          <a:effectLst/>
                          <a:uLnTx/>
                          <a:uFillTx/>
                          <a:latin typeface="+mn-lt"/>
                          <a:ea typeface="+mn-ea"/>
                          <a:cs typeface="+mn-cs"/>
                        </a:rPr>
                        <a:t>
 A sticky note can be a simple way to deliver kind words of appreciation and gratitude
#Bonny #RamadanMubarak #Fasting #BonnyMilk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أسعد من حولك بعبارات جميلة ليشعروا بالإمتنان
#بوني #رمضان_مبارك #حليب_بوني #صيام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0237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- 2018-06-10 11:37:43 </a:t>
                      </a:r>
                      <a:r>
                        <a:rPr kumimoji="0" lang="en-US" sz="1000" b="0" i="0" u="none" strike="noStrike" kern="1200" cap="none" spc="0" normalizeH="0" baseline="0" noProof="0">
                          <a:ln>
                            <a:noFill/>
                          </a:ln>
                          <a:solidFill>
                            <a:prstClr val="black"/>
                          </a:solidFill>
                          <a:effectLst/>
                          <a:uLnTx/>
                          <a:uFillTx/>
                          <a:latin typeface="+mn-lt"/>
                          <a:ea typeface="+mn-ea"/>
                          <a:cs typeface="+mn-cs"/>
                        </a:rPr>
                        <a:t>
 How do you spend Ramadan evenings?
Share your answer in the comment section
 #Bonny #Refreshing #Milk  #RamadanMubarak #IcedCoffee #LatteMacchiato
</a:t>
                      </a:r>
                      <a:r>
                        <a:rPr kumimoji="0" lang="ar-AE" sz="1000" b="0" i="0" u="none" strike="noStrike" kern="1200" cap="none" spc="0" normalizeH="0" baseline="0" noProof="0">
                          <a:ln>
                            <a:noFill/>
                          </a:ln>
                          <a:solidFill>
                            <a:prstClr val="black"/>
                          </a:solidFill>
                          <a:effectLst/>
                          <a:uLnTx/>
                          <a:uFillTx/>
                          <a:latin typeface="+mn-lt"/>
                          <a:ea typeface="+mn-ea"/>
                          <a:cs typeface="+mn-cs"/>
                        </a:rPr>
                        <a:t>كيف تقضون أمسياتكم الرمضانية؟ شاركونا الجواب في التعليقات
#بوني #رمضان_مبارك #حليب #موكا #قهوة_مثلجة #منعش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53395355"/>
                  </a:ext>
                </a:extLst>
              </a:tr>
            </a:tbl>
          </a:graphicData>
        </a:graphic>
      </p:graphicFrame>
      <p:sp>
        <p:nvSpPr>
          <p:cNvPr id="3" name="Title 2">
            <a:extLst>
              <a:ext uri="{FF2B5EF4-FFF2-40B4-BE49-F238E27FC236}">
                <a16:creationId xmlns:a16="http://schemas.microsoft.com/office/drawing/2014/main" id="{D2701901-1FB5-4238-BD95-003607E90E72}"/>
              </a:ext>
            </a:extLst>
          </p:cNvPr>
          <p:cNvSpPr>
            <a:spLocks noGrp="1"/>
          </p:cNvSpPr>
          <p:nvPr>
            <p:ph type="title"/>
          </p:nvPr>
        </p:nvSpPr>
        <p:spPr/>
        <p:txBody>
          <a:bodyPr/>
          <a:lstStyle/>
          <a:p>
            <a:r>
              <a:rPr lang="en-US"/>
              <a:t>Instagram Posts Table | Bonny - 4 of 5</a:t>
            </a:r>
          </a:p>
        </p:txBody>
      </p:sp>
      <p:sp>
        <p:nvSpPr>
          <p:cNvPr id="4" name="Text Placeholder 3">
            <a:extLst>
              <a:ext uri="{FF2B5EF4-FFF2-40B4-BE49-F238E27FC236}">
                <a16:creationId xmlns:a16="http://schemas.microsoft.com/office/drawing/2014/main" id="{68441B4F-2635-4B5D-9105-08B20E26583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71182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5BB50C6-9F5E-42A6-B7AA-C23E560C462B}"/>
              </a:ext>
            </a:extLst>
          </p:cNvPr>
          <p:cNvGraphicFramePr>
            <a:graphicFrameLocks noGrp="1"/>
          </p:cNvGraphicFramePr>
          <p:nvPr>
            <p:ph type="tbl" sz="quarter" idx="13"/>
            <p:extLst>
              <p:ext uri="{D42A27DB-BD31-4B8C-83A1-F6EECF244321}">
                <p14:modId xmlns:p14="http://schemas.microsoft.com/office/powerpoint/2010/main" val="225797995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2675905"/>
                    </a:ext>
                  </a:extLst>
                </a:gridCol>
                <a:gridCol w="987552">
                  <a:extLst>
                    <a:ext uri="{9D8B030D-6E8A-4147-A177-3AD203B41FA5}">
                      <a16:colId xmlns:a16="http://schemas.microsoft.com/office/drawing/2014/main" val="2211885321"/>
                    </a:ext>
                  </a:extLst>
                </a:gridCol>
                <a:gridCol w="987552">
                  <a:extLst>
                    <a:ext uri="{9D8B030D-6E8A-4147-A177-3AD203B41FA5}">
                      <a16:colId xmlns:a16="http://schemas.microsoft.com/office/drawing/2014/main" val="209154388"/>
                    </a:ext>
                  </a:extLst>
                </a:gridCol>
                <a:gridCol w="987552">
                  <a:extLst>
                    <a:ext uri="{9D8B030D-6E8A-4147-A177-3AD203B41FA5}">
                      <a16:colId xmlns:a16="http://schemas.microsoft.com/office/drawing/2014/main" val="4055938225"/>
                    </a:ext>
                  </a:extLst>
                </a:gridCol>
                <a:gridCol w="987552">
                  <a:extLst>
                    <a:ext uri="{9D8B030D-6E8A-4147-A177-3AD203B41FA5}">
                      <a16:colId xmlns:a16="http://schemas.microsoft.com/office/drawing/2014/main" val="3664459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118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- 2018-06-08 21:06:40 </a:t>
                      </a:r>
                      <a:r>
                        <a:rPr kumimoji="0" lang="en-US" sz="1000" b="0" i="0" u="none" strike="noStrike" kern="1200" cap="none" spc="0" normalizeH="0" baseline="0" noProof="0">
                          <a:ln>
                            <a:noFill/>
                          </a:ln>
                          <a:solidFill>
                            <a:prstClr val="black"/>
                          </a:solidFill>
                          <a:effectLst/>
                          <a:uLnTx/>
                          <a:uFillTx/>
                          <a:latin typeface="+mn-lt"/>
                          <a:ea typeface="+mn-ea"/>
                          <a:cs typeface="+mn-cs"/>
                        </a:rPr>
                        <a:t>
 Are you breaking your fast at Park Hyatt? Then don’t miss our sampling of Bonny Iced Coffee and tea with Bonny Evaporated Milk at the booth. 
#Bonny #EvaporatedMilk #Ramadan #Happy #Sampling #IcedCoffee #ParkHayat
</a:t>
                      </a:r>
                      <a:r>
                        <a:rPr kumimoji="0" lang="ar-AE" sz="1000" b="0" i="0" u="none" strike="noStrike" kern="1200" cap="none" spc="0" normalizeH="0" baseline="0" noProof="0">
                          <a:ln>
                            <a:noFill/>
                          </a:ln>
                          <a:solidFill>
                            <a:prstClr val="black"/>
                          </a:solidFill>
                          <a:effectLst/>
                          <a:uLnTx/>
                          <a:uFillTx/>
                          <a:latin typeface="+mn-lt"/>
                          <a:ea typeface="+mn-ea"/>
                          <a:cs typeface="+mn-cs"/>
                        </a:rPr>
                        <a:t>إفطارك في بارك حياة؟ بإنتظاركم لتذوق القهوة المثلجة و الشاي بحليب بوني الذيذ 
#بوني #حليب #حليب_مبخر #فطورنا_سوا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526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- 2018-06-03 22:32:40 </a:t>
                      </a:r>
                      <a:r>
                        <a:rPr kumimoji="0" lang="en-US" sz="1000" b="0" i="0" u="none" strike="noStrike" kern="1200" cap="none" spc="0" normalizeH="0" baseline="0" noProof="0">
                          <a:ln>
                            <a:noFill/>
                          </a:ln>
                          <a:solidFill>
                            <a:prstClr val="black"/>
                          </a:solidFill>
                          <a:effectLst/>
                          <a:uLnTx/>
                          <a:uFillTx/>
                          <a:latin typeface="+mn-lt"/>
                          <a:ea typeface="+mn-ea"/>
                          <a:cs typeface="+mn-cs"/>
                        </a:rPr>
                        <a:t>
 One of the most beautiful forms of altruism are observed in Ramadan giveaways. Don’t miss out on this blessed opportunity. Follow us and mention your friends in the comments below for a chance to have a box filled with Bonny delicious products. 
#Bonny #RamadanMubarak #Fasting #BonnyMilk #EvaporatedMilk #IcedCoffee #Giveaway
</a:t>
                      </a:r>
                      <a:r>
                        <a:rPr kumimoji="0" lang="ar-AE" sz="1000" b="0" i="0" u="none" strike="noStrike" kern="1200" cap="none" spc="0" normalizeH="0" baseline="0" noProof="0">
                          <a:ln>
                            <a:noFill/>
                          </a:ln>
                          <a:solidFill>
                            <a:prstClr val="black"/>
                          </a:solidFill>
                          <a:effectLst/>
                          <a:uLnTx/>
                          <a:uFillTx/>
                          <a:latin typeface="+mn-lt"/>
                          <a:ea typeface="+mn-ea"/>
                          <a:cs typeface="+mn-cs"/>
                        </a:rPr>
                        <a:t>أكثروا من الخير في شهر الخير، توزيعات رمضان من أجمل سبل كسب الثواب.  تابع صفحاتنا ومنشن أصدقائك في التعليقات لفرصة الحصول على كرتون مليء بمنتجات بوني. 
#بوني #رمضان_مبارك #حليب #سحور  #حليب_مبخر #قهوة_مثلجة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351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bonnymilk - 2018-06-03 11:59:25 </a:t>
                      </a:r>
                      <a:r>
                        <a:rPr kumimoji="0" lang="en-US" sz="1000" b="0" i="0" u="none" strike="noStrike" kern="1200" cap="none" spc="0" normalizeH="0" baseline="0" noProof="0">
                          <a:ln>
                            <a:noFill/>
                          </a:ln>
                          <a:solidFill>
                            <a:prstClr val="black"/>
                          </a:solidFill>
                          <a:effectLst/>
                          <a:uLnTx/>
                          <a:uFillTx/>
                          <a:latin typeface="+mn-lt"/>
                          <a:ea typeface="+mn-ea"/>
                          <a:cs typeface="+mn-cs"/>
                        </a:rPr>
                        <a:t>
 Ramadan brings out the best of us. Set up a charity jar in your home and encourage your family to donate. 
#Bonny #Delicious #Healthy  #Milk #RamadanMubarak #EvaporatedMilk 
</a:t>
                      </a:r>
                      <a:r>
                        <a:rPr kumimoji="0" lang="ar-AE" sz="1000" b="0" i="0" u="none" strike="noStrike" kern="1200" cap="none" spc="0" normalizeH="0" baseline="0" noProof="0">
                          <a:ln>
                            <a:noFill/>
                          </a:ln>
                          <a:solidFill>
                            <a:prstClr val="black"/>
                          </a:solidFill>
                          <a:effectLst/>
                          <a:uLnTx/>
                          <a:uFillTx/>
                          <a:latin typeface="+mn-lt"/>
                          <a:ea typeface="+mn-ea"/>
                          <a:cs typeface="+mn-cs"/>
                        </a:rPr>
                        <a:t>لننشر السعادة في شهر الخير بطرق مبتكرة لتشجيع العائلة على التبرع وتجميع الصدقات
#بوني #رمضان_مبارك #حليب  #حليب_مبخر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77209126"/>
                  </a:ext>
                </a:extLst>
              </a:tr>
            </a:tbl>
          </a:graphicData>
        </a:graphic>
      </p:graphicFrame>
      <p:sp>
        <p:nvSpPr>
          <p:cNvPr id="3" name="Title 2">
            <a:extLst>
              <a:ext uri="{FF2B5EF4-FFF2-40B4-BE49-F238E27FC236}">
                <a16:creationId xmlns:a16="http://schemas.microsoft.com/office/drawing/2014/main" id="{295DF68D-0E63-431B-BBA7-A8E30209BE59}"/>
              </a:ext>
            </a:extLst>
          </p:cNvPr>
          <p:cNvSpPr>
            <a:spLocks noGrp="1"/>
          </p:cNvSpPr>
          <p:nvPr>
            <p:ph type="title"/>
          </p:nvPr>
        </p:nvSpPr>
        <p:spPr/>
        <p:txBody>
          <a:bodyPr/>
          <a:lstStyle/>
          <a:p>
            <a:r>
              <a:rPr lang="en-US"/>
              <a:t>Instagram Posts Table | Bonny - 5 of 5</a:t>
            </a:r>
          </a:p>
        </p:txBody>
      </p:sp>
      <p:sp>
        <p:nvSpPr>
          <p:cNvPr id="4" name="Text Placeholder 3">
            <a:extLst>
              <a:ext uri="{FF2B5EF4-FFF2-40B4-BE49-F238E27FC236}">
                <a16:creationId xmlns:a16="http://schemas.microsoft.com/office/drawing/2014/main" id="{55BDF170-FC23-4B26-8D87-3FAD10C1990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438873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20180702_115116</Template>
  <TotalTime>0</TotalTime>
  <Words>220</Words>
  <Application>Microsoft Office PowerPoint</Application>
  <PresentationFormat>On-screen Show (4:3)</PresentationFormat>
  <Paragraphs>110</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Lato</vt:lpstr>
      <vt:lpstr>Calibri</vt:lpstr>
      <vt:lpstr>Arial</vt:lpstr>
      <vt:lpstr>quintly_template</vt:lpstr>
      <vt:lpstr>Instagram Posts Table | Bonny - 1 of 5</vt:lpstr>
      <vt:lpstr>Instagram Posts Table | Bonny - 2 of 5</vt:lpstr>
      <vt:lpstr>Instagram Posts Table | Bonny - 3 of 5</vt:lpstr>
      <vt:lpstr>Instagram Posts Table | Bonny - 4 of 5</vt:lpstr>
      <vt:lpstr>Instagram Posts Table | Bonny - 5 of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Bonny - 1 of 5</dc:title>
  <dc:creator>Administrator</dc:creator>
  <cp:lastModifiedBy>Administrator</cp:lastModifiedBy>
  <cp:revision>1</cp:revision>
  <dcterms:created xsi:type="dcterms:W3CDTF">2018-07-02T11:51:17Z</dcterms:created>
  <dcterms:modified xsi:type="dcterms:W3CDTF">2018-07-02T11:52:08Z</dcterms:modified>
</cp:coreProperties>
</file>