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00315DD-28AA-47C2-BA46-F457B071F1A7}"/>
              </a:ext>
            </a:extLst>
          </p:cNvPr>
          <p:cNvGraphicFramePr>
            <a:graphicFrameLocks noGrp="1"/>
          </p:cNvGraphicFramePr>
          <p:nvPr>
            <p:ph type="tbl" sz="quarter" idx="13"/>
            <p:extLst>
              <p:ext uri="{D42A27DB-BD31-4B8C-83A1-F6EECF244321}">
                <p14:modId xmlns:p14="http://schemas.microsoft.com/office/powerpoint/2010/main" val="177424128"/>
              </p:ext>
            </p:extLst>
          </p:nvPr>
        </p:nvGraphicFramePr>
        <p:xfrm>
          <a:off x="457200" y="1468438"/>
          <a:ext cx="8229600" cy="39979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9194217"/>
                    </a:ext>
                  </a:extLst>
                </a:gridCol>
                <a:gridCol w="987552">
                  <a:extLst>
                    <a:ext uri="{9D8B030D-6E8A-4147-A177-3AD203B41FA5}">
                      <a16:colId xmlns:a16="http://schemas.microsoft.com/office/drawing/2014/main" val="2421707124"/>
                    </a:ext>
                  </a:extLst>
                </a:gridCol>
                <a:gridCol w="987552">
                  <a:extLst>
                    <a:ext uri="{9D8B030D-6E8A-4147-A177-3AD203B41FA5}">
                      <a16:colId xmlns:a16="http://schemas.microsoft.com/office/drawing/2014/main" val="1133540014"/>
                    </a:ext>
                  </a:extLst>
                </a:gridCol>
                <a:gridCol w="987552">
                  <a:extLst>
                    <a:ext uri="{9D8B030D-6E8A-4147-A177-3AD203B41FA5}">
                      <a16:colId xmlns:a16="http://schemas.microsoft.com/office/drawing/2014/main" val="3574210945"/>
                    </a:ext>
                  </a:extLst>
                </a:gridCol>
                <a:gridCol w="987552">
                  <a:extLst>
                    <a:ext uri="{9D8B030D-6E8A-4147-A177-3AD203B41FA5}">
                      <a16:colId xmlns:a16="http://schemas.microsoft.com/office/drawing/2014/main" val="73341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180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- 2018-04-18 18:51:11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تشارككم احتفال افتتاح صالات السينما في الرياض ‬
‫#رينو #سينما #الرياض‬
‫ ‬
</a:t>
                      </a:r>
                      <a:r>
                        <a:rPr kumimoji="0" lang="en-US" sz="1000" b="0" i="0" u="none" strike="noStrike" kern="1200" cap="none" spc="0" normalizeH="0" baseline="0" noProof="0">
                          <a:ln>
                            <a:noFill/>
                          </a:ln>
                          <a:solidFill>
                            <a:prstClr val="black"/>
                          </a:solidFill>
                          <a:effectLst/>
                          <a:uLnTx/>
                          <a:uFillTx/>
                          <a:latin typeface="+mn-lt"/>
                          <a:ea typeface="+mn-ea"/>
                          <a:cs typeface="+mn-cs"/>
                        </a:rPr>
                        <a:t>Renault is joining you in celebrating the opening of cinema halls in Riyadh 
#Renault #Cinema #Riyadh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536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- 2018-04-17 19:26:55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بجدة من تاريخ 19 الى 21 أبريل من 4 الى 10 مساءً‬
‫للمزيد من المعلومات تفضل بزيارة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https://bit.ly/2J2gIJV
‫ ‬
Sing and get a chance to win a car from Renault, Visit us in Jeddah showrooms only from 19 until 21 of April from 4 till 10pm 
For more info click : https://bit.ly/2vi3gzy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846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- 2018-04-16 18:22:43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فرصة بجامعة الأميرة نورة بنت عبدالرحمن لجميع الفتيات لتجربة رينو كابتشر و ميجان والتمتع بجميع ميزات السيارة .
#رينو #سيارة #كابتشر  #ميجان 
</a:t>
                      </a:r>
                      <a:r>
                        <a:rPr kumimoji="0" lang="en-US" sz="1000" b="0" i="0" u="none" strike="noStrike" kern="1200" cap="none" spc="0" normalizeH="0" baseline="0" noProof="0">
                          <a:ln>
                            <a:noFill/>
                          </a:ln>
                          <a:solidFill>
                            <a:prstClr val="black"/>
                          </a:solidFill>
                          <a:effectLst/>
                          <a:uLnTx/>
                          <a:uFillTx/>
                          <a:latin typeface="+mn-lt"/>
                          <a:ea typeface="+mn-ea"/>
                          <a:cs typeface="+mn-cs"/>
                        </a:rPr>
                        <a:t>A chance for all women to discover Renault Captur and Renault Megane at Princess Noura University. So don’t miss out.
#Renault #Car #Captur #Megane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3877080"/>
                  </a:ext>
                </a:extLst>
              </a:tr>
            </a:tbl>
          </a:graphicData>
        </a:graphic>
      </p:graphicFrame>
      <p:sp>
        <p:nvSpPr>
          <p:cNvPr id="3" name="Title 2">
            <a:extLst>
              <a:ext uri="{FF2B5EF4-FFF2-40B4-BE49-F238E27FC236}">
                <a16:creationId xmlns:a16="http://schemas.microsoft.com/office/drawing/2014/main" id="{73E89B64-87C3-48A9-927A-711967786872}"/>
              </a:ext>
            </a:extLst>
          </p:cNvPr>
          <p:cNvSpPr>
            <a:spLocks noGrp="1"/>
          </p:cNvSpPr>
          <p:nvPr>
            <p:ph type="title"/>
          </p:nvPr>
        </p:nvSpPr>
        <p:spPr/>
        <p:txBody>
          <a:bodyPr/>
          <a:lstStyle/>
          <a:p>
            <a:r>
              <a:rPr lang="en-US"/>
              <a:t>Instagram Posts Table - 1 of 10</a:t>
            </a:r>
          </a:p>
        </p:txBody>
      </p:sp>
      <p:sp>
        <p:nvSpPr>
          <p:cNvPr id="4" name="Text Placeholder 3">
            <a:extLst>
              <a:ext uri="{FF2B5EF4-FFF2-40B4-BE49-F238E27FC236}">
                <a16:creationId xmlns:a16="http://schemas.microsoft.com/office/drawing/2014/main" id="{02B09C66-1581-47CE-BF59-E032449D5A62}"/>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3990167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97FBD6A-C68E-4342-B8DE-C2AC831D83DF}"/>
              </a:ext>
            </a:extLst>
          </p:cNvPr>
          <p:cNvGraphicFramePr>
            <a:graphicFrameLocks noGrp="1"/>
          </p:cNvGraphicFramePr>
          <p:nvPr>
            <p:ph type="tbl" sz="quarter" idx="13"/>
            <p:extLst>
              <p:ext uri="{D42A27DB-BD31-4B8C-83A1-F6EECF244321}">
                <p14:modId xmlns:p14="http://schemas.microsoft.com/office/powerpoint/2010/main" val="276838811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0107786"/>
                    </a:ext>
                  </a:extLst>
                </a:gridCol>
                <a:gridCol w="987552">
                  <a:extLst>
                    <a:ext uri="{9D8B030D-6E8A-4147-A177-3AD203B41FA5}">
                      <a16:colId xmlns:a16="http://schemas.microsoft.com/office/drawing/2014/main" val="1076164609"/>
                    </a:ext>
                  </a:extLst>
                </a:gridCol>
                <a:gridCol w="987552">
                  <a:extLst>
                    <a:ext uri="{9D8B030D-6E8A-4147-A177-3AD203B41FA5}">
                      <a16:colId xmlns:a16="http://schemas.microsoft.com/office/drawing/2014/main" val="1675060013"/>
                    </a:ext>
                  </a:extLst>
                </a:gridCol>
                <a:gridCol w="987552">
                  <a:extLst>
                    <a:ext uri="{9D8B030D-6E8A-4147-A177-3AD203B41FA5}">
                      <a16:colId xmlns:a16="http://schemas.microsoft.com/office/drawing/2014/main" val="3384795664"/>
                    </a:ext>
                  </a:extLst>
                </a:gridCol>
                <a:gridCol w="987552">
                  <a:extLst>
                    <a:ext uri="{9D8B030D-6E8A-4147-A177-3AD203B41FA5}">
                      <a16:colId xmlns:a16="http://schemas.microsoft.com/office/drawing/2014/main" val="72533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625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- 2018-04-15 19:37:48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بجدة من تاريخ 19 الى 21 أبريل من 4 الى 10 مساءً‬
‫للمزيد من المعلومات تفضل بزيارة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 ‬
Sing and get a chance to win a car from Renault, Visit us in Jeddah showrooms only from 19 until 21 of April from 4 till 10pm 
For more info click : http://bit.ly/arvoice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829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- 2018-04-10 17:09:18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ظل وجود مستشعر أسفل المصد، فإن كل ما تحتاجه هو إشارة بسيطة بقدمك لفتح الصندوق الخلفي بسهولة. ميزة عملية جدًا عندما تكون يديك مشغولة. إكتشف أكثر عن رينو كوليوس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http://bit.ly/2FBAQkY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With a sensor located under the bumper, all you need is a simple gesture with your foot to open the boot with ease. Discover more about Renault KOLEOS with the link: 
http://bit.ly/2InDhcO
#Renault #KOLEOS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3138898"/>
                  </a:ext>
                </a:extLst>
              </a:tr>
            </a:tbl>
          </a:graphicData>
        </a:graphic>
      </p:graphicFrame>
      <p:sp>
        <p:nvSpPr>
          <p:cNvPr id="3" name="Title 2">
            <a:extLst>
              <a:ext uri="{FF2B5EF4-FFF2-40B4-BE49-F238E27FC236}">
                <a16:creationId xmlns:a16="http://schemas.microsoft.com/office/drawing/2014/main" id="{E610F8BF-D776-4463-B57C-8BA01A420874}"/>
              </a:ext>
            </a:extLst>
          </p:cNvPr>
          <p:cNvSpPr>
            <a:spLocks noGrp="1"/>
          </p:cNvSpPr>
          <p:nvPr>
            <p:ph type="title"/>
          </p:nvPr>
        </p:nvSpPr>
        <p:spPr/>
        <p:txBody>
          <a:bodyPr/>
          <a:lstStyle/>
          <a:p>
            <a:r>
              <a:rPr lang="en-US"/>
              <a:t>Instagram Posts Table - 2 of 10</a:t>
            </a:r>
          </a:p>
        </p:txBody>
      </p:sp>
      <p:sp>
        <p:nvSpPr>
          <p:cNvPr id="4" name="Text Placeholder 3">
            <a:extLst>
              <a:ext uri="{FF2B5EF4-FFF2-40B4-BE49-F238E27FC236}">
                <a16:creationId xmlns:a16="http://schemas.microsoft.com/office/drawing/2014/main" id="{E94DE335-C80F-4088-A799-618FA3B5ACFC}"/>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629944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D5A6F29-0A44-454D-9762-2F3DF99F7CE3}"/>
              </a:ext>
            </a:extLst>
          </p:cNvPr>
          <p:cNvGraphicFramePr>
            <a:graphicFrameLocks noGrp="1"/>
          </p:cNvGraphicFramePr>
          <p:nvPr>
            <p:ph type="tbl" sz="quarter" idx="13"/>
            <p:extLst>
              <p:ext uri="{D42A27DB-BD31-4B8C-83A1-F6EECF244321}">
                <p14:modId xmlns:p14="http://schemas.microsoft.com/office/powerpoint/2010/main" val="135137313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8088138"/>
                    </a:ext>
                  </a:extLst>
                </a:gridCol>
                <a:gridCol w="987552">
                  <a:extLst>
                    <a:ext uri="{9D8B030D-6E8A-4147-A177-3AD203B41FA5}">
                      <a16:colId xmlns:a16="http://schemas.microsoft.com/office/drawing/2014/main" val="2598260612"/>
                    </a:ext>
                  </a:extLst>
                </a:gridCol>
                <a:gridCol w="987552">
                  <a:extLst>
                    <a:ext uri="{9D8B030D-6E8A-4147-A177-3AD203B41FA5}">
                      <a16:colId xmlns:a16="http://schemas.microsoft.com/office/drawing/2014/main" val="220381899"/>
                    </a:ext>
                  </a:extLst>
                </a:gridCol>
                <a:gridCol w="987552">
                  <a:extLst>
                    <a:ext uri="{9D8B030D-6E8A-4147-A177-3AD203B41FA5}">
                      <a16:colId xmlns:a16="http://schemas.microsoft.com/office/drawing/2014/main" val="442072321"/>
                    </a:ext>
                  </a:extLst>
                </a:gridCol>
                <a:gridCol w="987552">
                  <a:extLst>
                    <a:ext uri="{9D8B030D-6E8A-4147-A177-3AD203B41FA5}">
                      <a16:colId xmlns:a16="http://schemas.microsoft.com/office/drawing/2014/main" val="274694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175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- 2018-04-09 17:34:17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تناسب رينو كابتشر المرآب لديك؟
اكتشف أبعادها بالتفصيل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http://bit.ly/2p9Xxpr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Will Renault CAPTUR fit in your garage? Discover its dimensions in detail in the below link: http://bit.ly/2Gnpylt
#Renault #CAPTUR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073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- 2018-04-08 17:11:28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انطلق براحة بال تامة
#رينو #السعودية #سيارات #داستر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 Drive with peace of mind
#Renault #DUSTER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614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- 2018-04-02 17:37:48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Sing and get a chance to win a car from Renault, Visit us in Riyadh showrooms from 5th until 7th of April from 4 till 10pm 
For more info click: http://bit.ly/arvoice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7299103"/>
                  </a:ext>
                </a:extLst>
              </a:tr>
            </a:tbl>
          </a:graphicData>
        </a:graphic>
      </p:graphicFrame>
      <p:sp>
        <p:nvSpPr>
          <p:cNvPr id="3" name="Title 2">
            <a:extLst>
              <a:ext uri="{FF2B5EF4-FFF2-40B4-BE49-F238E27FC236}">
                <a16:creationId xmlns:a16="http://schemas.microsoft.com/office/drawing/2014/main" id="{924AD905-4EED-475B-898E-B439A9212891}"/>
              </a:ext>
            </a:extLst>
          </p:cNvPr>
          <p:cNvSpPr>
            <a:spLocks noGrp="1"/>
          </p:cNvSpPr>
          <p:nvPr>
            <p:ph type="title"/>
          </p:nvPr>
        </p:nvSpPr>
        <p:spPr/>
        <p:txBody>
          <a:bodyPr/>
          <a:lstStyle/>
          <a:p>
            <a:r>
              <a:rPr lang="en-US"/>
              <a:t>Instagram Posts Table - 3 of 10</a:t>
            </a:r>
          </a:p>
        </p:txBody>
      </p:sp>
      <p:sp>
        <p:nvSpPr>
          <p:cNvPr id="4" name="Text Placeholder 3">
            <a:extLst>
              <a:ext uri="{FF2B5EF4-FFF2-40B4-BE49-F238E27FC236}">
                <a16:creationId xmlns:a16="http://schemas.microsoft.com/office/drawing/2014/main" id="{3B0EEC24-C428-4266-A1E6-AE3250D6E58A}"/>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83861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378198E-A589-46F9-BD82-4B145599B874}"/>
              </a:ext>
            </a:extLst>
          </p:cNvPr>
          <p:cNvGraphicFramePr>
            <a:graphicFrameLocks noGrp="1"/>
          </p:cNvGraphicFramePr>
          <p:nvPr>
            <p:ph type="tbl" sz="quarter" idx="13"/>
            <p:extLst>
              <p:ext uri="{D42A27DB-BD31-4B8C-83A1-F6EECF244321}">
                <p14:modId xmlns:p14="http://schemas.microsoft.com/office/powerpoint/2010/main" val="337109843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89267842"/>
                    </a:ext>
                  </a:extLst>
                </a:gridCol>
                <a:gridCol w="987552">
                  <a:extLst>
                    <a:ext uri="{9D8B030D-6E8A-4147-A177-3AD203B41FA5}">
                      <a16:colId xmlns:a16="http://schemas.microsoft.com/office/drawing/2014/main" val="3067713862"/>
                    </a:ext>
                  </a:extLst>
                </a:gridCol>
                <a:gridCol w="987552">
                  <a:extLst>
                    <a:ext uri="{9D8B030D-6E8A-4147-A177-3AD203B41FA5}">
                      <a16:colId xmlns:a16="http://schemas.microsoft.com/office/drawing/2014/main" val="3525414186"/>
                    </a:ext>
                  </a:extLst>
                </a:gridCol>
                <a:gridCol w="987552">
                  <a:extLst>
                    <a:ext uri="{9D8B030D-6E8A-4147-A177-3AD203B41FA5}">
                      <a16:colId xmlns:a16="http://schemas.microsoft.com/office/drawing/2014/main" val="1661707185"/>
                    </a:ext>
                  </a:extLst>
                </a:gridCol>
                <a:gridCol w="987552">
                  <a:extLst>
                    <a:ext uri="{9D8B030D-6E8A-4147-A177-3AD203B41FA5}">
                      <a16:colId xmlns:a16="http://schemas.microsoft.com/office/drawing/2014/main" val="79734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960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- 2018-04-02 11:40:47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تعرف أكثر على تفاصيل رينو دوكر فان من خلال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http://bit.ly/2DlidzP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Get to know more details about Renault DOKKER Van through the link: http://bit.ly/2DoWN4I ‏#Renault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825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- 2018-03-29 15:50:49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Sing and get a chance to win a car from Renault, Visit us in Riyadh showrooms from 5th until 7th of April from 4 till 10pm 
For more info click: http://bit.ly/arvoice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8607506"/>
                  </a:ext>
                </a:extLst>
              </a:tr>
            </a:tbl>
          </a:graphicData>
        </a:graphic>
      </p:graphicFrame>
      <p:sp>
        <p:nvSpPr>
          <p:cNvPr id="3" name="Title 2">
            <a:extLst>
              <a:ext uri="{FF2B5EF4-FFF2-40B4-BE49-F238E27FC236}">
                <a16:creationId xmlns:a16="http://schemas.microsoft.com/office/drawing/2014/main" id="{4275449D-46B6-460E-BE20-88B603A71002}"/>
              </a:ext>
            </a:extLst>
          </p:cNvPr>
          <p:cNvSpPr>
            <a:spLocks noGrp="1"/>
          </p:cNvSpPr>
          <p:nvPr>
            <p:ph type="title"/>
          </p:nvPr>
        </p:nvSpPr>
        <p:spPr/>
        <p:txBody>
          <a:bodyPr/>
          <a:lstStyle/>
          <a:p>
            <a:r>
              <a:rPr lang="en-US"/>
              <a:t>Instagram Posts Table - 4 of 10</a:t>
            </a:r>
          </a:p>
        </p:txBody>
      </p:sp>
      <p:sp>
        <p:nvSpPr>
          <p:cNvPr id="4" name="Text Placeholder 3">
            <a:extLst>
              <a:ext uri="{FF2B5EF4-FFF2-40B4-BE49-F238E27FC236}">
                <a16:creationId xmlns:a16="http://schemas.microsoft.com/office/drawing/2014/main" id="{4CD0D768-248B-4DD1-8222-DEA67621B88F}"/>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974147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67C12E0-ED92-4995-92C8-5BB5FBC03A08}"/>
              </a:ext>
            </a:extLst>
          </p:cNvPr>
          <p:cNvGraphicFramePr>
            <a:graphicFrameLocks noGrp="1"/>
          </p:cNvGraphicFramePr>
          <p:nvPr>
            <p:ph type="tbl" sz="quarter" idx="13"/>
            <p:extLst>
              <p:ext uri="{D42A27DB-BD31-4B8C-83A1-F6EECF244321}">
                <p14:modId xmlns:p14="http://schemas.microsoft.com/office/powerpoint/2010/main" val="386783576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6421653"/>
                    </a:ext>
                  </a:extLst>
                </a:gridCol>
                <a:gridCol w="987552">
                  <a:extLst>
                    <a:ext uri="{9D8B030D-6E8A-4147-A177-3AD203B41FA5}">
                      <a16:colId xmlns:a16="http://schemas.microsoft.com/office/drawing/2014/main" val="4148717012"/>
                    </a:ext>
                  </a:extLst>
                </a:gridCol>
                <a:gridCol w="987552">
                  <a:extLst>
                    <a:ext uri="{9D8B030D-6E8A-4147-A177-3AD203B41FA5}">
                      <a16:colId xmlns:a16="http://schemas.microsoft.com/office/drawing/2014/main" val="1800899131"/>
                    </a:ext>
                  </a:extLst>
                </a:gridCol>
                <a:gridCol w="987552">
                  <a:extLst>
                    <a:ext uri="{9D8B030D-6E8A-4147-A177-3AD203B41FA5}">
                      <a16:colId xmlns:a16="http://schemas.microsoft.com/office/drawing/2014/main" val="2965921182"/>
                    </a:ext>
                  </a:extLst>
                </a:gridCol>
                <a:gridCol w="987552">
                  <a:extLst>
                    <a:ext uri="{9D8B030D-6E8A-4147-A177-3AD203B41FA5}">
                      <a16:colId xmlns:a16="http://schemas.microsoft.com/office/drawing/2014/main" val="3925171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607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- 2018-03-28 17:58:12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كلمة تستطيع إيجاد؟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words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720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- 2018-03-27 17:53:03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اغتنم فرصة الفوز بسيارة جديدة من رينو، فقط شارك بصوتك بأقرب صالة عرض لرينو في جدة، الرياض والدمام
#رينو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Your voice could win you a new Renault car, you just need to sing, share and win. Visit your nearest showroom at Jeddah, Riyadh and Dammam to participate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939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- 2018-03-26 16:17:44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أصيبت سيارتك بشرخ صغير في الزجاج الأمامي؟ هل علمت أن صيانة رينو تقدم حلولاً لإستبدال الزجاج الأمامي في سيارتك؟ فقط قم بضغط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Got a chip in your windscreen? Did you know that Renault Service offers turnkey solutions to replace your windscreen? Just visit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9764477"/>
                  </a:ext>
                </a:extLst>
              </a:tr>
            </a:tbl>
          </a:graphicData>
        </a:graphic>
      </p:graphicFrame>
      <p:sp>
        <p:nvSpPr>
          <p:cNvPr id="3" name="Title 2">
            <a:extLst>
              <a:ext uri="{FF2B5EF4-FFF2-40B4-BE49-F238E27FC236}">
                <a16:creationId xmlns:a16="http://schemas.microsoft.com/office/drawing/2014/main" id="{137B9442-332E-4B2D-8187-2D11F703BCFA}"/>
              </a:ext>
            </a:extLst>
          </p:cNvPr>
          <p:cNvSpPr>
            <a:spLocks noGrp="1"/>
          </p:cNvSpPr>
          <p:nvPr>
            <p:ph type="title"/>
          </p:nvPr>
        </p:nvSpPr>
        <p:spPr/>
        <p:txBody>
          <a:bodyPr/>
          <a:lstStyle/>
          <a:p>
            <a:r>
              <a:rPr lang="en-US"/>
              <a:t>Instagram Posts Table - 5 of 10</a:t>
            </a:r>
          </a:p>
        </p:txBody>
      </p:sp>
      <p:sp>
        <p:nvSpPr>
          <p:cNvPr id="4" name="Text Placeholder 3">
            <a:extLst>
              <a:ext uri="{FF2B5EF4-FFF2-40B4-BE49-F238E27FC236}">
                <a16:creationId xmlns:a16="http://schemas.microsoft.com/office/drawing/2014/main" id="{FC46B9ED-3216-457B-B826-CAE0DC6ED46C}"/>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05640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58DCAE0-7AD7-4774-8F08-4E91EFD8E3B4}"/>
              </a:ext>
            </a:extLst>
          </p:cNvPr>
          <p:cNvGraphicFramePr>
            <a:graphicFrameLocks noGrp="1"/>
          </p:cNvGraphicFramePr>
          <p:nvPr>
            <p:ph type="tbl" sz="quarter" idx="13"/>
            <p:extLst>
              <p:ext uri="{D42A27DB-BD31-4B8C-83A1-F6EECF244321}">
                <p14:modId xmlns:p14="http://schemas.microsoft.com/office/powerpoint/2010/main" val="239950425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3641045"/>
                    </a:ext>
                  </a:extLst>
                </a:gridCol>
                <a:gridCol w="987552">
                  <a:extLst>
                    <a:ext uri="{9D8B030D-6E8A-4147-A177-3AD203B41FA5}">
                      <a16:colId xmlns:a16="http://schemas.microsoft.com/office/drawing/2014/main" val="3545242779"/>
                    </a:ext>
                  </a:extLst>
                </a:gridCol>
                <a:gridCol w="987552">
                  <a:extLst>
                    <a:ext uri="{9D8B030D-6E8A-4147-A177-3AD203B41FA5}">
                      <a16:colId xmlns:a16="http://schemas.microsoft.com/office/drawing/2014/main" val="1283527467"/>
                    </a:ext>
                  </a:extLst>
                </a:gridCol>
                <a:gridCol w="987552">
                  <a:extLst>
                    <a:ext uri="{9D8B030D-6E8A-4147-A177-3AD203B41FA5}">
                      <a16:colId xmlns:a16="http://schemas.microsoft.com/office/drawing/2014/main" val="1746189322"/>
                    </a:ext>
                  </a:extLst>
                </a:gridCol>
                <a:gridCol w="987552">
                  <a:extLst>
                    <a:ext uri="{9D8B030D-6E8A-4147-A177-3AD203B41FA5}">
                      <a16:colId xmlns:a16="http://schemas.microsoft.com/office/drawing/2014/main" val="2907643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913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- 2018-03-22 17:22:54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الابتكار يشكل مستقبل فورمولا 1 ، مع </a:t>
                      </a:r>
                      <a:r>
                        <a:rPr kumimoji="0" lang="en-US" sz="1000" b="0" i="0" u="none" strike="noStrike" kern="1200" cap="none" spc="0" normalizeH="0" baseline="0" noProof="0">
                          <a:ln>
                            <a:noFill/>
                          </a:ln>
                          <a:solidFill>
                            <a:prstClr val="black"/>
                          </a:solidFill>
                          <a:effectLst/>
                          <a:uLnTx/>
                          <a:uFillTx/>
                          <a:latin typeface="+mn-lt"/>
                          <a:ea typeface="+mn-ea"/>
                          <a:cs typeface="+mn-cs"/>
                        </a:rPr>
                        <a:t>R.S 2027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INNOVATION SHAPING THE FUTURE OF FORMULA 1, WITH THE R.S. 2027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364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- 2018-03-21 11:12:18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وأمهاتنا بألف خير 
#رينو #السعودية #سيارات #يوم_الأم
</a:t>
                      </a:r>
                      <a:r>
                        <a:rPr kumimoji="0" lang="en-US" sz="1000" b="0" i="0" u="none" strike="noStrike" kern="1200" cap="none" spc="0" normalizeH="0" baseline="0" noProof="0">
                          <a:ln>
                            <a:noFill/>
                          </a:ln>
                          <a:solidFill>
                            <a:prstClr val="black"/>
                          </a:solidFill>
                          <a:effectLst/>
                          <a:uLnTx/>
                          <a:uFillTx/>
                          <a:latin typeface="+mn-lt"/>
                          <a:ea typeface="+mn-ea"/>
                          <a:cs typeface="+mn-cs"/>
                        </a:rPr>
                        <a:t>Happy Mother’s Day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004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- 2018-03-19 18:05:29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سافر براحة فائقة مع مقعد خلفي بارتفاع وعرض رحب بشكل خاص.
#رينو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Need more space? Renault SYMBOL brings you a passenger compartment with five real seats. Travel in supreme comfort with a rear seat of particularly generous height and width.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3808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- 2018-03-15 18:05:17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ستنعش رينو كويد الاختبارية المألوفة والقوية والمفعمة بالتكنولوجيا خيالك في كل مرة
#رينو #السعودية #سيارات #رينو_كويد 
</a:t>
                      </a:r>
                      <a:r>
                        <a:rPr kumimoji="0" lang="en-US" sz="1000" b="0" i="0" u="none" strike="noStrike" kern="1200" cap="none" spc="0" normalizeH="0" baseline="0" noProof="0">
                          <a:ln>
                            <a:noFill/>
                          </a:ln>
                          <a:solidFill>
                            <a:prstClr val="black"/>
                          </a:solidFill>
                          <a:effectLst/>
                          <a:uLnTx/>
                          <a:uFillTx/>
                          <a:latin typeface="+mn-lt"/>
                          <a:ea typeface="+mn-ea"/>
                          <a:cs typeface="+mn-cs"/>
                        </a:rPr>
                        <a:t>Friendly, robust and technical, Renault KWID Concept will stimulate your imagination every time
#KSA #Renault #Cars #RenaultKWID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6302125"/>
                  </a:ext>
                </a:extLst>
              </a:tr>
            </a:tbl>
          </a:graphicData>
        </a:graphic>
      </p:graphicFrame>
      <p:sp>
        <p:nvSpPr>
          <p:cNvPr id="3" name="Title 2">
            <a:extLst>
              <a:ext uri="{FF2B5EF4-FFF2-40B4-BE49-F238E27FC236}">
                <a16:creationId xmlns:a16="http://schemas.microsoft.com/office/drawing/2014/main" id="{D7C08D1A-ACC3-4EEF-B358-C6CAC227CBD0}"/>
              </a:ext>
            </a:extLst>
          </p:cNvPr>
          <p:cNvSpPr>
            <a:spLocks noGrp="1"/>
          </p:cNvSpPr>
          <p:nvPr>
            <p:ph type="title"/>
          </p:nvPr>
        </p:nvSpPr>
        <p:spPr/>
        <p:txBody>
          <a:bodyPr/>
          <a:lstStyle/>
          <a:p>
            <a:r>
              <a:rPr lang="en-US"/>
              <a:t>Instagram Posts Table - 6 of 10</a:t>
            </a:r>
          </a:p>
        </p:txBody>
      </p:sp>
      <p:sp>
        <p:nvSpPr>
          <p:cNvPr id="4" name="Text Placeholder 3">
            <a:extLst>
              <a:ext uri="{FF2B5EF4-FFF2-40B4-BE49-F238E27FC236}">
                <a16:creationId xmlns:a16="http://schemas.microsoft.com/office/drawing/2014/main" id="{3E327449-68A5-4FD2-8FED-D16303A12B52}"/>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114305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AB7EE0F-83B6-4F7F-92E0-F036547B631B}"/>
              </a:ext>
            </a:extLst>
          </p:cNvPr>
          <p:cNvGraphicFramePr>
            <a:graphicFrameLocks noGrp="1"/>
          </p:cNvGraphicFramePr>
          <p:nvPr>
            <p:ph type="tbl" sz="quarter" idx="13"/>
            <p:extLst>
              <p:ext uri="{D42A27DB-BD31-4B8C-83A1-F6EECF244321}">
                <p14:modId xmlns:p14="http://schemas.microsoft.com/office/powerpoint/2010/main" val="282339350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9259653"/>
                    </a:ext>
                  </a:extLst>
                </a:gridCol>
                <a:gridCol w="987552">
                  <a:extLst>
                    <a:ext uri="{9D8B030D-6E8A-4147-A177-3AD203B41FA5}">
                      <a16:colId xmlns:a16="http://schemas.microsoft.com/office/drawing/2014/main" val="1858043393"/>
                    </a:ext>
                  </a:extLst>
                </a:gridCol>
                <a:gridCol w="987552">
                  <a:extLst>
                    <a:ext uri="{9D8B030D-6E8A-4147-A177-3AD203B41FA5}">
                      <a16:colId xmlns:a16="http://schemas.microsoft.com/office/drawing/2014/main" val="1220184747"/>
                    </a:ext>
                  </a:extLst>
                </a:gridCol>
                <a:gridCol w="987552">
                  <a:extLst>
                    <a:ext uri="{9D8B030D-6E8A-4147-A177-3AD203B41FA5}">
                      <a16:colId xmlns:a16="http://schemas.microsoft.com/office/drawing/2014/main" val="2525912615"/>
                    </a:ext>
                  </a:extLst>
                </a:gridCol>
                <a:gridCol w="987552">
                  <a:extLst>
                    <a:ext uri="{9D8B030D-6E8A-4147-A177-3AD203B41FA5}">
                      <a16:colId xmlns:a16="http://schemas.microsoft.com/office/drawing/2014/main" val="1332318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350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- 2018-03-14 17:15:02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تجربة قيادة جديدة كليًا! اجمع بين الراحة والتحكم المثالي في السيارة.
تعرف على رينو تاليسمان من خلال الرابط في البايو
#رينو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Discover a brand new driving experience! Combine comfort and optimal vehicle control.
Discover Renault TALISMAN in the bio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9453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- 2018-03-13 16:52:53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ومجموعة تأجير، تدعوكم لحضور فعالية تجربة القيادة وعرض أحدث طرازاتها 
#رينو #السعودية #فعاليات #الطائف 
</a:t>
                      </a:r>
                      <a:r>
                        <a:rPr kumimoji="0" lang="en-US" sz="1000" b="0" i="0" u="none" strike="noStrike" kern="1200" cap="none" spc="0" normalizeH="0" baseline="0" noProof="0">
                          <a:ln>
                            <a:noFill/>
                          </a:ln>
                          <a:solidFill>
                            <a:prstClr val="black"/>
                          </a:solidFill>
                          <a:effectLst/>
                          <a:uLnTx/>
                          <a:uFillTx/>
                          <a:latin typeface="+mn-lt"/>
                          <a:ea typeface="+mn-ea"/>
                          <a:cs typeface="+mn-cs"/>
                        </a:rPr>
                        <a:t>Gulf Advantage Automobiles LLC &amp; Taajeer Group is pleased to invite you to attend Renault Showcase &amp; Test Drive Event 
#Renault #Saudi #KSA #Taif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1891069"/>
                  </a:ext>
                </a:extLst>
              </a:tr>
            </a:tbl>
          </a:graphicData>
        </a:graphic>
      </p:graphicFrame>
      <p:sp>
        <p:nvSpPr>
          <p:cNvPr id="3" name="Title 2">
            <a:extLst>
              <a:ext uri="{FF2B5EF4-FFF2-40B4-BE49-F238E27FC236}">
                <a16:creationId xmlns:a16="http://schemas.microsoft.com/office/drawing/2014/main" id="{67CFF887-7F40-43EC-B474-80D8CF482F1F}"/>
              </a:ext>
            </a:extLst>
          </p:cNvPr>
          <p:cNvSpPr>
            <a:spLocks noGrp="1"/>
          </p:cNvSpPr>
          <p:nvPr>
            <p:ph type="title"/>
          </p:nvPr>
        </p:nvSpPr>
        <p:spPr/>
        <p:txBody>
          <a:bodyPr/>
          <a:lstStyle/>
          <a:p>
            <a:r>
              <a:rPr lang="en-US"/>
              <a:t>Instagram Posts Table - 7 of 10</a:t>
            </a:r>
          </a:p>
        </p:txBody>
      </p:sp>
      <p:sp>
        <p:nvSpPr>
          <p:cNvPr id="4" name="Text Placeholder 3">
            <a:extLst>
              <a:ext uri="{FF2B5EF4-FFF2-40B4-BE49-F238E27FC236}">
                <a16:creationId xmlns:a16="http://schemas.microsoft.com/office/drawing/2014/main" id="{05FE547C-5288-4780-A324-AA47E7529C57}"/>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936272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7675E3C-1FA1-4DFF-AC5F-2C22111AFCBA}"/>
              </a:ext>
            </a:extLst>
          </p:cNvPr>
          <p:cNvGraphicFramePr>
            <a:graphicFrameLocks noGrp="1"/>
          </p:cNvGraphicFramePr>
          <p:nvPr>
            <p:ph type="tbl" sz="quarter" idx="13"/>
            <p:extLst>
              <p:ext uri="{D42A27DB-BD31-4B8C-83A1-F6EECF244321}">
                <p14:modId xmlns:p14="http://schemas.microsoft.com/office/powerpoint/2010/main" val="377278961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78945797"/>
                    </a:ext>
                  </a:extLst>
                </a:gridCol>
                <a:gridCol w="987552">
                  <a:extLst>
                    <a:ext uri="{9D8B030D-6E8A-4147-A177-3AD203B41FA5}">
                      <a16:colId xmlns:a16="http://schemas.microsoft.com/office/drawing/2014/main" val="1765139693"/>
                    </a:ext>
                  </a:extLst>
                </a:gridCol>
                <a:gridCol w="987552">
                  <a:extLst>
                    <a:ext uri="{9D8B030D-6E8A-4147-A177-3AD203B41FA5}">
                      <a16:colId xmlns:a16="http://schemas.microsoft.com/office/drawing/2014/main" val="2333464391"/>
                    </a:ext>
                  </a:extLst>
                </a:gridCol>
                <a:gridCol w="987552">
                  <a:extLst>
                    <a:ext uri="{9D8B030D-6E8A-4147-A177-3AD203B41FA5}">
                      <a16:colId xmlns:a16="http://schemas.microsoft.com/office/drawing/2014/main" val="187593116"/>
                    </a:ext>
                  </a:extLst>
                </a:gridCol>
                <a:gridCol w="987552">
                  <a:extLst>
                    <a:ext uri="{9D8B030D-6E8A-4147-A177-3AD203B41FA5}">
                      <a16:colId xmlns:a16="http://schemas.microsoft.com/office/drawing/2014/main" val="2352428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668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- 2018-03-07 10:31:47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سيارة رينو دوكر فان عملية بشكل فائق!
تعرف على رينو دوكر فان من خلال الرابط في البايو
#رينو #السعودية #سيارات #دوكر_فان
.
.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the Renault DOKKER Van is extremely practical! 
Discover Renault DOKKER in the bio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716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- 2018-03-04 16:54:01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اذكر الإختلافات التي بين الصورتين؟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Mention the difference between the pictures?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7913829"/>
                  </a:ext>
                </a:extLst>
              </a:tr>
            </a:tbl>
          </a:graphicData>
        </a:graphic>
      </p:graphicFrame>
      <p:sp>
        <p:nvSpPr>
          <p:cNvPr id="3" name="Title 2">
            <a:extLst>
              <a:ext uri="{FF2B5EF4-FFF2-40B4-BE49-F238E27FC236}">
                <a16:creationId xmlns:a16="http://schemas.microsoft.com/office/drawing/2014/main" id="{F4FE717D-4C69-4FF3-B951-9A0A06D5C496}"/>
              </a:ext>
            </a:extLst>
          </p:cNvPr>
          <p:cNvSpPr>
            <a:spLocks noGrp="1"/>
          </p:cNvSpPr>
          <p:nvPr>
            <p:ph type="title"/>
          </p:nvPr>
        </p:nvSpPr>
        <p:spPr/>
        <p:txBody>
          <a:bodyPr/>
          <a:lstStyle/>
          <a:p>
            <a:r>
              <a:rPr lang="en-US"/>
              <a:t>Instagram Posts Table - 8 of 10</a:t>
            </a:r>
          </a:p>
        </p:txBody>
      </p:sp>
      <p:sp>
        <p:nvSpPr>
          <p:cNvPr id="4" name="Text Placeholder 3">
            <a:extLst>
              <a:ext uri="{FF2B5EF4-FFF2-40B4-BE49-F238E27FC236}">
                <a16:creationId xmlns:a16="http://schemas.microsoft.com/office/drawing/2014/main" id="{0350E42E-8B14-4918-A416-0C2E659DA604}"/>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308116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73B9CAF-B3F1-483D-A20B-3E58E8F9404A}"/>
              </a:ext>
            </a:extLst>
          </p:cNvPr>
          <p:cNvGraphicFramePr>
            <a:graphicFrameLocks noGrp="1"/>
          </p:cNvGraphicFramePr>
          <p:nvPr>
            <p:ph type="tbl" sz="quarter" idx="13"/>
            <p:extLst>
              <p:ext uri="{D42A27DB-BD31-4B8C-83A1-F6EECF244321}">
                <p14:modId xmlns:p14="http://schemas.microsoft.com/office/powerpoint/2010/main" val="125205306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74500988"/>
                    </a:ext>
                  </a:extLst>
                </a:gridCol>
                <a:gridCol w="987552">
                  <a:extLst>
                    <a:ext uri="{9D8B030D-6E8A-4147-A177-3AD203B41FA5}">
                      <a16:colId xmlns:a16="http://schemas.microsoft.com/office/drawing/2014/main" val="1137792061"/>
                    </a:ext>
                  </a:extLst>
                </a:gridCol>
                <a:gridCol w="987552">
                  <a:extLst>
                    <a:ext uri="{9D8B030D-6E8A-4147-A177-3AD203B41FA5}">
                      <a16:colId xmlns:a16="http://schemas.microsoft.com/office/drawing/2014/main" val="2000597743"/>
                    </a:ext>
                  </a:extLst>
                </a:gridCol>
                <a:gridCol w="987552">
                  <a:extLst>
                    <a:ext uri="{9D8B030D-6E8A-4147-A177-3AD203B41FA5}">
                      <a16:colId xmlns:a16="http://schemas.microsoft.com/office/drawing/2014/main" val="4279237193"/>
                    </a:ext>
                  </a:extLst>
                </a:gridCol>
                <a:gridCol w="987552">
                  <a:extLst>
                    <a:ext uri="{9D8B030D-6E8A-4147-A177-3AD203B41FA5}">
                      <a16:colId xmlns:a16="http://schemas.microsoft.com/office/drawing/2014/main" val="92891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94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- 2018-02-28 08:55:24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We equipped Renault DOKKER Van with the 1.6 85 hp engine, which is internationally acclaimed for its reliability and performance. With a moderate consumption of 6.7 l per 100 km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41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- 2018-02-27 11:38:34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14107281"/>
                  </a:ext>
                </a:extLst>
              </a:tr>
            </a:tbl>
          </a:graphicData>
        </a:graphic>
      </p:graphicFrame>
      <p:sp>
        <p:nvSpPr>
          <p:cNvPr id="3" name="Title 2">
            <a:extLst>
              <a:ext uri="{FF2B5EF4-FFF2-40B4-BE49-F238E27FC236}">
                <a16:creationId xmlns:a16="http://schemas.microsoft.com/office/drawing/2014/main" id="{5A3DB42D-F21D-4550-B2ED-1C900808E53A}"/>
              </a:ext>
            </a:extLst>
          </p:cNvPr>
          <p:cNvSpPr>
            <a:spLocks noGrp="1"/>
          </p:cNvSpPr>
          <p:nvPr>
            <p:ph type="title"/>
          </p:nvPr>
        </p:nvSpPr>
        <p:spPr/>
        <p:txBody>
          <a:bodyPr/>
          <a:lstStyle/>
          <a:p>
            <a:r>
              <a:rPr lang="en-US"/>
              <a:t>Instagram Posts Table - 9 of 10</a:t>
            </a:r>
          </a:p>
        </p:txBody>
      </p:sp>
      <p:sp>
        <p:nvSpPr>
          <p:cNvPr id="4" name="Text Placeholder 3">
            <a:extLst>
              <a:ext uri="{FF2B5EF4-FFF2-40B4-BE49-F238E27FC236}">
                <a16:creationId xmlns:a16="http://schemas.microsoft.com/office/drawing/2014/main" id="{44FCAAFF-856C-4818-ADFE-A20600486EEF}"/>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3830197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FB81C48-3083-434A-A366-538E94D07A31}"/>
              </a:ext>
            </a:extLst>
          </p:cNvPr>
          <p:cNvGraphicFramePr>
            <a:graphicFrameLocks noGrp="1"/>
          </p:cNvGraphicFramePr>
          <p:nvPr>
            <p:ph type="tbl" sz="quarter" idx="13"/>
            <p:extLst>
              <p:ext uri="{D42A27DB-BD31-4B8C-83A1-F6EECF244321}">
                <p14:modId xmlns:p14="http://schemas.microsoft.com/office/powerpoint/2010/main" val="355418994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58896048"/>
                    </a:ext>
                  </a:extLst>
                </a:gridCol>
                <a:gridCol w="987552">
                  <a:extLst>
                    <a:ext uri="{9D8B030D-6E8A-4147-A177-3AD203B41FA5}">
                      <a16:colId xmlns:a16="http://schemas.microsoft.com/office/drawing/2014/main" val="582433026"/>
                    </a:ext>
                  </a:extLst>
                </a:gridCol>
                <a:gridCol w="987552">
                  <a:extLst>
                    <a:ext uri="{9D8B030D-6E8A-4147-A177-3AD203B41FA5}">
                      <a16:colId xmlns:a16="http://schemas.microsoft.com/office/drawing/2014/main" val="3988491097"/>
                    </a:ext>
                  </a:extLst>
                </a:gridCol>
                <a:gridCol w="987552">
                  <a:extLst>
                    <a:ext uri="{9D8B030D-6E8A-4147-A177-3AD203B41FA5}">
                      <a16:colId xmlns:a16="http://schemas.microsoft.com/office/drawing/2014/main" val="277806508"/>
                    </a:ext>
                  </a:extLst>
                </a:gridCol>
                <a:gridCol w="987552">
                  <a:extLst>
                    <a:ext uri="{9D8B030D-6E8A-4147-A177-3AD203B41FA5}">
                      <a16:colId xmlns:a16="http://schemas.microsoft.com/office/drawing/2014/main" val="3116444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67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- 2018-02-26 10:38:25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بالبايو
#رينو #السعودية #سيارات #سيمبول
.
.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SYMBOL models and see which level of equipment suits your needs best.
Discover Renault in the bio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783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- 2018-02-19 17:55:03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
.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9309776"/>
                  </a:ext>
                </a:extLst>
              </a:tr>
            </a:tbl>
          </a:graphicData>
        </a:graphic>
      </p:graphicFrame>
      <p:sp>
        <p:nvSpPr>
          <p:cNvPr id="3" name="Title 2">
            <a:extLst>
              <a:ext uri="{FF2B5EF4-FFF2-40B4-BE49-F238E27FC236}">
                <a16:creationId xmlns:a16="http://schemas.microsoft.com/office/drawing/2014/main" id="{FDE1E492-D49B-4646-B2D8-F633D6977175}"/>
              </a:ext>
            </a:extLst>
          </p:cNvPr>
          <p:cNvSpPr>
            <a:spLocks noGrp="1"/>
          </p:cNvSpPr>
          <p:nvPr>
            <p:ph type="title"/>
          </p:nvPr>
        </p:nvSpPr>
        <p:spPr/>
        <p:txBody>
          <a:bodyPr/>
          <a:lstStyle/>
          <a:p>
            <a:r>
              <a:rPr lang="en-US"/>
              <a:t>Instagram Posts Table - 10 of 10</a:t>
            </a:r>
          </a:p>
        </p:txBody>
      </p:sp>
      <p:sp>
        <p:nvSpPr>
          <p:cNvPr id="4" name="Text Placeholder 3">
            <a:extLst>
              <a:ext uri="{FF2B5EF4-FFF2-40B4-BE49-F238E27FC236}">
                <a16:creationId xmlns:a16="http://schemas.microsoft.com/office/drawing/2014/main" id="{A385E86A-3D4B-4882-BF14-E75E1E8AA0BE}"/>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2338888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20180419_103949</Template>
  <TotalTime>1</TotalTime>
  <Words>375</Words>
  <Application>Microsoft Office PowerPoint</Application>
  <PresentationFormat>On-screen Show (4:3)</PresentationFormat>
  <Paragraphs>195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Lato</vt:lpstr>
      <vt:lpstr>Arial</vt:lpstr>
      <vt:lpstr>quintly_template</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10</dc:title>
  <dc:creator>Administrator</dc:creator>
  <cp:lastModifiedBy>Administrator</cp:lastModifiedBy>
  <cp:revision>1</cp:revision>
  <dcterms:created xsi:type="dcterms:W3CDTF">2018-04-19T10:41:39Z</dcterms:created>
  <dcterms:modified xsi:type="dcterms:W3CDTF">2018-04-19T10:43:17Z</dcterms:modified>
</cp:coreProperties>
</file>