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4/19/2018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DB504FE-EFDC-4B27-9E9F-CB9776ACF201}"/>
              </a:ext>
            </a:extLst>
          </p:cNvPr>
          <p:cNvGraphicFramePr>
            <a:graphicFrameLocks noGrp="1"/>
          </p:cNvGraphicFramePr>
          <p:nvPr>
            <p:ph type="tbl" sz="quarter" idx="13"/>
            <p:extLst>
              <p:ext uri="{D42A27DB-BD31-4B8C-83A1-F6EECF244321}">
                <p14:modId xmlns:p14="http://schemas.microsoft.com/office/powerpoint/2010/main" val="196384595"/>
              </p:ext>
            </p:extLst>
          </p:nvPr>
        </p:nvGraphicFramePr>
        <p:xfrm>
          <a:off x="457200" y="1468438"/>
          <a:ext cx="8229600" cy="39979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42951787"/>
                    </a:ext>
                  </a:extLst>
                </a:gridCol>
                <a:gridCol w="987552">
                  <a:extLst>
                    <a:ext uri="{9D8B030D-6E8A-4147-A177-3AD203B41FA5}">
                      <a16:colId xmlns:a16="http://schemas.microsoft.com/office/drawing/2014/main" val="1587009499"/>
                    </a:ext>
                  </a:extLst>
                </a:gridCol>
                <a:gridCol w="987552">
                  <a:extLst>
                    <a:ext uri="{9D8B030D-6E8A-4147-A177-3AD203B41FA5}">
                      <a16:colId xmlns:a16="http://schemas.microsoft.com/office/drawing/2014/main" val="1108398950"/>
                    </a:ext>
                  </a:extLst>
                </a:gridCol>
                <a:gridCol w="987552">
                  <a:extLst>
                    <a:ext uri="{9D8B030D-6E8A-4147-A177-3AD203B41FA5}">
                      <a16:colId xmlns:a16="http://schemas.microsoft.com/office/drawing/2014/main" val="1556638399"/>
                    </a:ext>
                  </a:extLst>
                </a:gridCol>
                <a:gridCol w="987552">
                  <a:extLst>
                    <a:ext uri="{9D8B030D-6E8A-4147-A177-3AD203B41FA5}">
                      <a16:colId xmlns:a16="http://schemas.microsoft.com/office/drawing/2014/main" val="1747506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978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- 2018-04-18 18:51:11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تشارككم احتفال افتتاح صالات السينما في الرياض ‬
‫#رينو #سينما #الرياض‬
‫ ‬
</a:t>
                      </a:r>
                      <a:r>
                        <a:rPr kumimoji="0" lang="en-US" sz="1000" b="0" i="0" u="none" strike="noStrike" kern="1200" cap="none" spc="0" normalizeH="0" baseline="0" noProof="0">
                          <a:ln>
                            <a:noFill/>
                          </a:ln>
                          <a:solidFill>
                            <a:prstClr val="black"/>
                          </a:solidFill>
                          <a:effectLst/>
                          <a:uLnTx/>
                          <a:uFillTx/>
                          <a:latin typeface="+mn-lt"/>
                          <a:ea typeface="+mn-ea"/>
                          <a:cs typeface="+mn-cs"/>
                        </a:rPr>
                        <a:t>Renault is joining you in celebrating the opening of cinema halls in Riyadh 
#Renault #Cinema #Riyadh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57982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- 2018-04-17 19:26:55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بجدة من تاريخ 19 الى 21 أبريل من 4 الى 10 مساءً‬
‫للمزيد من المعلومات تفضل بزيارة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https://bit.ly/2J2gIJV
‫ ‬
Sing and get a chance to win a car from Renault, Visit us in Jeddah showrooms only from 19 until 21 of April from 4 till 10pm 
For more info click : https://bit.ly/2vi3gzy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56648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- 2018-04-16 18:22:43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فرصة بجامعة الأميرة نورة بنت عبدالرحمن لجميع الفتيات لتجربة رينو كابتشر و ميجان والتمتع بجميع ميزات السيارة .
#رينو #سيارة #كابتشر  #ميجان 
</a:t>
                      </a:r>
                      <a:r>
                        <a:rPr kumimoji="0" lang="en-US" sz="1000" b="0" i="0" u="none" strike="noStrike" kern="1200" cap="none" spc="0" normalizeH="0" baseline="0" noProof="0">
                          <a:ln>
                            <a:noFill/>
                          </a:ln>
                          <a:solidFill>
                            <a:prstClr val="black"/>
                          </a:solidFill>
                          <a:effectLst/>
                          <a:uLnTx/>
                          <a:uFillTx/>
                          <a:latin typeface="+mn-lt"/>
                          <a:ea typeface="+mn-ea"/>
                          <a:cs typeface="+mn-cs"/>
                        </a:rPr>
                        <a:t>A chance for all women to discover Renault Captur and Renault Megane at Princess Noura University. So don’t miss out.
#Renault #Car #Captur #Megane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78265884"/>
                  </a:ext>
                </a:extLst>
              </a:tr>
            </a:tbl>
          </a:graphicData>
        </a:graphic>
      </p:graphicFrame>
      <p:sp>
        <p:nvSpPr>
          <p:cNvPr id="3" name="Title 2">
            <a:extLst>
              <a:ext uri="{FF2B5EF4-FFF2-40B4-BE49-F238E27FC236}">
                <a16:creationId xmlns:a16="http://schemas.microsoft.com/office/drawing/2014/main" id="{6C5E5E5C-C645-4186-8B04-FE8BCFA30251}"/>
              </a:ext>
            </a:extLst>
          </p:cNvPr>
          <p:cNvSpPr>
            <a:spLocks noGrp="1"/>
          </p:cNvSpPr>
          <p:nvPr>
            <p:ph type="title"/>
          </p:nvPr>
        </p:nvSpPr>
        <p:spPr/>
        <p:txBody>
          <a:bodyPr/>
          <a:lstStyle/>
          <a:p>
            <a:r>
              <a:rPr lang="en-US"/>
              <a:t>Instagram Posts Table - 1 of 10</a:t>
            </a:r>
          </a:p>
        </p:txBody>
      </p:sp>
      <p:sp>
        <p:nvSpPr>
          <p:cNvPr id="4" name="Text Placeholder 3">
            <a:extLst>
              <a:ext uri="{FF2B5EF4-FFF2-40B4-BE49-F238E27FC236}">
                <a16:creationId xmlns:a16="http://schemas.microsoft.com/office/drawing/2014/main" id="{7AC434D1-7D2D-43D0-80E4-D89BEAFB9B69}"/>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1192439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1B4E356-707F-4902-A8D8-AC3D4EA20565}"/>
              </a:ext>
            </a:extLst>
          </p:cNvPr>
          <p:cNvGraphicFramePr>
            <a:graphicFrameLocks noGrp="1"/>
          </p:cNvGraphicFramePr>
          <p:nvPr>
            <p:ph type="tbl" sz="quarter" idx="13"/>
            <p:extLst>
              <p:ext uri="{D42A27DB-BD31-4B8C-83A1-F6EECF244321}">
                <p14:modId xmlns:p14="http://schemas.microsoft.com/office/powerpoint/2010/main" val="64196708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2834512"/>
                    </a:ext>
                  </a:extLst>
                </a:gridCol>
                <a:gridCol w="987552">
                  <a:extLst>
                    <a:ext uri="{9D8B030D-6E8A-4147-A177-3AD203B41FA5}">
                      <a16:colId xmlns:a16="http://schemas.microsoft.com/office/drawing/2014/main" val="2514092077"/>
                    </a:ext>
                  </a:extLst>
                </a:gridCol>
                <a:gridCol w="987552">
                  <a:extLst>
                    <a:ext uri="{9D8B030D-6E8A-4147-A177-3AD203B41FA5}">
                      <a16:colId xmlns:a16="http://schemas.microsoft.com/office/drawing/2014/main" val="754491081"/>
                    </a:ext>
                  </a:extLst>
                </a:gridCol>
                <a:gridCol w="987552">
                  <a:extLst>
                    <a:ext uri="{9D8B030D-6E8A-4147-A177-3AD203B41FA5}">
                      <a16:colId xmlns:a16="http://schemas.microsoft.com/office/drawing/2014/main" val="3897730676"/>
                    </a:ext>
                  </a:extLst>
                </a:gridCol>
                <a:gridCol w="987552">
                  <a:extLst>
                    <a:ext uri="{9D8B030D-6E8A-4147-A177-3AD203B41FA5}">
                      <a16:colId xmlns:a16="http://schemas.microsoft.com/office/drawing/2014/main" val="2824178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694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- 2018-04-15 19:37:48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بجدة من تاريخ 19 الى 21 أبريل من 4 الى 10 مساءً‬
‫للمزيد من المعلومات تفضل بزيارة الرابط ‬
‏‫‪</a:t>
                      </a:r>
                      <a:r>
                        <a:rPr kumimoji="0" lang="en-US" sz="1000" b="0" i="0" u="none" strike="noStrike" kern="1200" cap="none" spc="0" normalizeH="0" baseline="0" noProof="0">
                          <a:ln>
                            <a:noFill/>
                          </a:ln>
                          <a:solidFill>
                            <a:prstClr val="black"/>
                          </a:solidFill>
                          <a:effectLst/>
                          <a:uLnTx/>
                          <a:uFillTx/>
                          <a:latin typeface="+mn-lt"/>
                          <a:ea typeface="+mn-ea"/>
                          <a:cs typeface="+mn-cs"/>
                        </a:rPr>
                        <a:t>http://bit.ly/arvoice‬‬
‫ ‬
Sing and get a chance to win a car from Renault, Visit us in Jeddah showrooms only from 19 until 21 of April from 4 till 10pm 
For more info click : http://bit.ly/arvoice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33230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- 2018-04-10 17:09:18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ظل وجود مستشعر أسفل المصد، فإن كل ما تحتاجه هو إشارة بسيطة بقدمك لفتح الصندوق الخلفي بسهولة. ميزة عملية جدًا عندما تكون يديك مشغولة. إكتشف أكثر عن رينو كوليوس على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http://bit.ly/2FBAQkY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a:t>
                      </a:r>
                      <a:r>
                        <a:rPr kumimoji="0" lang="en-US" sz="1000" b="0" i="0" u="none" strike="noStrike" kern="1200" cap="none" spc="0" normalizeH="0" baseline="0" noProof="0">
                          <a:ln>
                            <a:noFill/>
                          </a:ln>
                          <a:solidFill>
                            <a:prstClr val="black"/>
                          </a:solidFill>
                          <a:effectLst/>
                          <a:uLnTx/>
                          <a:uFillTx/>
                          <a:latin typeface="+mn-lt"/>
                          <a:ea typeface="+mn-ea"/>
                          <a:cs typeface="+mn-cs"/>
                        </a:rPr>
                        <a:t>With a sensor located under the bumper, all you need is a simple gesture with your foot to open the boot with ease. Discover more about Renault KOLEOS with the link: 
http://bit.ly/2InDhcO
#Renault #KOLEOS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70891227"/>
                  </a:ext>
                </a:extLst>
              </a:tr>
            </a:tbl>
          </a:graphicData>
        </a:graphic>
      </p:graphicFrame>
      <p:sp>
        <p:nvSpPr>
          <p:cNvPr id="3" name="Title 2">
            <a:extLst>
              <a:ext uri="{FF2B5EF4-FFF2-40B4-BE49-F238E27FC236}">
                <a16:creationId xmlns:a16="http://schemas.microsoft.com/office/drawing/2014/main" id="{774790DA-0ACB-4CA2-B788-2D6E626FE1ED}"/>
              </a:ext>
            </a:extLst>
          </p:cNvPr>
          <p:cNvSpPr>
            <a:spLocks noGrp="1"/>
          </p:cNvSpPr>
          <p:nvPr>
            <p:ph type="title"/>
          </p:nvPr>
        </p:nvSpPr>
        <p:spPr/>
        <p:txBody>
          <a:bodyPr/>
          <a:lstStyle/>
          <a:p>
            <a:r>
              <a:rPr lang="en-US"/>
              <a:t>Instagram Posts Table - 2 of 10</a:t>
            </a:r>
          </a:p>
        </p:txBody>
      </p:sp>
      <p:sp>
        <p:nvSpPr>
          <p:cNvPr id="4" name="Text Placeholder 3">
            <a:extLst>
              <a:ext uri="{FF2B5EF4-FFF2-40B4-BE49-F238E27FC236}">
                <a16:creationId xmlns:a16="http://schemas.microsoft.com/office/drawing/2014/main" id="{52F57DBC-6712-4BA4-AF8C-D9EADFC9E685}"/>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1606099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03AA855-F2A5-4985-9A3C-1E5C0A8A076B}"/>
              </a:ext>
            </a:extLst>
          </p:cNvPr>
          <p:cNvGraphicFramePr>
            <a:graphicFrameLocks noGrp="1"/>
          </p:cNvGraphicFramePr>
          <p:nvPr>
            <p:ph type="tbl" sz="quarter" idx="13"/>
            <p:extLst>
              <p:ext uri="{D42A27DB-BD31-4B8C-83A1-F6EECF244321}">
                <p14:modId xmlns:p14="http://schemas.microsoft.com/office/powerpoint/2010/main" val="76654278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49353016"/>
                    </a:ext>
                  </a:extLst>
                </a:gridCol>
                <a:gridCol w="987552">
                  <a:extLst>
                    <a:ext uri="{9D8B030D-6E8A-4147-A177-3AD203B41FA5}">
                      <a16:colId xmlns:a16="http://schemas.microsoft.com/office/drawing/2014/main" val="4088978806"/>
                    </a:ext>
                  </a:extLst>
                </a:gridCol>
                <a:gridCol w="987552">
                  <a:extLst>
                    <a:ext uri="{9D8B030D-6E8A-4147-A177-3AD203B41FA5}">
                      <a16:colId xmlns:a16="http://schemas.microsoft.com/office/drawing/2014/main" val="1072222528"/>
                    </a:ext>
                  </a:extLst>
                </a:gridCol>
                <a:gridCol w="987552">
                  <a:extLst>
                    <a:ext uri="{9D8B030D-6E8A-4147-A177-3AD203B41FA5}">
                      <a16:colId xmlns:a16="http://schemas.microsoft.com/office/drawing/2014/main" val="1450887838"/>
                    </a:ext>
                  </a:extLst>
                </a:gridCol>
                <a:gridCol w="987552">
                  <a:extLst>
                    <a:ext uri="{9D8B030D-6E8A-4147-A177-3AD203B41FA5}">
                      <a16:colId xmlns:a16="http://schemas.microsoft.com/office/drawing/2014/main" val="1008055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941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- 2018-04-09 17:34:17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تناسب رينو كابتشر المرآب لديك؟
اكتشف أبعادها بالتفصيل على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http://bit.ly/2p9Xxpr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#تاليسمان
</a:t>
                      </a:r>
                      <a:r>
                        <a:rPr kumimoji="0" lang="en-US" sz="1000" b="0" i="0" u="none" strike="noStrike" kern="1200" cap="none" spc="0" normalizeH="0" baseline="0" noProof="0">
                          <a:ln>
                            <a:noFill/>
                          </a:ln>
                          <a:solidFill>
                            <a:prstClr val="black"/>
                          </a:solidFill>
                          <a:effectLst/>
                          <a:uLnTx/>
                          <a:uFillTx/>
                          <a:latin typeface="+mn-lt"/>
                          <a:ea typeface="+mn-ea"/>
                          <a:cs typeface="+mn-cs"/>
                        </a:rPr>
                        <a:t>Will Renault CAPTUR fit in your garage? Discover its dimensions in detail in the below link: http://bit.ly/2Gnpylt
#Renault #CAPTUR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68740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- 2018-04-08 17:11:28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بالحماية في جميع المواقف مع سيارتك رينو داستر. لقد قمنا بتقوية بنية الهيكل وأضفنا خصائص للسلامة الفعالة والكامنة. انطلق براحة بال تامة
#رينو #السعودية #سيارات #داستر
</a:t>
                      </a:r>
                      <a:r>
                        <a:rPr kumimoji="0" lang="en-US" sz="1000" b="0" i="0" u="none" strike="noStrike" kern="1200" cap="none" spc="0" normalizeH="0" baseline="0" noProof="0">
                          <a:ln>
                            <a:noFill/>
                          </a:ln>
                          <a:solidFill>
                            <a:prstClr val="black"/>
                          </a:solidFill>
                          <a:effectLst/>
                          <a:uLnTx/>
                          <a:uFillTx/>
                          <a:latin typeface="+mn-lt"/>
                          <a:ea typeface="+mn-ea"/>
                          <a:cs typeface="+mn-cs"/>
                        </a:rPr>
                        <a:t>Stay protected in any situation with your Renault DUSTER. We have strengthened the body structure and fitted active and passive safety features. Drive with peace of mind
#Renault #DUSTER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89968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- 2018-04-02 17:37:48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بالرياض من تاريخ 5 الى 7 أبريل من 4 الى 10 مساءً
للمزيد من المعلومات تفضل بزيارة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http://bit.ly/arvoice
Sing and get a chance to win a car from Renault, Visit us in Riyadh showrooms from 5th until 7th of April from 4 till 10pm 
For more info click: http://bit.ly/arvoice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09581445"/>
                  </a:ext>
                </a:extLst>
              </a:tr>
            </a:tbl>
          </a:graphicData>
        </a:graphic>
      </p:graphicFrame>
      <p:sp>
        <p:nvSpPr>
          <p:cNvPr id="3" name="Title 2">
            <a:extLst>
              <a:ext uri="{FF2B5EF4-FFF2-40B4-BE49-F238E27FC236}">
                <a16:creationId xmlns:a16="http://schemas.microsoft.com/office/drawing/2014/main" id="{F8A5DE7D-C329-46B5-ACB3-9C1F9F674F96}"/>
              </a:ext>
            </a:extLst>
          </p:cNvPr>
          <p:cNvSpPr>
            <a:spLocks noGrp="1"/>
          </p:cNvSpPr>
          <p:nvPr>
            <p:ph type="title"/>
          </p:nvPr>
        </p:nvSpPr>
        <p:spPr/>
        <p:txBody>
          <a:bodyPr/>
          <a:lstStyle/>
          <a:p>
            <a:r>
              <a:rPr lang="en-US"/>
              <a:t>Instagram Posts Table - 3 of 10</a:t>
            </a:r>
          </a:p>
        </p:txBody>
      </p:sp>
      <p:sp>
        <p:nvSpPr>
          <p:cNvPr id="4" name="Text Placeholder 3">
            <a:extLst>
              <a:ext uri="{FF2B5EF4-FFF2-40B4-BE49-F238E27FC236}">
                <a16:creationId xmlns:a16="http://schemas.microsoft.com/office/drawing/2014/main" id="{FC0028FF-FBD7-4499-965B-0069C6400A59}"/>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558090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6BB7F87-666E-464E-BA59-7EEC80942E0E}"/>
              </a:ext>
            </a:extLst>
          </p:cNvPr>
          <p:cNvGraphicFramePr>
            <a:graphicFrameLocks noGrp="1"/>
          </p:cNvGraphicFramePr>
          <p:nvPr>
            <p:ph type="tbl" sz="quarter" idx="13"/>
            <p:extLst>
              <p:ext uri="{D42A27DB-BD31-4B8C-83A1-F6EECF244321}">
                <p14:modId xmlns:p14="http://schemas.microsoft.com/office/powerpoint/2010/main" val="391585655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44671268"/>
                    </a:ext>
                  </a:extLst>
                </a:gridCol>
                <a:gridCol w="987552">
                  <a:extLst>
                    <a:ext uri="{9D8B030D-6E8A-4147-A177-3AD203B41FA5}">
                      <a16:colId xmlns:a16="http://schemas.microsoft.com/office/drawing/2014/main" val="1500090301"/>
                    </a:ext>
                  </a:extLst>
                </a:gridCol>
                <a:gridCol w="987552">
                  <a:extLst>
                    <a:ext uri="{9D8B030D-6E8A-4147-A177-3AD203B41FA5}">
                      <a16:colId xmlns:a16="http://schemas.microsoft.com/office/drawing/2014/main" val="1345801955"/>
                    </a:ext>
                  </a:extLst>
                </a:gridCol>
                <a:gridCol w="987552">
                  <a:extLst>
                    <a:ext uri="{9D8B030D-6E8A-4147-A177-3AD203B41FA5}">
                      <a16:colId xmlns:a16="http://schemas.microsoft.com/office/drawing/2014/main" val="1952392811"/>
                    </a:ext>
                  </a:extLst>
                </a:gridCol>
                <a:gridCol w="987552">
                  <a:extLst>
                    <a:ext uri="{9D8B030D-6E8A-4147-A177-3AD203B41FA5}">
                      <a16:colId xmlns:a16="http://schemas.microsoft.com/office/drawing/2014/main" val="425681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232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- 2018-04-02 11:40:47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تحميل سهل، وصول سريع للأغراض، باب جانبي، والمزيد. تعرف أكثر على تفاصيل رينو دوكر فان من خلال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http://bit.ly/2DlidzP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
.
‏</a:t>
                      </a:r>
                      <a:r>
                        <a:rPr kumimoji="0" lang="en-US" sz="1000" b="0" i="0" u="none" strike="noStrike" kern="1200" cap="none" spc="0" normalizeH="0" baseline="0" noProof="0">
                          <a:ln>
                            <a:noFill/>
                          </a:ln>
                          <a:solidFill>
                            <a:prstClr val="black"/>
                          </a:solidFill>
                          <a:effectLst/>
                          <a:uLnTx/>
                          <a:uFillTx/>
                          <a:latin typeface="+mn-lt"/>
                          <a:ea typeface="+mn-ea"/>
                          <a:cs typeface="+mn-cs"/>
                        </a:rPr>
                        <a:t>Easy loading, quick access to objects, side door, and more. Get to know more details about Renault DOKKER Van through the link: http://bit.ly/2DoWN4I ‏#Renault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574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- 2018-03-29 15:50:49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بالرياض من تاريخ 5 الى 7 أبريل من 4 الى 10 مساءً
للمزيد من المعلومات تفضل بزيارة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http://bit.ly/arvoice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#كوليوس
</a:t>
                      </a:r>
                      <a:r>
                        <a:rPr kumimoji="0" lang="en-US" sz="1000" b="0" i="0" u="none" strike="noStrike" kern="1200" cap="none" spc="0" normalizeH="0" baseline="0" noProof="0">
                          <a:ln>
                            <a:noFill/>
                          </a:ln>
                          <a:solidFill>
                            <a:prstClr val="black"/>
                          </a:solidFill>
                          <a:effectLst/>
                          <a:uLnTx/>
                          <a:uFillTx/>
                          <a:latin typeface="+mn-lt"/>
                          <a:ea typeface="+mn-ea"/>
                          <a:cs typeface="+mn-cs"/>
                        </a:rPr>
                        <a:t>Sing and get a chance to win a car from Renault, Visit us in Riyadh showrooms from 5th until 7th of April from 4 till 10pm 
For more info click: http://bit.ly/arvoice
#Renault #KOLEOS  #KSA #TheVoice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71886168"/>
                  </a:ext>
                </a:extLst>
              </a:tr>
            </a:tbl>
          </a:graphicData>
        </a:graphic>
      </p:graphicFrame>
      <p:sp>
        <p:nvSpPr>
          <p:cNvPr id="3" name="Title 2">
            <a:extLst>
              <a:ext uri="{FF2B5EF4-FFF2-40B4-BE49-F238E27FC236}">
                <a16:creationId xmlns:a16="http://schemas.microsoft.com/office/drawing/2014/main" id="{9F188EAE-AF43-4C9F-B333-8BFE4E0E6CEF}"/>
              </a:ext>
            </a:extLst>
          </p:cNvPr>
          <p:cNvSpPr>
            <a:spLocks noGrp="1"/>
          </p:cNvSpPr>
          <p:nvPr>
            <p:ph type="title"/>
          </p:nvPr>
        </p:nvSpPr>
        <p:spPr/>
        <p:txBody>
          <a:bodyPr/>
          <a:lstStyle/>
          <a:p>
            <a:r>
              <a:rPr lang="en-US"/>
              <a:t>Instagram Posts Table - 4 of 10</a:t>
            </a:r>
          </a:p>
        </p:txBody>
      </p:sp>
      <p:sp>
        <p:nvSpPr>
          <p:cNvPr id="4" name="Text Placeholder 3">
            <a:extLst>
              <a:ext uri="{FF2B5EF4-FFF2-40B4-BE49-F238E27FC236}">
                <a16:creationId xmlns:a16="http://schemas.microsoft.com/office/drawing/2014/main" id="{1BC95E15-8D1C-429B-9E65-9586336B70DF}"/>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2823164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B534953-4FD3-4E86-A398-64E4E7AF746D}"/>
              </a:ext>
            </a:extLst>
          </p:cNvPr>
          <p:cNvGraphicFramePr>
            <a:graphicFrameLocks noGrp="1"/>
          </p:cNvGraphicFramePr>
          <p:nvPr>
            <p:ph type="tbl" sz="quarter" idx="13"/>
            <p:extLst>
              <p:ext uri="{D42A27DB-BD31-4B8C-83A1-F6EECF244321}">
                <p14:modId xmlns:p14="http://schemas.microsoft.com/office/powerpoint/2010/main" val="170607350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88904876"/>
                    </a:ext>
                  </a:extLst>
                </a:gridCol>
                <a:gridCol w="987552">
                  <a:extLst>
                    <a:ext uri="{9D8B030D-6E8A-4147-A177-3AD203B41FA5}">
                      <a16:colId xmlns:a16="http://schemas.microsoft.com/office/drawing/2014/main" val="1313147534"/>
                    </a:ext>
                  </a:extLst>
                </a:gridCol>
                <a:gridCol w="987552">
                  <a:extLst>
                    <a:ext uri="{9D8B030D-6E8A-4147-A177-3AD203B41FA5}">
                      <a16:colId xmlns:a16="http://schemas.microsoft.com/office/drawing/2014/main" val="209614963"/>
                    </a:ext>
                  </a:extLst>
                </a:gridCol>
                <a:gridCol w="987552">
                  <a:extLst>
                    <a:ext uri="{9D8B030D-6E8A-4147-A177-3AD203B41FA5}">
                      <a16:colId xmlns:a16="http://schemas.microsoft.com/office/drawing/2014/main" val="3502030187"/>
                    </a:ext>
                  </a:extLst>
                </a:gridCol>
                <a:gridCol w="987552">
                  <a:extLst>
                    <a:ext uri="{9D8B030D-6E8A-4147-A177-3AD203B41FA5}">
                      <a16:colId xmlns:a16="http://schemas.microsoft.com/office/drawing/2014/main" val="1555621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464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- 2018-03-28 17:58:12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كم كلمة تستطيع إيجاد؟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How many words can you find?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813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- 2018-03-27 17:53:03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اغتنم فرصة الفوز بسيارة جديدة من رينو، فقط شارك بصوتك بأقرب صالة عرض لرينو في جدة، الرياض والدمام
#رينو #السعودية #كوليوس 
</a:t>
                      </a:r>
                      <a:r>
                        <a:rPr kumimoji="0" lang="en-US" sz="1000" b="0" i="0" u="none" strike="noStrike" kern="1200" cap="none" spc="0" normalizeH="0" baseline="0" noProof="0">
                          <a:ln>
                            <a:noFill/>
                          </a:ln>
                          <a:solidFill>
                            <a:prstClr val="black"/>
                          </a:solidFill>
                          <a:effectLst/>
                          <a:uLnTx/>
                          <a:uFillTx/>
                          <a:latin typeface="+mn-lt"/>
                          <a:ea typeface="+mn-ea"/>
                          <a:cs typeface="+mn-cs"/>
                        </a:rPr>
                        <a:t>Your voice could win you a new Renault car, you just need to sing, share and win. Visit your nearest showroom at Jeddah, Riyadh and Dammam to participate
#Renault #Koleos #KSA #TheVoice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6282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- 2018-03-26 16:17:44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أصيبت سيارتك بشرخ صغير في الزجاج الأمامي؟ هل علمت أن صيانة رينو تقدم حلولاً لإستبدال الزجاج الأمامي في سيارتك؟ فقط قم بضغط على الرابط: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Got a chip in your windscreen? Did you know that Renault Service offers turnkey solutions to replace your windscreen? Just visit the link: www.myrenault-me.com 
#Renault #CarService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80437843"/>
                  </a:ext>
                </a:extLst>
              </a:tr>
            </a:tbl>
          </a:graphicData>
        </a:graphic>
      </p:graphicFrame>
      <p:sp>
        <p:nvSpPr>
          <p:cNvPr id="3" name="Title 2">
            <a:extLst>
              <a:ext uri="{FF2B5EF4-FFF2-40B4-BE49-F238E27FC236}">
                <a16:creationId xmlns:a16="http://schemas.microsoft.com/office/drawing/2014/main" id="{DB3B6343-EE96-4BDC-9083-90E6CEA6D100}"/>
              </a:ext>
            </a:extLst>
          </p:cNvPr>
          <p:cNvSpPr>
            <a:spLocks noGrp="1"/>
          </p:cNvSpPr>
          <p:nvPr>
            <p:ph type="title"/>
          </p:nvPr>
        </p:nvSpPr>
        <p:spPr/>
        <p:txBody>
          <a:bodyPr/>
          <a:lstStyle/>
          <a:p>
            <a:r>
              <a:rPr lang="en-US"/>
              <a:t>Instagram Posts Table - 5 of 10</a:t>
            </a:r>
          </a:p>
        </p:txBody>
      </p:sp>
      <p:sp>
        <p:nvSpPr>
          <p:cNvPr id="4" name="Text Placeholder 3">
            <a:extLst>
              <a:ext uri="{FF2B5EF4-FFF2-40B4-BE49-F238E27FC236}">
                <a16:creationId xmlns:a16="http://schemas.microsoft.com/office/drawing/2014/main" id="{648472D7-D9E8-488F-90CE-43DB88B77DCB}"/>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3417359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65291C7-82F3-4EFA-BA4A-0FD36BB27B48}"/>
              </a:ext>
            </a:extLst>
          </p:cNvPr>
          <p:cNvGraphicFramePr>
            <a:graphicFrameLocks noGrp="1"/>
          </p:cNvGraphicFramePr>
          <p:nvPr>
            <p:ph type="tbl" sz="quarter" idx="13"/>
            <p:extLst>
              <p:ext uri="{D42A27DB-BD31-4B8C-83A1-F6EECF244321}">
                <p14:modId xmlns:p14="http://schemas.microsoft.com/office/powerpoint/2010/main" val="370427277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85852133"/>
                    </a:ext>
                  </a:extLst>
                </a:gridCol>
                <a:gridCol w="987552">
                  <a:extLst>
                    <a:ext uri="{9D8B030D-6E8A-4147-A177-3AD203B41FA5}">
                      <a16:colId xmlns:a16="http://schemas.microsoft.com/office/drawing/2014/main" val="4217911426"/>
                    </a:ext>
                  </a:extLst>
                </a:gridCol>
                <a:gridCol w="987552">
                  <a:extLst>
                    <a:ext uri="{9D8B030D-6E8A-4147-A177-3AD203B41FA5}">
                      <a16:colId xmlns:a16="http://schemas.microsoft.com/office/drawing/2014/main" val="1976907851"/>
                    </a:ext>
                  </a:extLst>
                </a:gridCol>
                <a:gridCol w="987552">
                  <a:extLst>
                    <a:ext uri="{9D8B030D-6E8A-4147-A177-3AD203B41FA5}">
                      <a16:colId xmlns:a16="http://schemas.microsoft.com/office/drawing/2014/main" val="1012709860"/>
                    </a:ext>
                  </a:extLst>
                </a:gridCol>
                <a:gridCol w="987552">
                  <a:extLst>
                    <a:ext uri="{9D8B030D-6E8A-4147-A177-3AD203B41FA5}">
                      <a16:colId xmlns:a16="http://schemas.microsoft.com/office/drawing/2014/main" val="3265549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6995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- 2018-03-22 17:22:54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الابتكار يشكل مستقبل فورمولا 1 ، مع </a:t>
                      </a:r>
                      <a:r>
                        <a:rPr kumimoji="0" lang="en-US" sz="1000" b="0" i="0" u="none" strike="noStrike" kern="1200" cap="none" spc="0" normalizeH="0" baseline="0" noProof="0">
                          <a:ln>
                            <a:noFill/>
                          </a:ln>
                          <a:solidFill>
                            <a:prstClr val="black"/>
                          </a:solidFill>
                          <a:effectLst/>
                          <a:uLnTx/>
                          <a:uFillTx/>
                          <a:latin typeface="+mn-lt"/>
                          <a:ea typeface="+mn-ea"/>
                          <a:cs typeface="+mn-cs"/>
                        </a:rPr>
                        <a:t>R.S 2027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INNOVATION SHAPING THE FUTURE OF FORMULA 1, WITH THE R.S. 2027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8065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- 2018-03-21 11:12:18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عام وأمهاتنا بألف خير 
#رينو #السعودية #سيارات #يوم_الأم
</a:t>
                      </a:r>
                      <a:r>
                        <a:rPr kumimoji="0" lang="en-US" sz="1000" b="0" i="0" u="none" strike="noStrike" kern="1200" cap="none" spc="0" normalizeH="0" baseline="0" noProof="0">
                          <a:ln>
                            <a:noFill/>
                          </a:ln>
                          <a:solidFill>
                            <a:prstClr val="black"/>
                          </a:solidFill>
                          <a:effectLst/>
                          <a:uLnTx/>
                          <a:uFillTx/>
                          <a:latin typeface="+mn-lt"/>
                          <a:ea typeface="+mn-ea"/>
                          <a:cs typeface="+mn-cs"/>
                        </a:rPr>
                        <a:t>Happy Mother’s Day 
#Cars #KSA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8232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- 2018-03-19 18:05:29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تحتاج إلى المزيد من المساحة؟ توفر لك رينو سيمبول مقصورة ركاب بخمسة مقاعد حقيقية. سافر براحة فائقة مع مقعد خلفي بارتفاع وعرض رحب بشكل خاص.
#رينو #السعودية #سيارات #سيمبول
</a:t>
                      </a:r>
                      <a:r>
                        <a:rPr kumimoji="0" lang="en-US" sz="1000" b="0" i="0" u="none" strike="noStrike" kern="1200" cap="none" spc="0" normalizeH="0" baseline="0" noProof="0">
                          <a:ln>
                            <a:noFill/>
                          </a:ln>
                          <a:solidFill>
                            <a:prstClr val="black"/>
                          </a:solidFill>
                          <a:effectLst/>
                          <a:uLnTx/>
                          <a:uFillTx/>
                          <a:latin typeface="+mn-lt"/>
                          <a:ea typeface="+mn-ea"/>
                          <a:cs typeface="+mn-cs"/>
                        </a:rPr>
                        <a:t>Need more space? Renault SYMBOL brings you a passenger compartment with five real seats. Travel in supreme comfort with a rear seat of particularly generous height and width.
#Renault #SYMBOL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86736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- 2018-03-15 18:05:17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ستنعش رينو كويد الاختبارية المألوفة والقوية والمفعمة بالتكنولوجيا خيالك في كل مرة
#رينو #السعودية #سيارات #رينو_كويد 
</a:t>
                      </a:r>
                      <a:r>
                        <a:rPr kumimoji="0" lang="en-US" sz="1000" b="0" i="0" u="none" strike="noStrike" kern="1200" cap="none" spc="0" normalizeH="0" baseline="0" noProof="0">
                          <a:ln>
                            <a:noFill/>
                          </a:ln>
                          <a:solidFill>
                            <a:prstClr val="black"/>
                          </a:solidFill>
                          <a:effectLst/>
                          <a:uLnTx/>
                          <a:uFillTx/>
                          <a:latin typeface="+mn-lt"/>
                          <a:ea typeface="+mn-ea"/>
                          <a:cs typeface="+mn-cs"/>
                        </a:rPr>
                        <a:t>Friendly, robust and technical, Renault KWID Concept will stimulate your imagination every time
#KSA #Renault #Cars #RenaultKWID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68228023"/>
                  </a:ext>
                </a:extLst>
              </a:tr>
            </a:tbl>
          </a:graphicData>
        </a:graphic>
      </p:graphicFrame>
      <p:sp>
        <p:nvSpPr>
          <p:cNvPr id="3" name="Title 2">
            <a:extLst>
              <a:ext uri="{FF2B5EF4-FFF2-40B4-BE49-F238E27FC236}">
                <a16:creationId xmlns:a16="http://schemas.microsoft.com/office/drawing/2014/main" id="{4142849C-9C27-4067-A664-A18C221066C7}"/>
              </a:ext>
            </a:extLst>
          </p:cNvPr>
          <p:cNvSpPr>
            <a:spLocks noGrp="1"/>
          </p:cNvSpPr>
          <p:nvPr>
            <p:ph type="title"/>
          </p:nvPr>
        </p:nvSpPr>
        <p:spPr/>
        <p:txBody>
          <a:bodyPr/>
          <a:lstStyle/>
          <a:p>
            <a:r>
              <a:rPr lang="en-US"/>
              <a:t>Instagram Posts Table - 6 of 10</a:t>
            </a:r>
          </a:p>
        </p:txBody>
      </p:sp>
      <p:sp>
        <p:nvSpPr>
          <p:cNvPr id="4" name="Text Placeholder 3">
            <a:extLst>
              <a:ext uri="{FF2B5EF4-FFF2-40B4-BE49-F238E27FC236}">
                <a16:creationId xmlns:a16="http://schemas.microsoft.com/office/drawing/2014/main" id="{5F6159EA-F5F4-4776-9A92-3D1DB441C9BC}"/>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2127388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40A091A-47E0-49D3-8D11-28E82BFE7DD3}"/>
              </a:ext>
            </a:extLst>
          </p:cNvPr>
          <p:cNvGraphicFramePr>
            <a:graphicFrameLocks noGrp="1"/>
          </p:cNvGraphicFramePr>
          <p:nvPr>
            <p:ph type="tbl" sz="quarter" idx="13"/>
            <p:extLst>
              <p:ext uri="{D42A27DB-BD31-4B8C-83A1-F6EECF244321}">
                <p14:modId xmlns:p14="http://schemas.microsoft.com/office/powerpoint/2010/main" val="140778335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6343876"/>
                    </a:ext>
                  </a:extLst>
                </a:gridCol>
                <a:gridCol w="987552">
                  <a:extLst>
                    <a:ext uri="{9D8B030D-6E8A-4147-A177-3AD203B41FA5}">
                      <a16:colId xmlns:a16="http://schemas.microsoft.com/office/drawing/2014/main" val="2201196598"/>
                    </a:ext>
                  </a:extLst>
                </a:gridCol>
                <a:gridCol w="987552">
                  <a:extLst>
                    <a:ext uri="{9D8B030D-6E8A-4147-A177-3AD203B41FA5}">
                      <a16:colId xmlns:a16="http://schemas.microsoft.com/office/drawing/2014/main" val="2536406024"/>
                    </a:ext>
                  </a:extLst>
                </a:gridCol>
                <a:gridCol w="987552">
                  <a:extLst>
                    <a:ext uri="{9D8B030D-6E8A-4147-A177-3AD203B41FA5}">
                      <a16:colId xmlns:a16="http://schemas.microsoft.com/office/drawing/2014/main" val="4284935524"/>
                    </a:ext>
                  </a:extLst>
                </a:gridCol>
                <a:gridCol w="987552">
                  <a:extLst>
                    <a:ext uri="{9D8B030D-6E8A-4147-A177-3AD203B41FA5}">
                      <a16:colId xmlns:a16="http://schemas.microsoft.com/office/drawing/2014/main" val="4253603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523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- 2018-03-14 17:15:02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تجربة قيادة جديدة كليًا! اجمع بين الراحة والتحكم المثالي في السيارة.
تعرف على رينو تاليسمان من خلال الرابط في البايو
#رينو #السعودية #سيارات #تاليسمان
</a:t>
                      </a:r>
                      <a:r>
                        <a:rPr kumimoji="0" lang="en-US" sz="1000" b="0" i="0" u="none" strike="noStrike" kern="1200" cap="none" spc="0" normalizeH="0" baseline="0" noProof="0">
                          <a:ln>
                            <a:noFill/>
                          </a:ln>
                          <a:solidFill>
                            <a:prstClr val="black"/>
                          </a:solidFill>
                          <a:effectLst/>
                          <a:uLnTx/>
                          <a:uFillTx/>
                          <a:latin typeface="+mn-lt"/>
                          <a:ea typeface="+mn-ea"/>
                          <a:cs typeface="+mn-cs"/>
                        </a:rPr>
                        <a:t>Discover a brand new driving experience! Combine comfort and optimal vehicle control.
Discover Renault TALISMAN in the bio
#Renault #TALISMAN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9008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- 2018-03-13 16:52:53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شركة أفضلية الخليج للسيارات ومجموعة تأجير، تدعوكم لحضور فعالية تجربة القيادة وعرض أحدث طرازاتها 
#رينو #السعودية #فعاليات #الطائف 
</a:t>
                      </a:r>
                      <a:r>
                        <a:rPr kumimoji="0" lang="en-US" sz="1000" b="0" i="0" u="none" strike="noStrike" kern="1200" cap="none" spc="0" normalizeH="0" baseline="0" noProof="0">
                          <a:ln>
                            <a:noFill/>
                          </a:ln>
                          <a:solidFill>
                            <a:prstClr val="black"/>
                          </a:solidFill>
                          <a:effectLst/>
                          <a:uLnTx/>
                          <a:uFillTx/>
                          <a:latin typeface="+mn-lt"/>
                          <a:ea typeface="+mn-ea"/>
                          <a:cs typeface="+mn-cs"/>
                        </a:rPr>
                        <a:t>Gulf Advantage Automobiles LLC &amp; Taajeer Group is pleased to invite you to attend Renault Showcase &amp; Test Drive Event 
#Renault #Saudi #KSA #Taif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98429340"/>
                  </a:ext>
                </a:extLst>
              </a:tr>
            </a:tbl>
          </a:graphicData>
        </a:graphic>
      </p:graphicFrame>
      <p:sp>
        <p:nvSpPr>
          <p:cNvPr id="3" name="Title 2">
            <a:extLst>
              <a:ext uri="{FF2B5EF4-FFF2-40B4-BE49-F238E27FC236}">
                <a16:creationId xmlns:a16="http://schemas.microsoft.com/office/drawing/2014/main" id="{2F4292B4-156E-44BD-A3C5-30B3AD271375}"/>
              </a:ext>
            </a:extLst>
          </p:cNvPr>
          <p:cNvSpPr>
            <a:spLocks noGrp="1"/>
          </p:cNvSpPr>
          <p:nvPr>
            <p:ph type="title"/>
          </p:nvPr>
        </p:nvSpPr>
        <p:spPr/>
        <p:txBody>
          <a:bodyPr/>
          <a:lstStyle/>
          <a:p>
            <a:r>
              <a:rPr lang="en-US"/>
              <a:t>Instagram Posts Table - 7 of 10</a:t>
            </a:r>
          </a:p>
        </p:txBody>
      </p:sp>
      <p:sp>
        <p:nvSpPr>
          <p:cNvPr id="4" name="Text Placeholder 3">
            <a:extLst>
              <a:ext uri="{FF2B5EF4-FFF2-40B4-BE49-F238E27FC236}">
                <a16:creationId xmlns:a16="http://schemas.microsoft.com/office/drawing/2014/main" id="{9B3DED22-2EAB-44DF-A42B-E6C4A7011685}"/>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147647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E8E8E91-C55C-44F8-B7FA-ECC46F079EAE}"/>
              </a:ext>
            </a:extLst>
          </p:cNvPr>
          <p:cNvGraphicFramePr>
            <a:graphicFrameLocks noGrp="1"/>
          </p:cNvGraphicFramePr>
          <p:nvPr>
            <p:ph type="tbl" sz="quarter" idx="13"/>
            <p:extLst>
              <p:ext uri="{D42A27DB-BD31-4B8C-83A1-F6EECF244321}">
                <p14:modId xmlns:p14="http://schemas.microsoft.com/office/powerpoint/2010/main" val="228927470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67717885"/>
                    </a:ext>
                  </a:extLst>
                </a:gridCol>
                <a:gridCol w="987552">
                  <a:extLst>
                    <a:ext uri="{9D8B030D-6E8A-4147-A177-3AD203B41FA5}">
                      <a16:colId xmlns:a16="http://schemas.microsoft.com/office/drawing/2014/main" val="1037873597"/>
                    </a:ext>
                  </a:extLst>
                </a:gridCol>
                <a:gridCol w="987552">
                  <a:extLst>
                    <a:ext uri="{9D8B030D-6E8A-4147-A177-3AD203B41FA5}">
                      <a16:colId xmlns:a16="http://schemas.microsoft.com/office/drawing/2014/main" val="2315073983"/>
                    </a:ext>
                  </a:extLst>
                </a:gridCol>
                <a:gridCol w="987552">
                  <a:extLst>
                    <a:ext uri="{9D8B030D-6E8A-4147-A177-3AD203B41FA5}">
                      <a16:colId xmlns:a16="http://schemas.microsoft.com/office/drawing/2014/main" val="570391113"/>
                    </a:ext>
                  </a:extLst>
                </a:gridCol>
                <a:gridCol w="987552">
                  <a:extLst>
                    <a:ext uri="{9D8B030D-6E8A-4147-A177-3AD203B41FA5}">
                      <a16:colId xmlns:a16="http://schemas.microsoft.com/office/drawing/2014/main" val="2227439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8924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- 2018-03-07 10:31:47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تحميل سهل، وصول سريع للأغراض، باب جانبي، والمزيد... سيارة رينو دوكر فان عملية بشكل فائق!
تعرف على رينو دوكر فان من خلال الرابط في البايو
#رينو #السعودية #سيارات #دوكر_فان
.
.
</a:t>
                      </a:r>
                      <a:r>
                        <a:rPr kumimoji="0" lang="en-US" sz="1000" b="0" i="0" u="none" strike="noStrike" kern="1200" cap="none" spc="0" normalizeH="0" baseline="0" noProof="0">
                          <a:ln>
                            <a:noFill/>
                          </a:ln>
                          <a:solidFill>
                            <a:prstClr val="black"/>
                          </a:solidFill>
                          <a:effectLst/>
                          <a:uLnTx/>
                          <a:uFillTx/>
                          <a:latin typeface="+mn-lt"/>
                          <a:ea typeface="+mn-ea"/>
                          <a:cs typeface="+mn-cs"/>
                        </a:rPr>
                        <a:t>Easy loading, quick access to objects, side door, and more... the Renault DOKKER Van is extremely practical! 
Discover Renault DOKKER in the bio
#Renault #DOKKERVan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518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- 2018-03-04 16:54:01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اذكر الإختلافات التي بين الصورتين؟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Mention the difference between the pictures? Share with us your answer in the comment section
#KSA #Renault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0514850"/>
                  </a:ext>
                </a:extLst>
              </a:tr>
            </a:tbl>
          </a:graphicData>
        </a:graphic>
      </p:graphicFrame>
      <p:sp>
        <p:nvSpPr>
          <p:cNvPr id="3" name="Title 2">
            <a:extLst>
              <a:ext uri="{FF2B5EF4-FFF2-40B4-BE49-F238E27FC236}">
                <a16:creationId xmlns:a16="http://schemas.microsoft.com/office/drawing/2014/main" id="{7CAFEF54-98F7-441F-B895-9DB810C14721}"/>
              </a:ext>
            </a:extLst>
          </p:cNvPr>
          <p:cNvSpPr>
            <a:spLocks noGrp="1"/>
          </p:cNvSpPr>
          <p:nvPr>
            <p:ph type="title"/>
          </p:nvPr>
        </p:nvSpPr>
        <p:spPr/>
        <p:txBody>
          <a:bodyPr/>
          <a:lstStyle/>
          <a:p>
            <a:r>
              <a:rPr lang="en-US"/>
              <a:t>Instagram Posts Table - 8 of 10</a:t>
            </a:r>
          </a:p>
        </p:txBody>
      </p:sp>
      <p:sp>
        <p:nvSpPr>
          <p:cNvPr id="4" name="Text Placeholder 3">
            <a:extLst>
              <a:ext uri="{FF2B5EF4-FFF2-40B4-BE49-F238E27FC236}">
                <a16:creationId xmlns:a16="http://schemas.microsoft.com/office/drawing/2014/main" id="{CC037E41-1DE1-4876-B626-CD9C29A1A14C}"/>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1746298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7227CB4-CC26-458F-83E1-2E016D953F8E}"/>
              </a:ext>
            </a:extLst>
          </p:cNvPr>
          <p:cNvGraphicFramePr>
            <a:graphicFrameLocks noGrp="1"/>
          </p:cNvGraphicFramePr>
          <p:nvPr>
            <p:ph type="tbl" sz="quarter" idx="13"/>
            <p:extLst>
              <p:ext uri="{D42A27DB-BD31-4B8C-83A1-F6EECF244321}">
                <p14:modId xmlns:p14="http://schemas.microsoft.com/office/powerpoint/2010/main" val="150903458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2860294"/>
                    </a:ext>
                  </a:extLst>
                </a:gridCol>
                <a:gridCol w="987552">
                  <a:extLst>
                    <a:ext uri="{9D8B030D-6E8A-4147-A177-3AD203B41FA5}">
                      <a16:colId xmlns:a16="http://schemas.microsoft.com/office/drawing/2014/main" val="3210465438"/>
                    </a:ext>
                  </a:extLst>
                </a:gridCol>
                <a:gridCol w="987552">
                  <a:extLst>
                    <a:ext uri="{9D8B030D-6E8A-4147-A177-3AD203B41FA5}">
                      <a16:colId xmlns:a16="http://schemas.microsoft.com/office/drawing/2014/main" val="1822378989"/>
                    </a:ext>
                  </a:extLst>
                </a:gridCol>
                <a:gridCol w="987552">
                  <a:extLst>
                    <a:ext uri="{9D8B030D-6E8A-4147-A177-3AD203B41FA5}">
                      <a16:colId xmlns:a16="http://schemas.microsoft.com/office/drawing/2014/main" val="2111556460"/>
                    </a:ext>
                  </a:extLst>
                </a:gridCol>
                <a:gridCol w="987552">
                  <a:extLst>
                    <a:ext uri="{9D8B030D-6E8A-4147-A177-3AD203B41FA5}">
                      <a16:colId xmlns:a16="http://schemas.microsoft.com/office/drawing/2014/main" val="4227819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402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- 2018-02-28 08:55:24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جهزنا سيارة رينو دوكر فان بمحرك سعة 1.6 لتر وقوة 85 حصانا، والمعروف عالميًا بموثوقيته وأدائه. من خلال استهلاك معقول يبلغ 6.7 لتر لكل 100 كم
تعرف على رينو دوكر فان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http://bit.ly/2GPyUFs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#دوكر_فان
</a:t>
                      </a:r>
                      <a:r>
                        <a:rPr kumimoji="0" lang="en-US" sz="1000" b="0" i="0" u="none" strike="noStrike" kern="1200" cap="none" spc="0" normalizeH="0" baseline="0" noProof="0">
                          <a:ln>
                            <a:noFill/>
                          </a:ln>
                          <a:solidFill>
                            <a:prstClr val="black"/>
                          </a:solidFill>
                          <a:effectLst/>
                          <a:uLnTx/>
                          <a:uFillTx/>
                          <a:latin typeface="+mn-lt"/>
                          <a:ea typeface="+mn-ea"/>
                          <a:cs typeface="+mn-cs"/>
                        </a:rPr>
                        <a:t>We equipped Renault DOKKER Van with the 1.6 85 hp engine, which is internationally acclaimed for its reliability and performance. With a moderate consumption of 6.7 l per 100 km
Discover Renault DOKKER Van here:
http://bit.ly/2HMFCNY
#Renault #DOKKERVan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0953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- 2018-02-27 11:38:34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5103965"/>
                  </a:ext>
                </a:extLst>
              </a:tr>
            </a:tbl>
          </a:graphicData>
        </a:graphic>
      </p:graphicFrame>
      <p:sp>
        <p:nvSpPr>
          <p:cNvPr id="3" name="Title 2">
            <a:extLst>
              <a:ext uri="{FF2B5EF4-FFF2-40B4-BE49-F238E27FC236}">
                <a16:creationId xmlns:a16="http://schemas.microsoft.com/office/drawing/2014/main" id="{531520D2-CC3A-417B-AE59-33EE4D5530F4}"/>
              </a:ext>
            </a:extLst>
          </p:cNvPr>
          <p:cNvSpPr>
            <a:spLocks noGrp="1"/>
          </p:cNvSpPr>
          <p:nvPr>
            <p:ph type="title"/>
          </p:nvPr>
        </p:nvSpPr>
        <p:spPr/>
        <p:txBody>
          <a:bodyPr/>
          <a:lstStyle/>
          <a:p>
            <a:r>
              <a:rPr lang="en-US"/>
              <a:t>Instagram Posts Table - 9 of 10</a:t>
            </a:r>
          </a:p>
        </p:txBody>
      </p:sp>
      <p:sp>
        <p:nvSpPr>
          <p:cNvPr id="4" name="Text Placeholder 3">
            <a:extLst>
              <a:ext uri="{FF2B5EF4-FFF2-40B4-BE49-F238E27FC236}">
                <a16:creationId xmlns:a16="http://schemas.microsoft.com/office/drawing/2014/main" id="{7F06FB7B-60F4-4A5F-A943-3E71C86089D4}"/>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2115989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79E2AAD6-2378-4853-840C-DDA4FE96F9EA}"/>
              </a:ext>
            </a:extLst>
          </p:cNvPr>
          <p:cNvGraphicFramePr>
            <a:graphicFrameLocks noGrp="1"/>
          </p:cNvGraphicFramePr>
          <p:nvPr>
            <p:ph type="tbl" sz="quarter" idx="13"/>
            <p:extLst>
              <p:ext uri="{D42A27DB-BD31-4B8C-83A1-F6EECF244321}">
                <p14:modId xmlns:p14="http://schemas.microsoft.com/office/powerpoint/2010/main" val="4490435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04687535"/>
                    </a:ext>
                  </a:extLst>
                </a:gridCol>
                <a:gridCol w="987552">
                  <a:extLst>
                    <a:ext uri="{9D8B030D-6E8A-4147-A177-3AD203B41FA5}">
                      <a16:colId xmlns:a16="http://schemas.microsoft.com/office/drawing/2014/main" val="1639965198"/>
                    </a:ext>
                  </a:extLst>
                </a:gridCol>
                <a:gridCol w="987552">
                  <a:extLst>
                    <a:ext uri="{9D8B030D-6E8A-4147-A177-3AD203B41FA5}">
                      <a16:colId xmlns:a16="http://schemas.microsoft.com/office/drawing/2014/main" val="412544724"/>
                    </a:ext>
                  </a:extLst>
                </a:gridCol>
                <a:gridCol w="987552">
                  <a:extLst>
                    <a:ext uri="{9D8B030D-6E8A-4147-A177-3AD203B41FA5}">
                      <a16:colId xmlns:a16="http://schemas.microsoft.com/office/drawing/2014/main" val="256012543"/>
                    </a:ext>
                  </a:extLst>
                </a:gridCol>
                <a:gridCol w="987552">
                  <a:extLst>
                    <a:ext uri="{9D8B030D-6E8A-4147-A177-3AD203B41FA5}">
                      <a16:colId xmlns:a16="http://schemas.microsoft.com/office/drawing/2014/main" val="2868963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201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- 2018-02-26 10:38:25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اكتشف جميع الخصائص الفريدة لموديلات رينو سيمبول وتعرف على مستوى التجهيزات الأكثر ملاءمة لاحتياجاتك.
تعرف على رينو من خلال الرابط بالبايو
#رينو #السعودية #سيارات #سيمبول
.
.
</a:t>
                      </a:r>
                      <a:r>
                        <a:rPr kumimoji="0" lang="en-US" sz="1000" b="0" i="0" u="none" strike="noStrike" kern="1200" cap="none" spc="0" normalizeH="0" baseline="0" noProof="0">
                          <a:ln>
                            <a:noFill/>
                          </a:ln>
                          <a:solidFill>
                            <a:prstClr val="black"/>
                          </a:solidFill>
                          <a:effectLst/>
                          <a:uLnTx/>
                          <a:uFillTx/>
                          <a:latin typeface="+mn-lt"/>
                          <a:ea typeface="+mn-ea"/>
                          <a:cs typeface="+mn-cs"/>
                        </a:rPr>
                        <a:t>Discover all the unique features of Renault SYMBOL models and see which level of equipment suits your needs best.
Discover Renault in the bio
#Renault #SYMBOL #KSA #Cars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1624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- 2018-02-19 17:55:03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
.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16077131"/>
                  </a:ext>
                </a:extLst>
              </a:tr>
            </a:tbl>
          </a:graphicData>
        </a:graphic>
      </p:graphicFrame>
      <p:sp>
        <p:nvSpPr>
          <p:cNvPr id="3" name="Title 2">
            <a:extLst>
              <a:ext uri="{FF2B5EF4-FFF2-40B4-BE49-F238E27FC236}">
                <a16:creationId xmlns:a16="http://schemas.microsoft.com/office/drawing/2014/main" id="{6A044CDC-5A5A-49DB-AEF4-5C24DF9B8E77}"/>
              </a:ext>
            </a:extLst>
          </p:cNvPr>
          <p:cNvSpPr>
            <a:spLocks noGrp="1"/>
          </p:cNvSpPr>
          <p:nvPr>
            <p:ph type="title"/>
          </p:nvPr>
        </p:nvSpPr>
        <p:spPr/>
        <p:txBody>
          <a:bodyPr/>
          <a:lstStyle/>
          <a:p>
            <a:r>
              <a:rPr lang="en-US"/>
              <a:t>Instagram Posts Table - 10 of 10</a:t>
            </a:r>
          </a:p>
        </p:txBody>
      </p:sp>
      <p:sp>
        <p:nvSpPr>
          <p:cNvPr id="4" name="Text Placeholder 3">
            <a:extLst>
              <a:ext uri="{FF2B5EF4-FFF2-40B4-BE49-F238E27FC236}">
                <a16:creationId xmlns:a16="http://schemas.microsoft.com/office/drawing/2014/main" id="{0BB70B60-B28E-4A9C-94A9-D672ED87BD77}"/>
              </a:ext>
            </a:extLst>
          </p:cNvPr>
          <p:cNvSpPr>
            <a:spLocks noGrp="1"/>
          </p:cNvSpPr>
          <p:nvPr>
            <p:ph type="body" sz="quarter" idx="14"/>
          </p:nvPr>
        </p:nvSpPr>
        <p:spPr/>
        <p:txBody>
          <a:bodyPr/>
          <a:lstStyle/>
          <a:p>
            <a:r>
              <a:rPr lang="en-US"/>
              <a:t>01/01/2017 - 04/18/2018</a:t>
            </a:r>
          </a:p>
        </p:txBody>
      </p:sp>
    </p:spTree>
    <p:extLst>
      <p:ext uri="{BB962C8B-B14F-4D97-AF65-F5344CB8AC3E}">
        <p14:creationId xmlns:p14="http://schemas.microsoft.com/office/powerpoint/2010/main" val="32925969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20180419_103314</Template>
  <TotalTime>1</TotalTime>
  <Words>375</Words>
  <Application>Microsoft Office PowerPoint</Application>
  <PresentationFormat>On-screen Show (4:3)</PresentationFormat>
  <Paragraphs>195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Arial</vt:lpstr>
      <vt:lpstr>Lato</vt:lpstr>
      <vt:lpstr>quintly_template</vt:lpstr>
      <vt:lpstr>Instagram Posts Table - 1 of 10</vt:lpstr>
      <vt:lpstr>Instagram Posts Table - 2 of 10</vt:lpstr>
      <vt:lpstr>Instagram Posts Table - 3 of 10</vt:lpstr>
      <vt:lpstr>Instagram Posts Table - 4 of 10</vt:lpstr>
      <vt:lpstr>Instagram Posts Table - 5 of 10</vt:lpstr>
      <vt:lpstr>Instagram Posts Table - 6 of 10</vt:lpstr>
      <vt:lpstr>Instagram Posts Table - 7 of 10</vt:lpstr>
      <vt:lpstr>Instagram Posts Table - 8 of 10</vt:lpstr>
      <vt:lpstr>Instagram Posts Table - 9 of 10</vt:lpstr>
      <vt:lpstr>Instagram Posts Table - 10 of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10</dc:title>
  <dc:creator>Administrator</dc:creator>
  <cp:lastModifiedBy>Administrator</cp:lastModifiedBy>
  <cp:revision>1</cp:revision>
  <dcterms:created xsi:type="dcterms:W3CDTF">2018-04-19T10:36:11Z</dcterms:created>
  <dcterms:modified xsi:type="dcterms:W3CDTF">2018-04-19T10:37:51Z</dcterms:modified>
</cp:coreProperties>
</file>