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2-4FD7-A820-B02593811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007024"/>
        <c:axId val="335011616"/>
      </c:barChart>
      <c:catAx>
        <c:axId val="33500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11616"/>
        <c:crosses val="autoZero"/>
        <c:auto val="1"/>
        <c:lblAlgn val="ctr"/>
        <c:lblOffset val="100"/>
        <c:noMultiLvlLbl val="0"/>
      </c:catAx>
      <c:valAx>
        <c:axId val="33501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0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33450</c:v>
                </c:pt>
                <c:pt idx="1">
                  <c:v>33458</c:v>
                </c:pt>
                <c:pt idx="2">
                  <c:v>33458</c:v>
                </c:pt>
                <c:pt idx="3">
                  <c:v>33459</c:v>
                </c:pt>
                <c:pt idx="4">
                  <c:v>33458</c:v>
                </c:pt>
                <c:pt idx="5">
                  <c:v>33450</c:v>
                </c:pt>
                <c:pt idx="6">
                  <c:v>33450</c:v>
                </c:pt>
                <c:pt idx="7">
                  <c:v>33440</c:v>
                </c:pt>
                <c:pt idx="8">
                  <c:v>33440</c:v>
                </c:pt>
                <c:pt idx="9">
                  <c:v>33435</c:v>
                </c:pt>
                <c:pt idx="10">
                  <c:v>33437</c:v>
                </c:pt>
                <c:pt idx="11">
                  <c:v>33434</c:v>
                </c:pt>
                <c:pt idx="12">
                  <c:v>33436</c:v>
                </c:pt>
                <c:pt idx="13">
                  <c:v>33437</c:v>
                </c:pt>
                <c:pt idx="14">
                  <c:v>33428</c:v>
                </c:pt>
                <c:pt idx="15">
                  <c:v>33415</c:v>
                </c:pt>
                <c:pt idx="16">
                  <c:v>33419</c:v>
                </c:pt>
                <c:pt idx="17">
                  <c:v>33414</c:v>
                </c:pt>
                <c:pt idx="18">
                  <c:v>33414</c:v>
                </c:pt>
                <c:pt idx="19">
                  <c:v>33412</c:v>
                </c:pt>
                <c:pt idx="20">
                  <c:v>33408</c:v>
                </c:pt>
                <c:pt idx="21">
                  <c:v>33407</c:v>
                </c:pt>
                <c:pt idx="22">
                  <c:v>33407</c:v>
                </c:pt>
                <c:pt idx="23">
                  <c:v>33403</c:v>
                </c:pt>
                <c:pt idx="24">
                  <c:v>33405</c:v>
                </c:pt>
                <c:pt idx="25">
                  <c:v>33408</c:v>
                </c:pt>
                <c:pt idx="26">
                  <c:v>33408</c:v>
                </c:pt>
                <c:pt idx="27">
                  <c:v>33408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B6-4BFB-BBC5-84A5859CD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530720"/>
        <c:axId val="173535640"/>
      </c:lineChart>
      <c:dateAx>
        <c:axId val="173530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35640"/>
        <c:crosses val="autoZero"/>
        <c:auto val="1"/>
        <c:lblOffset val="100"/>
        <c:baseTimeUnit val="days"/>
      </c:dateAx>
      <c:valAx>
        <c:axId val="17353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3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1.7935075028396998E-2</c:v>
                </c:pt>
                <c:pt idx="2">
                  <c:v>0</c:v>
                </c:pt>
                <c:pt idx="3">
                  <c:v>2.3910574451550998E-2</c:v>
                </c:pt>
                <c:pt idx="4">
                  <c:v>5.9776436128877999E-3</c:v>
                </c:pt>
                <c:pt idx="5">
                  <c:v>0</c:v>
                </c:pt>
                <c:pt idx="6">
                  <c:v>0</c:v>
                </c:pt>
                <c:pt idx="7">
                  <c:v>2.9899835550904002E-3</c:v>
                </c:pt>
                <c:pt idx="8">
                  <c:v>2.0933014354067001E-2</c:v>
                </c:pt>
                <c:pt idx="9">
                  <c:v>0</c:v>
                </c:pt>
                <c:pt idx="10">
                  <c:v>2.9907883718148002E-3</c:v>
                </c:pt>
                <c:pt idx="11">
                  <c:v>8.9726334679228002E-3</c:v>
                </c:pt>
                <c:pt idx="12">
                  <c:v>0</c:v>
                </c:pt>
                <c:pt idx="13">
                  <c:v>0</c:v>
                </c:pt>
                <c:pt idx="14">
                  <c:v>3.2902608279492998E-2</c:v>
                </c:pt>
                <c:pt idx="15">
                  <c:v>2.6929176266419001E-2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2.0949929668093E-2</c:v>
                </c:pt>
                <c:pt idx="20">
                  <c:v>0</c:v>
                </c:pt>
                <c:pt idx="21">
                  <c:v>5.9867692399795999E-3</c:v>
                </c:pt>
                <c:pt idx="22">
                  <c:v>1.7960307719938999E-2</c:v>
                </c:pt>
                <c:pt idx="23">
                  <c:v>0</c:v>
                </c:pt>
                <c:pt idx="24">
                  <c:v>0</c:v>
                </c:pt>
                <c:pt idx="25">
                  <c:v>1.1973896904748E-2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AD-4FC9-A1CA-262B49824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264760"/>
        <c:axId val="338268040"/>
      </c:lineChart>
      <c:dateAx>
        <c:axId val="338264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68040"/>
        <c:crosses val="autoZero"/>
        <c:auto val="1"/>
        <c:lblOffset val="100"/>
        <c:baseTimeUnit val="days"/>
      </c:dateAx>
      <c:valAx>
        <c:axId val="33826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6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B-4056-B283-CAA8484AA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535968"/>
        <c:axId val="173529736"/>
      </c:barChart>
      <c:catAx>
        <c:axId val="17353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29736"/>
        <c:crosses val="autoZero"/>
        <c:auto val="1"/>
        <c:lblAlgn val="ctr"/>
        <c:lblOffset val="100"/>
        <c:noMultiLvlLbl val="0"/>
      </c:catAx>
      <c:valAx>
        <c:axId val="17352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3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1A-4A7D-A5DA-1A767659DB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1A-4A7D-A5DA-1A767659DB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1A-4A7D-A5DA-1A767659D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867368"/>
        <c:axId val="339872944"/>
      </c:barChart>
      <c:catAx>
        <c:axId val="33986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72944"/>
        <c:crosses val="autoZero"/>
        <c:auto val="1"/>
        <c:lblAlgn val="ctr"/>
        <c:lblOffset val="100"/>
        <c:noMultiLvlLbl val="0"/>
      </c:catAx>
      <c:valAx>
        <c:axId val="33987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6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A-4F21-B3A7-22E53250B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864088"/>
        <c:axId val="339869664"/>
      </c:barChart>
      <c:dateAx>
        <c:axId val="33986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69664"/>
        <c:crosses val="autoZero"/>
        <c:auto val="1"/>
        <c:lblOffset val="100"/>
        <c:baseTimeUnit val="days"/>
      </c:dateAx>
      <c:valAx>
        <c:axId val="33986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6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AE-420A-9E5B-135A6679FE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AE-420A-9E5B-135A6679F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865400"/>
        <c:axId val="339865728"/>
      </c:barChart>
      <c:catAx>
        <c:axId val="33986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65728"/>
        <c:crosses val="autoZero"/>
        <c:auto val="1"/>
        <c:lblAlgn val="ctr"/>
        <c:lblOffset val="100"/>
        <c:noMultiLvlLbl val="0"/>
      </c:catAx>
      <c:valAx>
        <c:axId val="33986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6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6D-4F47-BCC6-9A1D738DDA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048344"/>
        <c:axId val="410050640"/>
      </c:lineChart>
      <c:dateAx>
        <c:axId val="410048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050640"/>
        <c:crosses val="autoZero"/>
        <c:auto val="1"/>
        <c:lblOffset val="100"/>
        <c:baseTimeUnit val="days"/>
      </c:dateAx>
      <c:valAx>
        <c:axId val="41005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04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0A-4F25-A9BA-D25E7B599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052280"/>
        <c:axId val="410052608"/>
      </c:lineChart>
      <c:dateAx>
        <c:axId val="410052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052608"/>
        <c:crosses val="autoZero"/>
        <c:auto val="1"/>
        <c:lblOffset val="100"/>
        <c:baseTimeUnit val="days"/>
      </c:dateAx>
      <c:valAx>
        <c:axId val="4100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05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2.9918621349927999E-2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1.7951172809956999E-2</c:v>
                </c:pt>
                <c:pt idx="14">
                  <c:v>0</c:v>
                </c:pt>
                <c:pt idx="15">
                  <c:v>8.9755864049784993E-3</c:v>
                </c:pt>
                <c:pt idx="16">
                  <c:v>1.1967448539971001E-2</c:v>
                </c:pt>
                <c:pt idx="17">
                  <c:v>1.4360938247966E-2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EF-4995-B058-E1E6F43E9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054248"/>
        <c:axId val="410050312"/>
      </c:lineChart>
      <c:catAx>
        <c:axId val="41005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050312"/>
        <c:crosses val="autoZero"/>
        <c:auto val="1"/>
        <c:lblAlgn val="ctr"/>
        <c:lblOffset val="100"/>
        <c:noMultiLvlLbl val="0"/>
      </c:catAx>
      <c:valAx>
        <c:axId val="41005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05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1-4157-9757-EE747411A5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C1-4157-9757-EE747411A5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C1-4157-9757-EE747411A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455168"/>
        <c:axId val="418457792"/>
      </c:barChart>
      <c:catAx>
        <c:axId val="41845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57792"/>
        <c:crosses val="autoZero"/>
        <c:auto val="1"/>
        <c:lblAlgn val="ctr"/>
        <c:lblOffset val="100"/>
        <c:noMultiLvlLbl val="0"/>
      </c:catAx>
      <c:valAx>
        <c:axId val="41845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5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D03F6-C4DB-49C3-B7FD-158398EE3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984CF1-8B6C-4103-B056-A56B18DBBC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C0D47-7CB6-4D6F-8220-CB86C136D0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82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C4D8B-DC96-4BC7-ADB9-F1A63F223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1859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98438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936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007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2024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993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969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1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42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446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703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451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2478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264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573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08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477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779356D-9FA6-4269-B4CE-2250198E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C40C5-602E-4765-AE7F-2891FE311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3167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709BE-54E4-4E3D-8EDF-245B9A172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3723C8-6DAD-41DE-93C2-D9A59CE385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88698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233E1-D48D-47F7-81D3-DCC6439D9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CA588-4477-48F5-AABD-2C95EC33B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53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C325C-1FEB-4F04-A189-7937ED9A3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D3EA39-AA07-4DB9-B37D-E7DD4A0588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123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C59D7-7552-4C6A-B693-2E016FA8C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83876-C7E9-43ED-B1A2-FEECCC928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2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336C-9560-4F06-BD4F-0396F2FB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CE47C-897A-4407-BC95-E4BB6DFAF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92626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720E8-1FB9-48CC-8822-824559205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BAC71-9752-4341-9044-3672FCD3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76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419D3-1520-40DB-800C-743A1D882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4BEBB-7FF9-489B-B8DA-6027CA5107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1862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25C69-FA51-4630-8E33-F938CDACE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5D3FE-0130-4301-9BF5-67CB750F0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275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BC505-0491-46AE-B153-308B67EC5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371AB1-12AD-43C6-B903-4124363575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2374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92178-B3FD-41C4-9E59-09C25680B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EB7FE-034E-44EA-830B-D5813F4B3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18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C9C3-1E8C-47F1-8006-0316FDB08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6EC9DB-90E2-4FA0-BA11-A20E706022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3915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20131-7959-4A58-A286-FE7184D91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38155-D43D-410F-B00B-920CB15D9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8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A6EC-1243-4A20-BB25-3FA06CE51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09454-F142-42B0-A50E-FEEA756DA3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6033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AF1AC-56C3-4EEE-BA9B-82A26E356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E9AEE-36AF-4A7A-AAC9-FA9B3CD0C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12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155CD-7890-427A-B332-01793618D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8721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74874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31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37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476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928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6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- 2018-02-16 13:04:02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33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- 2018-02-15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79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- 2018-02-12 15:32:54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2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- 2018-02-11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03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- 2018-02-09 13:52:18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- 2018-02-08 16:58:15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8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- 2018-02-06 18:37:23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161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D42C98E-29BA-4CE2-ADD9-D956512D0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1673B-5D70-4DD3-8AC0-BCA018B45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56361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AF9BE-1BDF-4BA4-9546-6CF1A75E9A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8908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55985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757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3666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117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5796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37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- 2018-02-05 17:29:17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71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- 2018-02-04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67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- 2018-02-02 13:13:56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400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9F45C96-7A40-44E7-8148-2D659E43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E69F6-28D3-40DC-8B5B-44212D874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5343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D0379-9451-4A8D-A34D-723B72A26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2554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489180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9889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036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5295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8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- 2018-02-28 07:01:49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https://t.co/i0iZqckK8D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36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23:34:33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https://t.co/a1CTYj5op2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36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23:25:47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أن تلتزموا بالصورة التي رسمتموها في أذهان عملائكم و كل من اشترى في هذا المشروع، كلا…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https://t.co/bLhw1u7N9d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@DanaMall1 - 2018-02-25 10:24:57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@ss_5100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الكشك المذكور هو كشك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43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@jomanakhan - 2018-02-25 01:04:00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مقدر اسجل في التطوع فيه!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90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@ss_5100 - 2018-02-24 19:51:16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الكوشك الي قدام هوم سنتر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12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@HishamAlbabtain - 2018-02-24 19:45:05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@salmansbs @MusabSaedan @BADR_ALRAJHI @b_shu1 @HAlshowair @BaderSaedan @msalkhalil @KinanKSA @aqarapp @r_alfowzan… https://t.co/GA43t0UWFu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63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@krA95wqIQOEO2hf - 2018-02-24 05:44:45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@amtmsf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أبغى تويتر تبع الحويلات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9608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69CB430-0000-457F-A239-19328743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7582D-9C1B-4AE4-A24F-635B94A8C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5533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7D56D-D3CB-4F88-A1B0-4A37D8580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2448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713228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7594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30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79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87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14:59:34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@7asnaa90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 عزيزتي الدخول مجاناً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94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12:52:27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للأسف لا زلنا نعاني فالبوابة الرئيسية رقم 1 بمجمع مشارف هيلز بالرياض مغلقة ولا زالت يدوية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أعتقد ماس…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https://t.co/4V6l9g36OS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13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@7asnaa90 - 2018-02-23 12:47:57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62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12:21:54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@Aroojah97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يبدأ العرض يوما الثلاثاء ٢٧ فبراير الى السبت ٣ مارس ٢٠١٨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76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09:00:06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..
عند إكتمال جميع خدمات مجمع مشارف هيلز بالرياض من المساجد والمدارس ومركز التسوق والإن…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https://t.co/B2f6rWXNl6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6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@Aroojah97 - 2018-02-22 15:33:06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shauna the sheep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الدانا مول???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4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إيطالي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0101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8D0B96A-3B92-475A-BED4-4F57EAC0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62D55-BFD3-4F59-B590-7EA05EAA5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29023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33A8C-9859-44EE-BB03-EAE017D05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82298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114570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3235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78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971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3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5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فيه صاله كبيرة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5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صالون حديث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61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زرع 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99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داخل المنزل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66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دوبليكس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37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5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دهان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28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اضاءة بيضاء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748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9C6F0E9-2C05-4BBB-B60C-01ED38D1E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85801-7AB7-4C6D-ADC7-79FDD8968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98406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2390B-7827-433F-8039-0D55F9E47F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5104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171207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5836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60792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20529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14721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848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5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137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4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69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2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96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9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27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#عيش_الويكند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37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9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#دعاء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97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0CFA921-7C86-4ACB-9FB4-9D3C9D5C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C0263-43F9-499A-8B4A-CDD51C47E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35934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AE170-29CB-4567-9089-961904045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3720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78675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45619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2463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55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0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93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@AMMAR_BN_FAHAD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1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53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8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28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9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@smoiz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89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@Aroojah97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537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D532B8C-C299-4B78-B42E-328AEE690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BBAF1-DB8D-4F03-A91A-75B702DD0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10294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CBE10-F3A3-4F36-B52B-39169F6A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D58BE3-5C4B-454B-B5A9-A2BDEA592F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68282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A6B69-8B13-4BE8-A846-B1162EC30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80D27-CD8A-4CB2-A9F8-21A966A9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4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9171C-0BBB-4D65-8957-7F1ADC068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DBA747-EC04-40E7-974E-15A08DFD9C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1724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7DD85-F45F-425B-ACEA-BB237CE61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957FA-ECC0-494A-BDEE-B08FFBAC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44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1AFE5-8EFE-404E-846B-715EA9DE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825E0-12D6-43EF-9D40-FA785F991D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49942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CE1DB-CA2A-4B6A-8269-0643D19DE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0758B-3A15-43B4-BB7A-8F1C5BB62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798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17C1-7F29-4177-BA4D-55909D71E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C30475-D9CF-49C0-85E9-751A4C0944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04589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D84F8-19E4-4BAD-8FE7-7AE2A6C5A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BEECC-868E-41EC-B0CF-867F80B5A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36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3A948F-74D5-4F79-AC3D-18D22AD87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3022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23780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98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091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854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0394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8569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74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- 2018-02-26 16:33:30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https://t.co/05D2yTW760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68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- 2018-02-23 13:05:34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https://t.co/xiOAReaep4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58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- 2018-02-23 00:15:39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معنا و شاهدوا عروض شون ذا شيب فقط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DanaMall1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دانة مول بينبع 
من ٢٧ فبراير الى ٣ مارس ٢٠١٨ 
من الساعة ال ٤ عصراً حتى ال ١٠ مساءاً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roznamah_sa https://t.co/TTy65OBeu4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0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- 2018-02-22 17:33:14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https://t.co/daDVejM660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77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- 2018-02-20 19:18:55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@ArchFai9aL: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فيلا خاصه-الرياض -مشارف هيلز  -٥٠٠ متر مربع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Private villa-Riyadh -Masharef Hills-500 m2 https://t.co/V3FxE163Zg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07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- 2018-02-20 16:30:46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https://t.co/ShLzNdNYdi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43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- 2018-02-16 13:04:02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1291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A26DD23-FBE0-433D-A1F0-7D5DD8DF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33D6C-C679-4881-9BEF-AC4E7AAB6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94447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933D5-C625-4268-AC37-7E1FD4FD5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06995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41337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951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7135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264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1190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4336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40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- 2018-02-15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67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- 2018-02-12 15:32:54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37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- 2018-02-11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4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- 2018-02-09 13:52:18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24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- 2018-02-08 16:58:15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0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- 2018-02-06 18:37:23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2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- 2018-02-05 17:29:17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1609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F66804D-2772-4A04-BE22-A66CCEC8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89634-786E-48BD-812F-72F0257B0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24065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39AB9-9687-471D-89B1-75BF935777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9311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78927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125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757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9293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5286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8975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45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- 2018-02-04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1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- 2018-02-02 13:13:56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239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E3038E1-269F-4F22-B8CC-7F41CC256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412C2-9FF5-4226-8B1F-5966F0027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11323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20180412_094809</Template>
  <TotalTime>0</TotalTime>
  <Words>1209</Words>
  <Application>Microsoft Office PowerPoint</Application>
  <PresentationFormat>On-screen Show (4:3)</PresentationFormat>
  <Paragraphs>475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Lato</vt:lpstr>
      <vt:lpstr>Calibri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</vt:lpstr>
      <vt:lpstr>TW - Key Influencers (top 10)</vt:lpstr>
      <vt:lpstr>Twitter Followers Change Rate</vt:lpstr>
      <vt:lpstr>Twitter Followers Change Rate</vt:lpstr>
      <vt:lpstr>Twitter Interaction Rate By Hour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2018-04-12T09:48:09Z</dcterms:created>
  <dcterms:modified xsi:type="dcterms:W3CDTF">2018-04-12T09:48:58Z</dcterms:modified>
</cp:coreProperties>
</file>