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9" r:id="rId22"/>
    <p:sldId id="280" r:id="rId23"/>
    <p:sldId id="281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0</c:v>
                </c:pt>
                <c:pt idx="3">
                  <c:v>3</c:v>
                </c:pt>
                <c:pt idx="4">
                  <c:v>5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A9-4241-A702-38785BEE98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6690608"/>
        <c:axId val="326695856"/>
      </c:barChart>
      <c:catAx>
        <c:axId val="326690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695856"/>
        <c:crosses val="autoZero"/>
        <c:auto val="1"/>
        <c:lblAlgn val="ctr"/>
        <c:lblOffset val="100"/>
        <c:noMultiLvlLbl val="0"/>
      </c:catAx>
      <c:valAx>
        <c:axId val="326695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690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33450</c:v>
                </c:pt>
                <c:pt idx="1">
                  <c:v>33458</c:v>
                </c:pt>
                <c:pt idx="2">
                  <c:v>33458</c:v>
                </c:pt>
                <c:pt idx="3">
                  <c:v>33459</c:v>
                </c:pt>
                <c:pt idx="4">
                  <c:v>33458</c:v>
                </c:pt>
                <c:pt idx="5">
                  <c:v>33450</c:v>
                </c:pt>
                <c:pt idx="6">
                  <c:v>33450</c:v>
                </c:pt>
                <c:pt idx="7">
                  <c:v>33440</c:v>
                </c:pt>
                <c:pt idx="8">
                  <c:v>33440</c:v>
                </c:pt>
                <c:pt idx="9">
                  <c:v>33435</c:v>
                </c:pt>
                <c:pt idx="10">
                  <c:v>33437</c:v>
                </c:pt>
                <c:pt idx="11">
                  <c:v>33434</c:v>
                </c:pt>
                <c:pt idx="12">
                  <c:v>33436</c:v>
                </c:pt>
                <c:pt idx="13">
                  <c:v>33437</c:v>
                </c:pt>
                <c:pt idx="14">
                  <c:v>33428</c:v>
                </c:pt>
                <c:pt idx="15">
                  <c:v>33415</c:v>
                </c:pt>
                <c:pt idx="16">
                  <c:v>33419</c:v>
                </c:pt>
                <c:pt idx="17">
                  <c:v>33414</c:v>
                </c:pt>
                <c:pt idx="18">
                  <c:v>33414</c:v>
                </c:pt>
                <c:pt idx="19">
                  <c:v>33412</c:v>
                </c:pt>
                <c:pt idx="20">
                  <c:v>33408</c:v>
                </c:pt>
                <c:pt idx="21">
                  <c:v>33407</c:v>
                </c:pt>
                <c:pt idx="22">
                  <c:v>33407</c:v>
                </c:pt>
                <c:pt idx="23">
                  <c:v>33403</c:v>
                </c:pt>
                <c:pt idx="24">
                  <c:v>33405</c:v>
                </c:pt>
                <c:pt idx="25">
                  <c:v>33408</c:v>
                </c:pt>
                <c:pt idx="26">
                  <c:v>33408</c:v>
                </c:pt>
                <c:pt idx="27">
                  <c:v>33408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EC-4BCD-8345-B6D5C3788F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0854496"/>
        <c:axId val="330853840"/>
      </c:lineChart>
      <c:dateAx>
        <c:axId val="330854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853840"/>
        <c:crosses val="autoZero"/>
        <c:auto val="1"/>
        <c:lblOffset val="100"/>
        <c:baseTimeUnit val="days"/>
      </c:dateAx>
      <c:valAx>
        <c:axId val="330853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854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1.7935075028396998E-2</c:v>
                </c:pt>
                <c:pt idx="2">
                  <c:v>0</c:v>
                </c:pt>
                <c:pt idx="3">
                  <c:v>2.3910574451550998E-2</c:v>
                </c:pt>
                <c:pt idx="4">
                  <c:v>5.9776436128877999E-3</c:v>
                </c:pt>
                <c:pt idx="5">
                  <c:v>0</c:v>
                </c:pt>
                <c:pt idx="6">
                  <c:v>0</c:v>
                </c:pt>
                <c:pt idx="7">
                  <c:v>2.9899835550904002E-3</c:v>
                </c:pt>
                <c:pt idx="8">
                  <c:v>2.0933014354067001E-2</c:v>
                </c:pt>
                <c:pt idx="9">
                  <c:v>0</c:v>
                </c:pt>
                <c:pt idx="10">
                  <c:v>2.9907883718148002E-3</c:v>
                </c:pt>
                <c:pt idx="11">
                  <c:v>8.9726334679228002E-3</c:v>
                </c:pt>
                <c:pt idx="12">
                  <c:v>0</c:v>
                </c:pt>
                <c:pt idx="13">
                  <c:v>0</c:v>
                </c:pt>
                <c:pt idx="14">
                  <c:v>3.2902608279492998E-2</c:v>
                </c:pt>
                <c:pt idx="15">
                  <c:v>2.6929176266419001E-2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2.0949929668093E-2</c:v>
                </c:pt>
                <c:pt idx="20">
                  <c:v>0</c:v>
                </c:pt>
                <c:pt idx="21">
                  <c:v>5.9867692399795999E-3</c:v>
                </c:pt>
                <c:pt idx="22">
                  <c:v>1.7960307719938999E-2</c:v>
                </c:pt>
                <c:pt idx="23">
                  <c:v>0</c:v>
                </c:pt>
                <c:pt idx="24">
                  <c:v>0</c:v>
                </c:pt>
                <c:pt idx="25">
                  <c:v>1.1973896904748E-2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5B-4601-8D44-144639D745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939584"/>
        <c:axId val="331943520"/>
      </c:lineChart>
      <c:dateAx>
        <c:axId val="331939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943520"/>
        <c:crosses val="autoZero"/>
        <c:auto val="1"/>
        <c:lblOffset val="100"/>
        <c:baseTimeUnit val="days"/>
      </c:dateAx>
      <c:valAx>
        <c:axId val="331943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939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21-4AD8-A6C8-01E86A0FE0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0852528"/>
        <c:axId val="330852856"/>
      </c:barChart>
      <c:catAx>
        <c:axId val="330852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852856"/>
        <c:crosses val="autoZero"/>
        <c:auto val="1"/>
        <c:lblAlgn val="ctr"/>
        <c:lblOffset val="100"/>
        <c:noMultiLvlLbl val="0"/>
      </c:catAx>
      <c:valAx>
        <c:axId val="330852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852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Favorites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91-4EAA-A919-9ADE492F4BC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Mentions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91-4EAA-A919-9ADE492F4BC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F91-4EAA-A919-9ADE492F4B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8988928"/>
        <c:axId val="331942864"/>
      </c:barChart>
      <c:catAx>
        <c:axId val="328988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942864"/>
        <c:crosses val="autoZero"/>
        <c:auto val="1"/>
        <c:lblAlgn val="ctr"/>
        <c:lblOffset val="100"/>
        <c:noMultiLvlLbl val="0"/>
      </c:catAx>
      <c:valAx>
        <c:axId val="331942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988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6</c:v>
                </c:pt>
                <c:pt idx="2">
                  <c:v>0</c:v>
                </c:pt>
                <c:pt idx="3">
                  <c:v>8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6</c:v>
                </c:pt>
                <c:pt idx="9">
                  <c:v>0</c:v>
                </c:pt>
                <c:pt idx="10">
                  <c:v>1</c:v>
                </c:pt>
                <c:pt idx="11">
                  <c:v>3</c:v>
                </c:pt>
                <c:pt idx="12">
                  <c:v>0</c:v>
                </c:pt>
                <c:pt idx="13">
                  <c:v>0</c:v>
                </c:pt>
                <c:pt idx="14">
                  <c:v>10</c:v>
                </c:pt>
                <c:pt idx="15">
                  <c:v>8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4</c:v>
                </c:pt>
                <c:pt idx="20">
                  <c:v>0</c:v>
                </c:pt>
                <c:pt idx="21">
                  <c:v>1</c:v>
                </c:pt>
                <c:pt idx="22">
                  <c:v>4</c:v>
                </c:pt>
                <c:pt idx="23">
                  <c:v>0</c:v>
                </c:pt>
                <c:pt idx="24">
                  <c:v>0</c:v>
                </c:pt>
                <c:pt idx="25">
                  <c:v>4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0E-47CC-87EA-A3D473FCF2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9313888"/>
        <c:axId val="149886640"/>
      </c:barChart>
      <c:dateAx>
        <c:axId val="149313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886640"/>
        <c:crosses val="autoZero"/>
        <c:auto val="1"/>
        <c:lblOffset val="100"/>
        <c:baseTimeUnit val="days"/>
      </c:dateAx>
      <c:valAx>
        <c:axId val="149886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313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92-4A8D-8B6F-79254D695F5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92-4A8D-8B6F-79254D695F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9884016"/>
        <c:axId val="149884672"/>
      </c:barChart>
      <c:catAx>
        <c:axId val="149884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884672"/>
        <c:crosses val="autoZero"/>
        <c:auto val="1"/>
        <c:lblAlgn val="ctr"/>
        <c:lblOffset val="100"/>
        <c:noMultiLvlLbl val="0"/>
      </c:catAx>
      <c:valAx>
        <c:axId val="149884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884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2.9896259977877002E-3</c:v>
                </c:pt>
                <c:pt idx="1">
                  <c:v>2.3916292974588998E-2</c:v>
                </c:pt>
                <c:pt idx="2">
                  <c:v>0</c:v>
                </c:pt>
                <c:pt idx="3">
                  <c:v>2.9888218064439E-3</c:v>
                </c:pt>
                <c:pt idx="4">
                  <c:v>-2.9887324785558E-3</c:v>
                </c:pt>
                <c:pt idx="5">
                  <c:v>-2.3910574451550998E-2</c:v>
                </c:pt>
                <c:pt idx="6">
                  <c:v>0</c:v>
                </c:pt>
                <c:pt idx="7">
                  <c:v>-2.9895366218235998E-2</c:v>
                </c:pt>
                <c:pt idx="8">
                  <c:v>0</c:v>
                </c:pt>
                <c:pt idx="9">
                  <c:v>-1.4952153110048E-2</c:v>
                </c:pt>
                <c:pt idx="10">
                  <c:v>5.9817556452819E-3</c:v>
                </c:pt>
                <c:pt idx="11">
                  <c:v>-8.9720967790172992E-3</c:v>
                </c:pt>
                <c:pt idx="12">
                  <c:v>5.9819345576358996E-3</c:v>
                </c:pt>
                <c:pt idx="13">
                  <c:v>2.9907883718148002E-3</c:v>
                </c:pt>
                <c:pt idx="14">
                  <c:v>-2.6916290337052E-2</c:v>
                </c:pt>
                <c:pt idx="15">
                  <c:v>-3.8889553667584002E-2</c:v>
                </c:pt>
                <c:pt idx="16">
                  <c:v>1.1970671853958E-2</c:v>
                </c:pt>
                <c:pt idx="17">
                  <c:v>-1.4961548819534E-2</c:v>
                </c:pt>
                <c:pt idx="18">
                  <c:v>0</c:v>
                </c:pt>
                <c:pt idx="19">
                  <c:v>-5.9855150535704001E-3</c:v>
                </c:pt>
                <c:pt idx="20">
                  <c:v>-1.197174667784E-2</c:v>
                </c:pt>
                <c:pt idx="21">
                  <c:v>-2.9932950191570999E-3</c:v>
                </c:pt>
                <c:pt idx="22">
                  <c:v>0</c:v>
                </c:pt>
                <c:pt idx="23">
                  <c:v>-1.1973538479959E-2</c:v>
                </c:pt>
                <c:pt idx="24">
                  <c:v>5.9874861539382998E-3</c:v>
                </c:pt>
                <c:pt idx="25">
                  <c:v>8.9806915132464998E-3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AD-4E7A-8C2F-12B59ECBA5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078064"/>
        <c:axId val="394075112"/>
      </c:lineChart>
      <c:dateAx>
        <c:axId val="394078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075112"/>
        <c:crosses val="autoZero"/>
        <c:auto val="1"/>
        <c:lblOffset val="100"/>
        <c:baseTimeUnit val="days"/>
      </c:dateAx>
      <c:valAx>
        <c:axId val="394075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078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2.9896259977877002E-3</c:v>
                </c:pt>
                <c:pt idx="1">
                  <c:v>2.3916292974588998E-2</c:v>
                </c:pt>
                <c:pt idx="2">
                  <c:v>0</c:v>
                </c:pt>
                <c:pt idx="3">
                  <c:v>2.9888218064439E-3</c:v>
                </c:pt>
                <c:pt idx="4">
                  <c:v>-2.9887324785558E-3</c:v>
                </c:pt>
                <c:pt idx="5">
                  <c:v>-2.3910574451550998E-2</c:v>
                </c:pt>
                <c:pt idx="6">
                  <c:v>0</c:v>
                </c:pt>
                <c:pt idx="7">
                  <c:v>-2.9895366218235998E-2</c:v>
                </c:pt>
                <c:pt idx="8">
                  <c:v>0</c:v>
                </c:pt>
                <c:pt idx="9">
                  <c:v>-1.4952153110048E-2</c:v>
                </c:pt>
                <c:pt idx="10">
                  <c:v>5.9817556452819E-3</c:v>
                </c:pt>
                <c:pt idx="11">
                  <c:v>-8.9720967790172992E-3</c:v>
                </c:pt>
                <c:pt idx="12">
                  <c:v>5.9819345576358996E-3</c:v>
                </c:pt>
                <c:pt idx="13">
                  <c:v>2.9907883718148002E-3</c:v>
                </c:pt>
                <c:pt idx="14">
                  <c:v>-2.6916290337052E-2</c:v>
                </c:pt>
                <c:pt idx="15">
                  <c:v>-3.8889553667584002E-2</c:v>
                </c:pt>
                <c:pt idx="16">
                  <c:v>1.1970671853958E-2</c:v>
                </c:pt>
                <c:pt idx="17">
                  <c:v>-1.4961548819534E-2</c:v>
                </c:pt>
                <c:pt idx="18">
                  <c:v>0</c:v>
                </c:pt>
                <c:pt idx="19">
                  <c:v>-5.9855150535704001E-3</c:v>
                </c:pt>
                <c:pt idx="20">
                  <c:v>-1.197174667784E-2</c:v>
                </c:pt>
                <c:pt idx="21">
                  <c:v>-2.9932950191570999E-3</c:v>
                </c:pt>
                <c:pt idx="22">
                  <c:v>0</c:v>
                </c:pt>
                <c:pt idx="23">
                  <c:v>-1.1973538479959E-2</c:v>
                </c:pt>
                <c:pt idx="24">
                  <c:v>5.9874861539382998E-3</c:v>
                </c:pt>
                <c:pt idx="25">
                  <c:v>8.9806915132464998E-3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97-4057-A687-AB52C06FD2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078392"/>
        <c:axId val="394072488"/>
      </c:lineChart>
      <c:dateAx>
        <c:axId val="394078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072488"/>
        <c:crosses val="autoZero"/>
        <c:auto val="1"/>
        <c:lblOffset val="100"/>
        <c:baseTimeUnit val="days"/>
      </c:dateAx>
      <c:valAx>
        <c:axId val="394072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078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2.9918621349927999E-2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1.7951172809956999E-2</c:v>
                </c:pt>
                <c:pt idx="14">
                  <c:v>0</c:v>
                </c:pt>
                <c:pt idx="15">
                  <c:v>8.9755864049784993E-3</c:v>
                </c:pt>
                <c:pt idx="16">
                  <c:v>1.1967448539971001E-2</c:v>
                </c:pt>
                <c:pt idx="17">
                  <c:v>1.4360938247966E-2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0D-47B0-BB53-D3E7D2DA69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077408"/>
        <c:axId val="394077736"/>
      </c:lineChart>
      <c:catAx>
        <c:axId val="394077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077736"/>
        <c:crosses val="autoZero"/>
        <c:auto val="1"/>
        <c:lblAlgn val="ctr"/>
        <c:lblOffset val="100"/>
        <c:noMultiLvlLbl val="0"/>
      </c:catAx>
      <c:valAx>
        <c:axId val="394077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077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D7-433A-8600-5A6FE0D3764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D7-433A-8600-5A6FE0D3764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FD7-433A-8600-5A6FE0D376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4048216"/>
        <c:axId val="394050840"/>
      </c:barChart>
      <c:catAx>
        <c:axId val="394048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050840"/>
        <c:crosses val="autoZero"/>
        <c:auto val="1"/>
        <c:lblAlgn val="ctr"/>
        <c:lblOffset val="100"/>
        <c:noMultiLvlLbl val="0"/>
      </c:catAx>
      <c:valAx>
        <c:axId val="394050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048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D20D0-BB22-4F7E-B270-A858F1892AA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 Reports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F95527-B1EF-49AD-B0DF-B373B13272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EBC620-4A86-400E-A9C4-4FAA6C1CC34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087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18263B-1325-4FA2-86AC-D018EA22A7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24635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4179455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83900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21048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44544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9072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8913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20556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40305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62273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82422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37566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25767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33457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74901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34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@KinanKSA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05692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52D039D-3071-45E3-91E7-E04A00415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A21A67-242D-4ECE-8B7E-DE231CEAC7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939675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8BD83-4E0B-49D7-9C0E-2EC4D733A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D51EF2-DA6C-4C39-A890-4A606FA731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600522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7C00AC-B956-479F-9A0C-0985AC4E79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875FBC-2726-4063-AE82-5D0FB6EA0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9658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C6B70-3A79-480A-B2C2-1F839E76E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429BCD-8766-4123-AE48-A8123F9149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850169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CF3C55-3183-4B07-A420-B233C05652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044F50-3D45-4C2F-8CC2-7B4E60547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593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60E49-F245-4FC7-84BE-80C4E1158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B3A11A-4BDF-4574-9A99-9D65513501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249908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4487BD-6FAE-4DE6-A19A-3930E5BA93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331992-F7C1-4B79-8BFA-912B3208E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769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23776-1AC0-4FDA-9B7C-9FAA7613B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CBD2EE-D194-4FDD-A503-F33B5CEDDD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71656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758E36-95E6-4D7A-A36F-EB35E1C865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91B6EC-6AB4-4D10-9729-408BDFFB4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53808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1A079-3173-43FF-B5EE-5C9902418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Distribution +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099918-DD96-40CB-9EE2-95B814995C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285894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F77257-6898-4A14-ADC3-61F89AE818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A0EA0D-15EB-467B-9E59-2AA94F0C8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877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B088A-D226-4AFB-99C2-253ED29A3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Average Interactions Per Tweet (column)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9C8145-7529-4AF7-A625-BCB4E0C90B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07633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5DA728-8878-4926-87F1-5324508D64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7BE244-33A2-48D2-A4AC-644F3839E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6861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E1F47-B66A-4A95-B49A-5E6B5E138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972AD7-9105-4D2B-9CF5-8E85975B7F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966100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94CB4-7BC2-4A00-982C-E3CCA0CCCE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5D2B71-E9DE-4298-BC95-199CE7485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6094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7C84DC-B788-4AC6-9690-0DACD33990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478541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1598651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13581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45980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22126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1030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92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- 2018-02-16 13:04:02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#جمعة #جمعة_مباركة #كنان #عيش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https://t.co/hLXVFd6BM4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699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- 2018-02-15 17:37:53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عيش_الويكند بالتسوق بمراكز كنان
#الخميس_الونيس #عيش_الويكند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https://t.co/adrV7kviR0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87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- 2018-02-12 15:32:54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اللھم اني اسالك خیرھا وخیر ما فیھا وخیر ما أرسلت به
واعوذ بك من شرھا وشر ما فیھا وشر ما أرسلت به
#كنان #عيش #دعاء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https://t.co/DUN0qSxvBV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183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- 2018-02-11 17:24:23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وقت الراحة والسعادة بحمام منزلك تطبق بإضافات بسيطة
#كنان #السعودية #سكن #عيش_الشتاء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https://t.co/cNACTk83N4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648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- 2018-02-09 13:52:18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#جمعة #جمعة_مباركة #كنان #عيش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https://t.co/8akSJJ23lu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474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- 2018-02-08 16:58:15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عيش_الويكند واستمتع مع أصدقائك في مشاريع كنان السكنية.
#الخميس_الونيس #كنان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https://t.co/nROUora6fj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85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- 2018-02-06 18:37:23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اضيفي الى مطبخك لمسات من السعادة 
#كنان #السعودية #سكن #عيش_الشتاء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https://t.co/49kHi3smAp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329344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3CE3CDC-7478-4457-852A-0DA1E5662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BE1700-7BA6-4CB2-B27C-5C7C542D43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1220152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3F631D-DA61-48FD-91D3-E6025D7B66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948842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2713805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7718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37386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06534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6526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078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- 2018-02-05 17:29:17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
#كنان #مشاريع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https://t.co/sxE4dISdAL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451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- 2018-02-04 17:06:14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تستاهل تعيش الأمان بمنزلك بكنان 
#كنان #مشاريع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https://t.co/0GLlSuzYpV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42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- 2018-02-02 13:13:56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#جمعة #جمعة_مباركة #كنان #عيش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https://t.co/PbF1yM5p7k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88757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C03E30D-ED75-48AD-9747-ACF555D40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7BE117-ECA2-474C-B9DF-EC4FD7328E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262548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67524B-917A-49F4-A8A1-D4016A8B58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64410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581186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939589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58312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97296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604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@simply_khalid - 2018-02-28 07:01:49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صراحة كنان ليست أسوأ مطور و لكنها من ضمن الأكذب بلا منازع ! من أين أبدأ و كيف سأنتهي، قال لك #تستحق_تعيش.…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https://t.co/i0iZqckK8D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03/01/2018 19:21:40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233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@simply_khalid - 2018-02-27 23:34:33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صراحة كنان ليست أسوأ مطور و لكنها من ضمن الأكذب بلا منازع ! من أين أبدأ و كيف سأنتهي، قال لك #تستحق_تعيش.…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https://t.co/a1CTYj5op2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03/01/2018 19:21:40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119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@simply_khalid - 2018-02-27 23:25:47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@Masharefhills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أتمنى أن تلتزموا بالصورة التي رسمتموها في أذهان عملائكم و كل من اشترى في هذا المشروع، كلا…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https://t.co/bLhw1u7N9d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03/01/2018 19:21:40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135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@DanaMall1 - 2018-02-25 10:24:57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@ss_5100 @KinanKSA @Roznamah_sa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حياكم الله، الكشك المذكور هو كشك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OSN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نترقب زيارتكم لنا قريباً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921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@jomanakhan - 2018-02-25 01:04:00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@DanaMall1 @Roznamah_sa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مقدر اسجل في التطوع فيه!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104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@ss_5100 - 2018-02-24 19:51:16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@DanaMall1 @Roznamah_sa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الكوشك الي قدام هوم سنتر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867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@HishamAlbabtain - 2018-02-24 19:45:05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@salmansbs @MusabSaedan @BADR_ALRAJHI @b_shu1 @HAlshowair @BaderSaedan @msalkhalil @KinanKSA @aqarapp @r_alfowzan… https://t.co/GA43t0UWFu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305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@krA95wqIQOEO2hf - 2018-02-24 05:44:45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@amtmsf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أبغى تويتر تبع الحويلات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20713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F39DAC6-C328-406C-BEE8-5576BA99B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1F9DE-C3AB-4C07-B9FC-2E511763D0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7916761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B7BF7C-41CB-4835-B37C-4DAD633605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429783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93964982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336511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23944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1249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282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@DanaMall1 - 2018-02-23 14:59:34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@7asnaa90 @KinanKSA @Roznamah_sa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نعم عزيزتي الدخول مجاناً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146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@alhamaiyd - 2018-02-23 12:52:27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للأسف لا زلنا نعاني فالبوابة الرئيسية رقم 1 بمجمع مشارف هيلز بالرياض مغلقة ولا زالت يدوية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😂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أعتقد ماس…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https://t.co/4V6l9g36OS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02/24/2018 17:15:51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2093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@7asnaa90 - 2018-02-23 12:47:57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@DanaMall1 @Roznamah_sa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مجانا؟؟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191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@DanaMall1 - 2018-02-23 12:21:54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@Aroojah97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حياكم الله، يبدأ العرض يوما الثلاثاء ٢٧ فبراير الى السبت ٣ مارس ٢٠١٨
نترقب زيارتكم لنا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483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@alhamaiyd - 2018-02-23 09:00:06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العائلة أحلى ..
عند إكتمال جميع خدمات مجمع مشارف هيلز بالرياض من المساجد والمدارس ومركز التسوق والإن…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https://t.co/B2f6rWXNl6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02/24/2018 17:15:51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3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@Aroojah97 - 2018-02-22 15:33:06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@DanaMall1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متى عرض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shauna the sheep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الدانا مول???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634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14:27:21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إيطالي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42401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A470B3B-5BE7-4A1E-A2F9-4AFA9749A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D1DF8B-611B-4D5F-8EB0-878E251340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9514837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6F1048-A806-4A8A-8BD8-81269AA6F8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716506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02958685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318277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55098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30218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140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14:25:24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حديقة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814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14:24:35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بيت فيه صاله كبيرة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6102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14:24:15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موقع مميز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959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14:23:04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صالون حديث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538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14:22:42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زرع طبيعي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133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14:22:18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حديقة داخل المنزل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321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14:20:30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دوبليكس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493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14:19:13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الفروة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269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14:18:29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دهان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7546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14:17:33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اضاءة بيضاء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11016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EDD3DFA-3C69-4B26-9FA2-CB6CC81CA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F73A90-CAEA-4637-98E2-45D681F7BB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0903085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5176C2-E9F6-4D78-8FEF-E0A64A2D55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965207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822248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550387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547812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792958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628500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962719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528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#جمعة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431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#جمعة_مباركة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983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#كنان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728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#عيش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0.88888888888889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36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#السعودية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0498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#سكن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294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#مشاريع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43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#عيش_الشتاء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338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#عيش_الويكند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91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#الخميس_الونيس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20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#دعاء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15614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C9E607E-4823-48D8-8BA2-59E218E3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6B6F09-A307-4E3B-A75D-75F5065F19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4720561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76742C-774A-44B7-996C-525CC31541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284261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4804806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8634541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78106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610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@NoritaViolet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602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@Alexanderk750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704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@alhamaiyd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910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@AMMAR_BN_FAHAD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604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@NabhanAlHussami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201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@XIBRX1982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275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@HishamAlbabtain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253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@ghsn206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218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@smoiz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830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@Aroojah97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59137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BDC7866-648C-4E20-AE0A-0F8A8ABBC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Key Influencers (top 10)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2383DB-0FC5-46F4-9BD5-1F2D22AB97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6804493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B3FD8-5A12-46BB-903A-98A2B71F2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92E5A6-702F-4EDB-B132-1F9C1FA81D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195260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F678D7-246A-4242-8B6F-20B67BAB71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239821-45E8-4CDA-BECF-39119A7D3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1078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AD76-8976-4952-B6BE-D72A9B166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1F8F9A-1689-45CB-8170-16D6F898A9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179817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446CEA-86DE-4A8B-BCE9-19BECDC1C3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C09963-2AD6-4BB9-A3F4-E7A51EE23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0261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B2BAE-98B5-4367-BC92-BAD82081A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DE023B-C3B1-4375-8FBB-0F738BB352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993592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45C08-EEB1-4B51-B03B-E63BC00337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400AC3-B466-4281-9832-44D17FD7D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0489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1A338-F8AA-4CB1-B5C3-B255CA82F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CEF57A-5DD3-48AA-8E8F-5F2BF70556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034072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98F40A-3E4F-4898-8DF9-2B722405AC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585DC3-4475-4D0A-9F26-80F2DD49E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8108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95DAFA-5A72-4B95-A6C2-896BE6674B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715552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8500512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96882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10821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56596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37027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3364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679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- 2018-02-26 16:33:30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التسوق متعة وتستاهل تعيشها في كنان 
#كنان #مشاريع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https://t.co/05D2yTW760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834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- 2018-02-23 13:05:34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#جمعة #جمعة_مباركة #كنان #عيش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https://t.co/xiOAReaep4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057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- 2018-02-23 00:15:39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استمتعوا معنا و شاهدوا عروض شون ذا شيب فقط في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DanaMall1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دانة مول بينبع 
من ٢٧ فبراير الى ٣ مارس ٢٠١٨ 
من الساعة ال ٤ عصراً حتى ال ١٠ مساءاً 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roznamah_sa https://t.co/TTy65OBeu4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104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- 2018-02-22 17:33:14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العائلة أحلى بنهاية الأسبوع السعيدة
#عيش_الويكند #الخميس_الونيس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https://t.co/daDVejM660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520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- 2018-02-20 19:18:55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@ArchFai9aL: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فيلا خاصه-الرياض -مشارف هيلز  -٥٠٠ متر مربع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Private villa-Riyadh -Masharef Hills-500 m2 https://t.co/V3FxE163Zg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529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- 2018-02-20 16:30:46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
#كنان #مشاريع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https://t.co/ShLzNdNYdi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710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- 2018-02-16 13:04:02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#جمعة #جمعة_مباركة #كنان #عيش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https://t.co/hLXVFd6BM4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20392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EA06A10-2E5B-4D1C-B895-EFCA97CB4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F9DCFF-D118-4C71-B476-F161A3BA22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0653865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3157F9-5070-4207-863F-CF00D747ED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270106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462759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48400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33491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68299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93446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11441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981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- 2018-02-15 17:37:53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عيش_الويكند بالتسوق بمراكز كنان
#الخميس_الونيس #عيش_الويكند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https://t.co/adrV7kviR0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144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- 2018-02-12 15:32:54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اللھم اني اسالك خیرھا وخیر ما فیھا وخیر ما أرسلت به
واعوذ بك من شرھا وشر ما فیھا وشر ما أرسلت به
#كنان #عيش #دعاء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https://t.co/DUN0qSxvBV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432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- 2018-02-11 17:24:23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وقت الراحة والسعادة بحمام منزلك تطبق بإضافات بسيطة
#كنان #السعودية #سكن #عيش_الشتاء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https://t.co/cNACTk83N4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5098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- 2018-02-09 13:52:18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#جمعة #جمعة_مباركة #كنان #عيش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https://t.co/8akSJJ23lu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882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- 2018-02-08 16:58:15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عيش_الويكند واستمتع مع أصدقائك في مشاريع كنان السكنية.
#الخميس_الونيس #كنان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https://t.co/nROUora6fj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088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- 2018-02-06 18:37:23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اضيفي الى مطبخك لمسات من السعادة 
#كنان #السعودية #سكن #عيش_الشتاء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https://t.co/49kHi3smAp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447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- 2018-02-05 17:29:17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
#كنان #مشاريع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https://t.co/sxE4dISdAL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08155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56E7B68-1036-4E57-8050-92745592E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DF1CC5-E542-4F29-842A-38F3BDDB12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190774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22B391-E46C-4491-8095-F5B68A6970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086691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1769809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02277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51488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1586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29508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79157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2809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- 2018-02-04 17:06:14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تستاهل تعيش الأمان بمنزلك بكنان 
#كنان #مشاريع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https://t.co/0GLlSuzYpV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966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- 2018-02-02 13:13:56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#جمعة #جمعة_مباركة #كنان #عيش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https://t.co/PbF1yM5p7k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52951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2CDA0B3-DE51-4B5D-BB56-94944EB46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3421F7-4F05-4541-9CE1-322C1C4771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241111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20180412_094145</Template>
  <TotalTime>0</TotalTime>
  <Words>1209</Words>
  <Application>Microsoft Office PowerPoint</Application>
  <PresentationFormat>On-screen Show (4:3)</PresentationFormat>
  <Paragraphs>475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Lato</vt:lpstr>
      <vt:lpstr>Calibri</vt:lpstr>
      <vt:lpstr>Arial</vt:lpstr>
      <vt:lpstr>quintly_template</vt:lpstr>
      <vt:lpstr>Twitter Reports</vt:lpstr>
      <vt:lpstr>Twitter Key Metrics Table</vt:lpstr>
      <vt:lpstr>Twitter Own Tweets By Weekday</vt:lpstr>
      <vt:lpstr>Twitter Followers Total</vt:lpstr>
      <vt:lpstr>Twitter Interaction Rate</vt:lpstr>
      <vt:lpstr>Twitter Total Interactions</vt:lpstr>
      <vt:lpstr>Twitter Interaction Distribution + Mentions</vt:lpstr>
      <vt:lpstr>TW - Average Interactions Per Tweet (column)</vt:lpstr>
      <vt:lpstr>Twitter Tweet Type Distribution</vt:lpstr>
      <vt:lpstr>Own Tweets Table (Top 10) - 1 of 2</vt:lpstr>
      <vt:lpstr>Own Tweets Table (Top 10) - 2 of 2</vt:lpstr>
      <vt:lpstr>Twitter Mentions Table - 1 of 3</vt:lpstr>
      <vt:lpstr>Twitter Mentions Table - 2 of 3</vt:lpstr>
      <vt:lpstr>Twitter Mentions Table - 3 of 3</vt:lpstr>
      <vt:lpstr>Twitter Hashtag Detection</vt:lpstr>
      <vt:lpstr>TW - Key Influencers (top 10)</vt:lpstr>
      <vt:lpstr>Twitter Followers Change Rate</vt:lpstr>
      <vt:lpstr>Twitter Followers Change Rate</vt:lpstr>
      <vt:lpstr>Twitter Interaction Rate By Hour</vt:lpstr>
      <vt:lpstr>Twitter Interactions Distribution</vt:lpstr>
      <vt:lpstr>Twitter Own and Retweeted Tweets Table - 1 of 3</vt:lpstr>
      <vt:lpstr>Twitter Own and Retweeted Tweets Table - 2 of 3</vt:lpstr>
      <vt:lpstr>Twitter Own and Retweeted Tweets Table - 3 of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Reports</dc:title>
  <dc:creator>Administrator</dc:creator>
  <cp:lastModifiedBy>Administrator</cp:lastModifiedBy>
  <cp:revision>1</cp:revision>
  <dcterms:created xsi:type="dcterms:W3CDTF">2018-04-12T09:41:46Z</dcterms:created>
  <dcterms:modified xsi:type="dcterms:W3CDTF">2018-04-12T09:42:36Z</dcterms:modified>
</cp:coreProperties>
</file>