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toyotaalj</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186465</c:v>
                </c:pt>
                <c:pt idx="1">
                  <c:v>186550</c:v>
                </c:pt>
                <c:pt idx="2">
                  <c:v>186610</c:v>
                </c:pt>
                <c:pt idx="3">
                  <c:v>186706</c:v>
                </c:pt>
                <c:pt idx="4">
                  <c:v>186785</c:v>
                </c:pt>
                <c:pt idx="5">
                  <c:v>186988</c:v>
                </c:pt>
                <c:pt idx="6">
                  <c:v>187158</c:v>
                </c:pt>
                <c:pt idx="7">
                  <c:v>187701</c:v>
                </c:pt>
                <c:pt idx="8">
                  <c:v>187964</c:v>
                </c:pt>
                <c:pt idx="9">
                  <c:v>188118</c:v>
                </c:pt>
                <c:pt idx="10">
                  <c:v>188238</c:v>
                </c:pt>
                <c:pt idx="11">
                  <c:v>188378</c:v>
                </c:pt>
                <c:pt idx="12">
                  <c:v>188537</c:v>
                </c:pt>
                <c:pt idx="13">
                  <c:v>188683</c:v>
                </c:pt>
                <c:pt idx="14">
                  <c:v>188896</c:v>
                </c:pt>
                <c:pt idx="15">
                  <c:v>188999</c:v>
                </c:pt>
                <c:pt idx="16">
                  <c:v>189080</c:v>
                </c:pt>
                <c:pt idx="17">
                  <c:v>189217</c:v>
                </c:pt>
                <c:pt idx="18">
                  <c:v>189320</c:v>
                </c:pt>
                <c:pt idx="19">
                  <c:v>189384</c:v>
                </c:pt>
                <c:pt idx="20">
                  <c:v>189466</c:v>
                </c:pt>
                <c:pt idx="21">
                  <c:v>189587</c:v>
                </c:pt>
                <c:pt idx="22">
                  <c:v>189719</c:v>
                </c:pt>
                <c:pt idx="23">
                  <c:v>189841</c:v>
                </c:pt>
                <c:pt idx="24">
                  <c:v>189945</c:v>
                </c:pt>
                <c:pt idx="25">
                  <c:v>190058</c:v>
                </c:pt>
                <c:pt idx="26">
                  <c:v>190166</c:v>
                </c:pt>
                <c:pt idx="27">
                  <c:v>190281</c:v>
                </c:pt>
                <c:pt idx="28">
                  <c:v>190381</c:v>
                </c:pt>
                <c:pt idx="29">
                  <c:v>190480</c:v>
                </c:pt>
              </c:numCache>
            </c:numRef>
          </c:val>
          <c:smooth val="0"/>
          <c:extLst>
            <c:ext xmlns:c16="http://schemas.microsoft.com/office/drawing/2014/chart" uri="{C3380CC4-5D6E-409C-BE32-E72D297353CC}">
              <c16:uniqueId val="{00000000-95B8-417E-94DA-FE9264422F39}"/>
            </c:ext>
          </c:extLst>
        </c:ser>
        <c:dLbls>
          <c:showLegendKey val="0"/>
          <c:showVal val="0"/>
          <c:showCatName val="0"/>
          <c:showSerName val="0"/>
          <c:showPercent val="0"/>
          <c:showBubbleSize val="0"/>
        </c:dLbls>
        <c:smooth val="0"/>
        <c:axId val="333266024"/>
        <c:axId val="333269632"/>
      </c:lineChart>
      <c:dateAx>
        <c:axId val="33326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69632"/>
        <c:crosses val="autoZero"/>
        <c:auto val="1"/>
        <c:lblOffset val="100"/>
        <c:baseTimeUnit val="days"/>
      </c:dateAx>
      <c:valAx>
        <c:axId val="33326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6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strRef>
              <c:f>Sheet1!$A$2</c:f>
              <c:strCache>
                <c:ptCount val="1"/>
                <c:pt idx="0">
                  <c:v>toyotaalj</c:v>
                </c:pt>
              </c:strCache>
            </c:strRef>
          </c:cat>
          <c:val>
            <c:numRef>
              <c:f>Sheet1!$B$2</c:f>
              <c:numCache>
                <c:formatCode>General</c:formatCode>
                <c:ptCount val="1"/>
                <c:pt idx="0">
                  <c:v>30756</c:v>
                </c:pt>
              </c:numCache>
            </c:numRef>
          </c:val>
          <c:smooth val="0"/>
          <c:extLst>
            <c:ext xmlns:c16="http://schemas.microsoft.com/office/drawing/2014/chart" uri="{C3380CC4-5D6E-409C-BE32-E72D297353CC}">
              <c16:uniqueId val="{00000000-B3AC-4945-8ACD-488E3DD6A1F7}"/>
            </c:ext>
          </c:extLst>
        </c:ser>
        <c:dLbls>
          <c:showLegendKey val="0"/>
          <c:showVal val="0"/>
          <c:showCatName val="0"/>
          <c:showSerName val="0"/>
          <c:showPercent val="0"/>
          <c:showBubbleSize val="0"/>
        </c:dLbls>
        <c:smooth val="0"/>
        <c:axId val="333266680"/>
        <c:axId val="333267008"/>
      </c:lineChart>
      <c:catAx>
        <c:axId val="33326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67008"/>
        <c:crosses val="autoZero"/>
        <c:auto val="1"/>
        <c:lblAlgn val="ctr"/>
        <c:lblOffset val="100"/>
        <c:noMultiLvlLbl val="0"/>
      </c:catAx>
      <c:valAx>
        <c:axId val="33326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6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toyotaalj</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498</c:v>
                </c:pt>
                <c:pt idx="4">
                  <c:v>3804</c:v>
                </c:pt>
                <c:pt idx="5">
                  <c:v>1374</c:v>
                </c:pt>
                <c:pt idx="6">
                  <c:v>3706</c:v>
                </c:pt>
                <c:pt idx="7">
                  <c:v>266</c:v>
                </c:pt>
                <c:pt idx="8">
                  <c:v>0</c:v>
                </c:pt>
                <c:pt idx="9">
                  <c:v>342</c:v>
                </c:pt>
                <c:pt idx="10">
                  <c:v>0</c:v>
                </c:pt>
                <c:pt idx="11">
                  <c:v>2314</c:v>
                </c:pt>
                <c:pt idx="12">
                  <c:v>458</c:v>
                </c:pt>
                <c:pt idx="13">
                  <c:v>425</c:v>
                </c:pt>
                <c:pt idx="14">
                  <c:v>778</c:v>
                </c:pt>
                <c:pt idx="15">
                  <c:v>581</c:v>
                </c:pt>
                <c:pt idx="16">
                  <c:v>0</c:v>
                </c:pt>
                <c:pt idx="17">
                  <c:v>0</c:v>
                </c:pt>
                <c:pt idx="18">
                  <c:v>1059</c:v>
                </c:pt>
                <c:pt idx="19">
                  <c:v>1048</c:v>
                </c:pt>
                <c:pt idx="20">
                  <c:v>0</c:v>
                </c:pt>
                <c:pt idx="21">
                  <c:v>902</c:v>
                </c:pt>
                <c:pt idx="22">
                  <c:v>698</c:v>
                </c:pt>
                <c:pt idx="23">
                  <c:v>0</c:v>
                </c:pt>
                <c:pt idx="24">
                  <c:v>376</c:v>
                </c:pt>
                <c:pt idx="25">
                  <c:v>513</c:v>
                </c:pt>
                <c:pt idx="26">
                  <c:v>370</c:v>
                </c:pt>
                <c:pt idx="27">
                  <c:v>0</c:v>
                </c:pt>
                <c:pt idx="28">
                  <c:v>1994</c:v>
                </c:pt>
                <c:pt idx="29">
                  <c:v>0</c:v>
                </c:pt>
                <c:pt idx="30">
                  <c:v>0</c:v>
                </c:pt>
              </c:numCache>
            </c:numRef>
          </c:val>
          <c:smooth val="0"/>
          <c:extLst>
            <c:ext xmlns:c16="http://schemas.microsoft.com/office/drawing/2014/chart" uri="{C3380CC4-5D6E-409C-BE32-E72D297353CC}">
              <c16:uniqueId val="{00000000-A691-4E6D-BC73-08C6506E0D86}"/>
            </c:ext>
          </c:extLst>
        </c:ser>
        <c:dLbls>
          <c:showLegendKey val="0"/>
          <c:showVal val="0"/>
          <c:showCatName val="0"/>
          <c:showSerName val="0"/>
          <c:showPercent val="0"/>
          <c:showBubbleSize val="0"/>
        </c:dLbls>
        <c:smooth val="0"/>
        <c:axId val="333768080"/>
        <c:axId val="333767096"/>
      </c:lineChart>
      <c:dateAx>
        <c:axId val="33376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7096"/>
        <c:crosses val="autoZero"/>
        <c:auto val="1"/>
        <c:lblOffset val="100"/>
        <c:baseTimeUnit val="days"/>
      </c:dateAx>
      <c:valAx>
        <c:axId val="33376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toyotaalj</c:v>
                </c:pt>
              </c:strCache>
            </c:strRef>
          </c:tx>
          <c:spPr>
            <a:ln w="28575" cap="rnd">
              <a:solidFill>
                <a:schemeClr val="accent1"/>
              </a:solidFill>
              <a:round/>
            </a:ln>
            <a:effectLst/>
          </c:spPr>
          <c:marker>
            <c:symbol val="none"/>
          </c:marker>
          <c:cat>
            <c:strRef>
              <c:f>Sheet1!$A$2:$A$4</c:f>
              <c:strCache>
                <c:ptCount val="3"/>
                <c:pt idx="0">
                  <c:v>Images</c:v>
                </c:pt>
                <c:pt idx="1">
                  <c:v>Videos</c:v>
                </c:pt>
                <c:pt idx="2">
                  <c:v>Carousels</c:v>
                </c:pt>
              </c:strCache>
            </c:strRef>
          </c:cat>
          <c:val>
            <c:numRef>
              <c:f>Sheet1!$B$2:$B$4</c:f>
              <c:numCache>
                <c:formatCode>General</c:formatCode>
                <c:ptCount val="3"/>
                <c:pt idx="0">
                  <c:v>0.31137068614671998</c:v>
                </c:pt>
                <c:pt idx="1">
                  <c:v>0.63155164531901997</c:v>
                </c:pt>
                <c:pt idx="2">
                  <c:v>0.26070225809539999</c:v>
                </c:pt>
              </c:numCache>
            </c:numRef>
          </c:val>
          <c:smooth val="0"/>
          <c:extLst>
            <c:ext xmlns:c16="http://schemas.microsoft.com/office/drawing/2014/chart" uri="{C3380CC4-5D6E-409C-BE32-E72D297353CC}">
              <c16:uniqueId val="{00000000-197C-4C88-91E4-78BC7478283A}"/>
            </c:ext>
          </c:extLst>
        </c:ser>
        <c:dLbls>
          <c:showLegendKey val="0"/>
          <c:showVal val="0"/>
          <c:showCatName val="0"/>
          <c:showSerName val="0"/>
          <c:showPercent val="0"/>
          <c:showBubbleSize val="0"/>
        </c:dLbls>
        <c:smooth val="0"/>
        <c:axId val="339995840"/>
        <c:axId val="339990920"/>
      </c:lineChart>
      <c:catAx>
        <c:axId val="33999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90920"/>
        <c:crosses val="autoZero"/>
        <c:auto val="1"/>
        <c:lblAlgn val="ctr"/>
        <c:lblOffset val="100"/>
        <c:noMultiLvlLbl val="0"/>
      </c:catAx>
      <c:valAx>
        <c:axId val="33999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9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toyotaalj</c:v>
                </c:pt>
              </c:strCache>
            </c:strRef>
          </c:tx>
          <c:spPr>
            <a:ln w="28575" cap="rnd">
              <a:solidFill>
                <a:schemeClr val="accent1"/>
              </a:solidFill>
              <a:round/>
            </a:ln>
            <a:effectLst/>
          </c:spPr>
          <c:marker>
            <c:symbol val="none"/>
          </c:marker>
          <c:cat>
            <c:strRef>
              <c:f>Sheet1!$A$2:$A$4</c:f>
              <c:strCache>
                <c:ptCount val="3"/>
                <c:pt idx="0">
                  <c:v>Images</c:v>
                </c:pt>
                <c:pt idx="1">
                  <c:v>Videos</c:v>
                </c:pt>
                <c:pt idx="2">
                  <c:v>Carousels</c:v>
                </c:pt>
              </c:strCache>
            </c:strRef>
          </c:cat>
          <c:val>
            <c:numRef>
              <c:f>Sheet1!$B$2:$B$4</c:f>
              <c:numCache>
                <c:formatCode>General</c:formatCode>
                <c:ptCount val="3"/>
                <c:pt idx="0">
                  <c:v>0.31137068614671998</c:v>
                </c:pt>
                <c:pt idx="1">
                  <c:v>0.63155164531901997</c:v>
                </c:pt>
                <c:pt idx="2">
                  <c:v>0.26070225809539999</c:v>
                </c:pt>
              </c:numCache>
            </c:numRef>
          </c:val>
          <c:smooth val="0"/>
          <c:extLst>
            <c:ext xmlns:c16="http://schemas.microsoft.com/office/drawing/2014/chart" uri="{C3380CC4-5D6E-409C-BE32-E72D297353CC}">
              <c16:uniqueId val="{00000000-FEA1-4CC1-8FF3-7875C7AA9A27}"/>
            </c:ext>
          </c:extLst>
        </c:ser>
        <c:dLbls>
          <c:showLegendKey val="0"/>
          <c:showVal val="0"/>
          <c:showCatName val="0"/>
          <c:showSerName val="0"/>
          <c:showPercent val="0"/>
          <c:showBubbleSize val="0"/>
        </c:dLbls>
        <c:smooth val="0"/>
        <c:axId val="339988624"/>
        <c:axId val="339992232"/>
      </c:lineChart>
      <c:catAx>
        <c:axId val="33998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92232"/>
        <c:crosses val="autoZero"/>
        <c:auto val="1"/>
        <c:lblAlgn val="ctr"/>
        <c:lblOffset val="100"/>
        <c:noMultiLvlLbl val="0"/>
      </c:catAx>
      <c:valAx>
        <c:axId val="33999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8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toyotaalj</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0.26679999999999998</c:v>
                </c:pt>
                <c:pt idx="4">
                  <c:v>2.0369999999999999</c:v>
                </c:pt>
                <c:pt idx="5">
                  <c:v>0.73519999999999996</c:v>
                </c:pt>
                <c:pt idx="6">
                  <c:v>1.9810000000000001</c:v>
                </c:pt>
                <c:pt idx="7">
                  <c:v>0.1419</c:v>
                </c:pt>
                <c:pt idx="8">
                  <c:v>0</c:v>
                </c:pt>
                <c:pt idx="9">
                  <c:v>0.18190000000000001</c:v>
                </c:pt>
                <c:pt idx="10">
                  <c:v>0</c:v>
                </c:pt>
                <c:pt idx="11">
                  <c:v>1.2287999999999999</c:v>
                </c:pt>
                <c:pt idx="12">
                  <c:v>0.28789999999999999</c:v>
                </c:pt>
                <c:pt idx="13">
                  <c:v>0.2253</c:v>
                </c:pt>
                <c:pt idx="14">
                  <c:v>0.33</c:v>
                </c:pt>
                <c:pt idx="15">
                  <c:v>0.20519999999999999</c:v>
                </c:pt>
                <c:pt idx="16">
                  <c:v>0</c:v>
                </c:pt>
                <c:pt idx="17">
                  <c:v>0</c:v>
                </c:pt>
                <c:pt idx="18">
                  <c:v>0.1865</c:v>
                </c:pt>
                <c:pt idx="19">
                  <c:v>0.20330000000000001</c:v>
                </c:pt>
                <c:pt idx="20">
                  <c:v>0</c:v>
                </c:pt>
                <c:pt idx="21">
                  <c:v>0.39660000000000001</c:v>
                </c:pt>
                <c:pt idx="22">
                  <c:v>0.36799999999999999</c:v>
                </c:pt>
                <c:pt idx="23">
                  <c:v>0</c:v>
                </c:pt>
                <c:pt idx="24">
                  <c:v>0.1983</c:v>
                </c:pt>
                <c:pt idx="25">
                  <c:v>0.27</c:v>
                </c:pt>
                <c:pt idx="26">
                  <c:v>0.1946</c:v>
                </c:pt>
                <c:pt idx="27">
                  <c:v>0</c:v>
                </c:pt>
                <c:pt idx="28">
                  <c:v>0.26190000000000002</c:v>
                </c:pt>
                <c:pt idx="29">
                  <c:v>0</c:v>
                </c:pt>
                <c:pt idx="30">
                  <c:v>0</c:v>
                </c:pt>
              </c:numCache>
            </c:numRef>
          </c:val>
          <c:smooth val="0"/>
          <c:extLst>
            <c:ext xmlns:c16="http://schemas.microsoft.com/office/drawing/2014/chart" uri="{C3380CC4-5D6E-409C-BE32-E72D297353CC}">
              <c16:uniqueId val="{00000000-4462-44D9-8960-665D15B15B9A}"/>
            </c:ext>
          </c:extLst>
        </c:ser>
        <c:dLbls>
          <c:showLegendKey val="0"/>
          <c:showVal val="0"/>
          <c:showCatName val="0"/>
          <c:showSerName val="0"/>
          <c:showPercent val="0"/>
          <c:showBubbleSize val="0"/>
        </c:dLbls>
        <c:smooth val="0"/>
        <c:axId val="339993872"/>
        <c:axId val="339994856"/>
      </c:lineChart>
      <c:dateAx>
        <c:axId val="33999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94856"/>
        <c:crosses val="autoZero"/>
        <c:auto val="1"/>
        <c:lblOffset val="100"/>
        <c:baseTimeUnit val="days"/>
      </c:dateAx>
      <c:valAx>
        <c:axId val="33999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9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toyotaalj</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0.25363606938379002</c:v>
                </c:pt>
                <c:pt idx="10">
                  <c:v>0</c:v>
                </c:pt>
                <c:pt idx="11">
                  <c:v>0.23580725781204001</c:v>
                </c:pt>
                <c:pt idx="12">
                  <c:v>0.50797963129027002</c:v>
                </c:pt>
                <c:pt idx="13">
                  <c:v>0</c:v>
                </c:pt>
                <c:pt idx="14">
                  <c:v>0.27777925172052997</c:v>
                </c:pt>
                <c:pt idx="15">
                  <c:v>0</c:v>
                </c:pt>
                <c:pt idx="16">
                  <c:v>0.30165712436127001</c:v>
                </c:pt>
                <c:pt idx="17">
                  <c:v>0.19367607808595</c:v>
                </c:pt>
                <c:pt idx="18">
                  <c:v>0.60437548750657</c:v>
                </c:pt>
                <c:pt idx="19">
                  <c:v>0.18713177225107999</c:v>
                </c:pt>
                <c:pt idx="20">
                  <c:v>0.38075731515684003</c:v>
                </c:pt>
                <c:pt idx="21">
                  <c:v>0.77324510901575005</c:v>
                </c:pt>
                <c:pt idx="22">
                  <c:v>0.27627583010981999</c:v>
                </c:pt>
                <c:pt idx="23">
                  <c:v>0.37037233562737998</c:v>
                </c:pt>
              </c:numCache>
            </c:numRef>
          </c:val>
          <c:smooth val="0"/>
          <c:extLst>
            <c:ext xmlns:c16="http://schemas.microsoft.com/office/drawing/2014/chart" uri="{C3380CC4-5D6E-409C-BE32-E72D297353CC}">
              <c16:uniqueId val="{00000000-5CB8-4620-8B54-B420FD6CC939}"/>
            </c:ext>
          </c:extLst>
        </c:ser>
        <c:dLbls>
          <c:showLegendKey val="0"/>
          <c:showVal val="0"/>
          <c:showCatName val="0"/>
          <c:showSerName val="0"/>
          <c:showPercent val="0"/>
          <c:showBubbleSize val="0"/>
        </c:dLbls>
        <c:smooth val="0"/>
        <c:axId val="426094528"/>
        <c:axId val="426090592"/>
      </c:lineChart>
      <c:catAx>
        <c:axId val="42609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90592"/>
        <c:crosses val="autoZero"/>
        <c:auto val="1"/>
        <c:lblAlgn val="ctr"/>
        <c:lblOffset val="100"/>
        <c:noMultiLvlLbl val="0"/>
      </c:catAx>
      <c:valAx>
        <c:axId val="42609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9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toyotaalj</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0.62176723484504004</c:v>
                </c:pt>
                <c:pt idx="1">
                  <c:v>0.26969523324419997</c:v>
                </c:pt>
                <c:pt idx="2">
                  <c:v>1.0959187571629001</c:v>
                </c:pt>
                <c:pt idx="3">
                  <c:v>0.32780068126831002</c:v>
                </c:pt>
                <c:pt idx="4">
                  <c:v>0.24685364404262</c:v>
                </c:pt>
                <c:pt idx="5">
                  <c:v>0.1814593149115</c:v>
                </c:pt>
                <c:pt idx="6">
                  <c:v>0.22125302432192001</c:v>
                </c:pt>
              </c:numCache>
            </c:numRef>
          </c:val>
          <c:extLst>
            <c:ext xmlns:c16="http://schemas.microsoft.com/office/drawing/2014/chart" uri="{C3380CC4-5D6E-409C-BE32-E72D297353CC}">
              <c16:uniqueId val="{00000000-2BC1-4A62-AB4B-EE2868D0115F}"/>
            </c:ext>
          </c:extLst>
        </c:ser>
        <c:dLbls>
          <c:showLegendKey val="0"/>
          <c:showVal val="0"/>
          <c:showCatName val="0"/>
          <c:showSerName val="0"/>
          <c:showPercent val="0"/>
          <c:showBubbleSize val="0"/>
        </c:dLbls>
        <c:gapWidth val="219"/>
        <c:overlap val="-27"/>
        <c:axId val="426096168"/>
        <c:axId val="426096496"/>
      </c:barChart>
      <c:catAx>
        <c:axId val="42609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96496"/>
        <c:crosses val="autoZero"/>
        <c:auto val="1"/>
        <c:lblAlgn val="ctr"/>
        <c:lblOffset val="100"/>
        <c:noMultiLvlLbl val="0"/>
      </c:catAx>
      <c:valAx>
        <c:axId val="42609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9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4/11/2018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773A-2839-4968-98F4-3A63DD1891AC}"/>
              </a:ext>
            </a:extLst>
          </p:cNvPr>
          <p:cNvSpPr>
            <a:spLocks noGrp="1"/>
          </p:cNvSpPr>
          <p:nvPr>
            <p:ph type="ctrTitle"/>
          </p:nvPr>
        </p:nvSpPr>
        <p:spPr/>
        <p:txBody>
          <a:bodyPr/>
          <a:lstStyle/>
          <a:p>
            <a:r>
              <a:rPr lang="en-US"/>
              <a:t>Instagram Reports</a:t>
            </a:r>
          </a:p>
        </p:txBody>
      </p:sp>
      <p:sp>
        <p:nvSpPr>
          <p:cNvPr id="3" name="Subtitle 2">
            <a:extLst>
              <a:ext uri="{FF2B5EF4-FFF2-40B4-BE49-F238E27FC236}">
                <a16:creationId xmlns:a16="http://schemas.microsoft.com/office/drawing/2014/main" id="{F81DE305-8275-4794-8B55-4B53A5D77E75}"/>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D2A4B946-3323-492F-9385-37CC593C0A7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51768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9EDF0B8-E6BF-472B-8716-C51428E8B76F}"/>
              </a:ext>
            </a:extLst>
          </p:cNvPr>
          <p:cNvGraphicFramePr>
            <a:graphicFrameLocks noGrp="1"/>
          </p:cNvGraphicFramePr>
          <p:nvPr>
            <p:ph type="tbl" sz="quarter" idx="13"/>
            <p:extLst>
              <p:ext uri="{D42A27DB-BD31-4B8C-83A1-F6EECF244321}">
                <p14:modId xmlns:p14="http://schemas.microsoft.com/office/powerpoint/2010/main" val="362778847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6915779"/>
                    </a:ext>
                  </a:extLst>
                </a:gridCol>
                <a:gridCol w="699516">
                  <a:extLst>
                    <a:ext uri="{9D8B030D-6E8A-4147-A177-3AD203B41FA5}">
                      <a16:colId xmlns:a16="http://schemas.microsoft.com/office/drawing/2014/main" val="3955826813"/>
                    </a:ext>
                  </a:extLst>
                </a:gridCol>
                <a:gridCol w="699516">
                  <a:extLst>
                    <a:ext uri="{9D8B030D-6E8A-4147-A177-3AD203B41FA5}">
                      <a16:colId xmlns:a16="http://schemas.microsoft.com/office/drawing/2014/main" val="3212969747"/>
                    </a:ext>
                  </a:extLst>
                </a:gridCol>
                <a:gridCol w="658368">
                  <a:extLst>
                    <a:ext uri="{9D8B030D-6E8A-4147-A177-3AD203B41FA5}">
                      <a16:colId xmlns:a16="http://schemas.microsoft.com/office/drawing/2014/main" val="2148041858"/>
                    </a:ext>
                  </a:extLst>
                </a:gridCol>
                <a:gridCol w="658368">
                  <a:extLst>
                    <a:ext uri="{9D8B030D-6E8A-4147-A177-3AD203B41FA5}">
                      <a16:colId xmlns:a16="http://schemas.microsoft.com/office/drawing/2014/main" val="1259598987"/>
                    </a:ext>
                  </a:extLst>
                </a:gridCol>
                <a:gridCol w="658368">
                  <a:extLst>
                    <a:ext uri="{9D8B030D-6E8A-4147-A177-3AD203B41FA5}">
                      <a16:colId xmlns:a16="http://schemas.microsoft.com/office/drawing/2014/main" val="1897004050"/>
                    </a:ext>
                  </a:extLst>
                </a:gridCol>
                <a:gridCol w="699516">
                  <a:extLst>
                    <a:ext uri="{9D8B030D-6E8A-4147-A177-3AD203B41FA5}">
                      <a16:colId xmlns:a16="http://schemas.microsoft.com/office/drawing/2014/main" val="2225373875"/>
                    </a:ext>
                  </a:extLst>
                </a:gridCol>
                <a:gridCol w="699516">
                  <a:extLst>
                    <a:ext uri="{9D8B030D-6E8A-4147-A177-3AD203B41FA5}">
                      <a16:colId xmlns:a16="http://schemas.microsoft.com/office/drawing/2014/main" val="2268240519"/>
                    </a:ext>
                  </a:extLst>
                </a:gridCol>
                <a:gridCol w="699516">
                  <a:extLst>
                    <a:ext uri="{9D8B030D-6E8A-4147-A177-3AD203B41FA5}">
                      <a16:colId xmlns:a16="http://schemas.microsoft.com/office/drawing/2014/main" val="3495561780"/>
                    </a:ext>
                  </a:extLst>
                </a:gridCol>
                <a:gridCol w="658368">
                  <a:extLst>
                    <a:ext uri="{9D8B030D-6E8A-4147-A177-3AD203B41FA5}">
                      <a16:colId xmlns:a16="http://schemas.microsoft.com/office/drawing/2014/main" val="13065708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10490369"/>
                  </a:ext>
                </a:extLst>
              </a:tr>
              <a:tr h="370840">
                <a:tc>
                  <a:txBody>
                    <a:bodyPr/>
                    <a:lstStyle/>
                    <a:p>
                      <a:r>
                        <a:rPr lang="en-US" sz="1000"/>
                        <a:t>toyotaalj</a:t>
                      </a:r>
                    </a:p>
                  </a:txBody>
                  <a:tcPr/>
                </a:tc>
                <a:tc>
                  <a:txBody>
                    <a:bodyPr/>
                    <a:lstStyle/>
                    <a:p>
                      <a:r>
                        <a:rPr lang="en-US" sz="1000"/>
                        <a:t>190480</a:t>
                      </a:r>
                    </a:p>
                  </a:txBody>
                  <a:tcPr/>
                </a:tc>
                <a:tc>
                  <a:txBody>
                    <a:bodyPr/>
                    <a:lstStyle/>
                    <a:p>
                      <a:r>
                        <a:rPr lang="en-US" sz="1000"/>
                        <a:t>4083</a:t>
                      </a:r>
                    </a:p>
                  </a:txBody>
                  <a:tcPr/>
                </a:tc>
                <a:tc>
                  <a:txBody>
                    <a:bodyPr/>
                    <a:lstStyle/>
                    <a:p>
                      <a:r>
                        <a:rPr lang="en-US" sz="1000"/>
                        <a:t>20</a:t>
                      </a:r>
                    </a:p>
                  </a:txBody>
                  <a:tcPr/>
                </a:tc>
                <a:tc>
                  <a:txBody>
                    <a:bodyPr/>
                    <a:lstStyle/>
                    <a:p>
                      <a:r>
                        <a:rPr lang="en-US" sz="1000"/>
                        <a:t>10</a:t>
                      </a:r>
                    </a:p>
                  </a:txBody>
                  <a:tcPr/>
                </a:tc>
                <a:tc>
                  <a:txBody>
                    <a:bodyPr/>
                    <a:lstStyle/>
                    <a:p>
                      <a:r>
                        <a:rPr lang="en-US" sz="1000"/>
                        <a:t>13</a:t>
                      </a:r>
                    </a:p>
                  </a:txBody>
                  <a:tcPr/>
                </a:tc>
                <a:tc>
                  <a:txBody>
                    <a:bodyPr/>
                    <a:lstStyle/>
                    <a:p>
                      <a:r>
                        <a:rPr lang="en-US" sz="1000"/>
                        <a:t>43</a:t>
                      </a:r>
                    </a:p>
                  </a:txBody>
                  <a:tcPr/>
                </a:tc>
                <a:tc>
                  <a:txBody>
                    <a:bodyPr/>
                    <a:lstStyle/>
                    <a:p>
                      <a:r>
                        <a:rPr lang="en-US" sz="1000"/>
                        <a:t>29704</a:t>
                      </a:r>
                    </a:p>
                  </a:txBody>
                  <a:tcPr/>
                </a:tc>
                <a:tc>
                  <a:txBody>
                    <a:bodyPr/>
                    <a:lstStyle/>
                    <a:p>
                      <a:r>
                        <a:rPr lang="en-US" sz="1000"/>
                        <a:t>1052</a:t>
                      </a:r>
                    </a:p>
                  </a:txBody>
                  <a:tcPr/>
                </a:tc>
                <a:tc>
                  <a:txBody>
                    <a:bodyPr/>
                    <a:lstStyle/>
                    <a:p>
                      <a:r>
                        <a:rPr lang="en-US" sz="1000"/>
                        <a:t>0.3796%</a:t>
                      </a:r>
                    </a:p>
                  </a:txBody>
                  <a:tcPr/>
                </a:tc>
                <a:extLst>
                  <a:ext uri="{0D108BD9-81ED-4DB2-BD59-A6C34878D82A}">
                    <a16:rowId xmlns:a16="http://schemas.microsoft.com/office/drawing/2014/main" val="1173297182"/>
                  </a:ext>
                </a:extLst>
              </a:tr>
            </a:tbl>
          </a:graphicData>
        </a:graphic>
      </p:graphicFrame>
      <p:sp>
        <p:nvSpPr>
          <p:cNvPr id="3" name="Title 2">
            <a:extLst>
              <a:ext uri="{FF2B5EF4-FFF2-40B4-BE49-F238E27FC236}">
                <a16:creationId xmlns:a16="http://schemas.microsoft.com/office/drawing/2014/main" id="{826E2CD4-115E-4383-B58F-CAC0D4F90226}"/>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798E8CB8-6BB9-492A-AF24-57D554D0ED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2947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2E5D7-7A02-4FE9-B73D-162CBDC6FEBD}"/>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B82131C-A786-49D1-AAA3-4E7A2F36F4C8}"/>
              </a:ext>
            </a:extLst>
          </p:cNvPr>
          <p:cNvGraphicFramePr>
            <a:graphicFrameLocks noGrp="1"/>
          </p:cNvGraphicFramePr>
          <p:nvPr>
            <p:ph type="chart" sz="quarter" idx="13"/>
            <p:extLst>
              <p:ext uri="{D42A27DB-BD31-4B8C-83A1-F6EECF244321}">
                <p14:modId xmlns:p14="http://schemas.microsoft.com/office/powerpoint/2010/main" val="398739163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869CC-4D11-4425-8F63-B4445563923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9C011BC-FB9B-4CB7-8AB3-0DE8C6BD4C0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709133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262B-20D9-4AEE-98B6-56776F0FCF96}"/>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991057A1-D036-4A96-BC07-553EE8C48DB2}"/>
              </a:ext>
            </a:extLst>
          </p:cNvPr>
          <p:cNvGraphicFramePr>
            <a:graphicFrameLocks noGrp="1"/>
          </p:cNvGraphicFramePr>
          <p:nvPr>
            <p:ph type="chart" sz="quarter" idx="13"/>
            <p:extLst>
              <p:ext uri="{D42A27DB-BD31-4B8C-83A1-F6EECF244321}">
                <p14:modId xmlns:p14="http://schemas.microsoft.com/office/powerpoint/2010/main" val="139234490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34632-0DF4-430D-85D5-A4FE7A79E21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4D16E7A-2796-4116-8D1A-CCE1423BC96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65415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74FC595-6A5F-4F66-ABDE-163A10138851}"/>
              </a:ext>
            </a:extLst>
          </p:cNvPr>
          <p:cNvGraphicFramePr>
            <a:graphicFrameLocks noGrp="1"/>
          </p:cNvGraphicFramePr>
          <p:nvPr>
            <p:ph type="tbl" sz="quarter" idx="13"/>
            <p:extLst>
              <p:ext uri="{D42A27DB-BD31-4B8C-83A1-F6EECF244321}">
                <p14:modId xmlns:p14="http://schemas.microsoft.com/office/powerpoint/2010/main" val="306195826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658662286"/>
                    </a:ext>
                  </a:extLst>
                </a:gridCol>
                <a:gridCol w="411480">
                  <a:extLst>
                    <a:ext uri="{9D8B030D-6E8A-4147-A177-3AD203B41FA5}">
                      <a16:colId xmlns:a16="http://schemas.microsoft.com/office/drawing/2014/main" val="854251637"/>
                    </a:ext>
                  </a:extLst>
                </a:gridCol>
                <a:gridCol w="411480">
                  <a:extLst>
                    <a:ext uri="{9D8B030D-6E8A-4147-A177-3AD203B41FA5}">
                      <a16:colId xmlns:a16="http://schemas.microsoft.com/office/drawing/2014/main" val="968775103"/>
                    </a:ext>
                  </a:extLst>
                </a:gridCol>
                <a:gridCol w="411480">
                  <a:extLst>
                    <a:ext uri="{9D8B030D-6E8A-4147-A177-3AD203B41FA5}">
                      <a16:colId xmlns:a16="http://schemas.microsoft.com/office/drawing/2014/main" val="3551617397"/>
                    </a:ext>
                  </a:extLst>
                </a:gridCol>
                <a:gridCol w="411480">
                  <a:extLst>
                    <a:ext uri="{9D8B030D-6E8A-4147-A177-3AD203B41FA5}">
                      <a16:colId xmlns:a16="http://schemas.microsoft.com/office/drawing/2014/main" val="94650791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Link clicks</a:t>
                      </a:r>
                    </a:p>
                  </a:txBody>
                  <a:tcPr/>
                </a:tc>
                <a:tc>
                  <a:txBody>
                    <a:bodyPr/>
                    <a:lstStyle/>
                    <a:p>
                      <a:r>
                        <a:rPr lang="en-US" sz="1000"/>
                        <a:t>Type</a:t>
                      </a:r>
                    </a:p>
                  </a:txBody>
                  <a:tcPr/>
                </a:tc>
                <a:extLst>
                  <a:ext uri="{0D108BD9-81ED-4DB2-BD59-A6C34878D82A}">
                    <a16:rowId xmlns:a16="http://schemas.microsoft.com/office/drawing/2014/main" val="2222055044"/>
                  </a:ext>
                </a:extLst>
              </a:tr>
              <a:tr h="370840">
                <a:tc>
                  <a:txBody>
                    <a:bodyPr/>
                    <a:lstStyle/>
                    <a:p>
                      <a:r>
                        <a:rPr lang="en-US" sz="1000" b="1"/>
                        <a:t>toyotaalj - 2018-03-29 21:40:19</a:t>
                      </a:r>
                      <a:r>
                        <a:rPr lang="en-US" sz="1000"/>
                        <a:t>
</a:t>
                      </a:r>
                      <a:r>
                        <a:rPr lang="ar-AE" sz="1000"/>
                        <a:t>جانب من تفاعل الجمهور في فعالية كامري 2018 في مدينة جدة #تويوتا #كامري_2018 #جدة</a:t>
                      </a:r>
                      <a:endParaRPr lang="en-US" sz="1000"/>
                    </a:p>
                  </a:txBody>
                  <a:tcPr/>
                </a:tc>
                <a:tc>
                  <a:txBody>
                    <a:bodyPr/>
                    <a:lstStyle/>
                    <a:p>
                      <a:r>
                        <a:rPr lang="en-US" sz="1000"/>
                        <a:t>342</a:t>
                      </a:r>
                    </a:p>
                  </a:txBody>
                  <a:tcPr/>
                </a:tc>
                <a:tc>
                  <a:txBody>
                    <a:bodyPr/>
                    <a:lstStyle/>
                    <a:p>
                      <a:r>
                        <a:rPr lang="en-US" sz="1000"/>
                        <a:t>5</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955094062"/>
                  </a:ext>
                </a:extLst>
              </a:tr>
              <a:tr h="370840">
                <a:tc>
                  <a:txBody>
                    <a:bodyPr/>
                    <a:lstStyle/>
                    <a:p>
                      <a:r>
                        <a:rPr lang="en-US" sz="1000" b="1"/>
                        <a:t>toyotaalj - 2018-03-04 09:41:40</a:t>
                      </a:r>
                      <a:r>
                        <a:rPr lang="en-US" sz="1000"/>
                        <a:t>
</a:t>
                      </a:r>
                      <a:r>
                        <a:rPr lang="ar-AE" sz="1000"/>
                        <a:t>أحدث ابداعات #تويوتا بالمعرض العالمي للإبتكار
</a:t>
                      </a:r>
                      <a:r>
                        <a:rPr lang="en-US" sz="1000"/>
                        <a:t>E-Palette 2018
</a:t>
                      </a:r>
                      <a:r>
                        <a:rPr lang="ar-AE" sz="1000"/>
                        <a:t>وهي فكرة ناقلة كهربائية مع أو بدون مقاعد
تستخدم للنقل أو التوصيل أو حتى الإقامة المؤقتة</a:t>
                      </a:r>
                      <a:endParaRPr lang="en-US" sz="1000"/>
                    </a:p>
                  </a:txBody>
                  <a:tcPr/>
                </a:tc>
                <a:tc>
                  <a:txBody>
                    <a:bodyPr/>
                    <a:lstStyle/>
                    <a:p>
                      <a:r>
                        <a:rPr lang="en-US" sz="1000"/>
                        <a:t>491</a:t>
                      </a:r>
                    </a:p>
                  </a:txBody>
                  <a:tcPr/>
                </a:tc>
                <a:tc>
                  <a:txBody>
                    <a:bodyPr/>
                    <a:lstStyle/>
                    <a:p>
                      <a:r>
                        <a:rPr lang="en-US" sz="1000"/>
                        <a:t>7</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950931622"/>
                  </a:ext>
                </a:extLst>
              </a:tr>
              <a:tr h="370840">
                <a:tc>
                  <a:txBody>
                    <a:bodyPr/>
                    <a:lstStyle/>
                    <a:p>
                      <a:r>
                        <a:rPr lang="en-US" sz="1000" b="1"/>
                        <a:t>toyotaalj - 2018-03-29 22:44:49</a:t>
                      </a:r>
                      <a:r>
                        <a:rPr lang="en-US" sz="1000"/>
                        <a:t>
</a:t>
                      </a:r>
                      <a:r>
                        <a:rPr lang="ar-AE" sz="1000"/>
                        <a:t>ختام فعالية كامري 2018 في مدينة جدة، تابعونا لمعرفه كل جديد #تويوتا #جدة #كامري_2018</a:t>
                      </a:r>
                      <a:endParaRPr lang="en-US" sz="1000"/>
                    </a:p>
                  </a:txBody>
                  <a:tcPr/>
                </a:tc>
                <a:tc>
                  <a:txBody>
                    <a:bodyPr/>
                    <a:lstStyle/>
                    <a:p>
                      <a:r>
                        <a:rPr lang="en-US" sz="1000"/>
                        <a:t>469</a:t>
                      </a:r>
                    </a:p>
                  </a:txBody>
                  <a:tcPr/>
                </a:tc>
                <a:tc>
                  <a:txBody>
                    <a:bodyPr/>
                    <a:lstStyle/>
                    <a:p>
                      <a:r>
                        <a:rPr lang="en-US" sz="1000"/>
                        <a:t>7</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230872313"/>
                  </a:ext>
                </a:extLst>
              </a:tr>
              <a:tr h="370840">
                <a:tc>
                  <a:txBody>
                    <a:bodyPr/>
                    <a:lstStyle/>
                    <a:p>
                      <a:r>
                        <a:rPr lang="en-US" sz="1000" b="1"/>
                        <a:t>toyotaalj - 2018-03-29 20:52:26</a:t>
                      </a:r>
                      <a:r>
                        <a:rPr lang="en-US" sz="1000"/>
                        <a:t>
</a:t>
                      </a:r>
                      <a:r>
                        <a:rPr lang="ar-AE" sz="1000"/>
                        <a:t>تنطلق الان فعالية كامري 2018 بجدة، معرض تويوتا في أوتو مول طريق الملك عبدالعزيز، الى الساعه 11، نستناكم #تويوتا #كامري_2018</a:t>
                      </a:r>
                      <a:endParaRPr lang="en-US" sz="1000"/>
                    </a:p>
                  </a:txBody>
                  <a:tcPr/>
                </a:tc>
                <a:tc>
                  <a:txBody>
                    <a:bodyPr/>
                    <a:lstStyle/>
                    <a:p>
                      <a:r>
                        <a:rPr lang="en-US" sz="1000"/>
                        <a:t>591</a:t>
                      </a:r>
                    </a:p>
                  </a:txBody>
                  <a:tcPr/>
                </a:tc>
                <a:tc>
                  <a:txBody>
                    <a:bodyPr/>
                    <a:lstStyle/>
                    <a:p>
                      <a:r>
                        <a:rPr lang="en-US" sz="1000"/>
                        <a:t>13</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3588456407"/>
                  </a:ext>
                </a:extLst>
              </a:tr>
              <a:tr h="370840">
                <a:tc>
                  <a:txBody>
                    <a:bodyPr/>
                    <a:lstStyle/>
                    <a:p>
                      <a:r>
                        <a:rPr lang="en-US" sz="1000" b="1"/>
                        <a:t>toyotaalj - 2018-03-29 16:13:27</a:t>
                      </a:r>
                      <a:r>
                        <a:rPr lang="en-US" sz="1000"/>
                        <a:t>
</a:t>
                      </a:r>
                      <a:r>
                        <a:rPr lang="ar-AE" sz="1000"/>
                        <a:t>ننصح بعدم السرعة وترك مسافة بينك وبين السيارة التي أمامك في هذه اللحظة من الأجواء #الغبار</a:t>
                      </a:r>
                      <a:endParaRPr lang="en-US" sz="1000"/>
                    </a:p>
                  </a:txBody>
                  <a:tcPr/>
                </a:tc>
                <a:tc>
                  <a:txBody>
                    <a:bodyPr/>
                    <a:lstStyle/>
                    <a:p>
                      <a:r>
                        <a:rPr lang="en-US" sz="1000"/>
                        <a:t>552</a:t>
                      </a:r>
                    </a:p>
                  </a:txBody>
                  <a:tcPr/>
                </a:tc>
                <a:tc>
                  <a:txBody>
                    <a:bodyPr/>
                    <a:lstStyle/>
                    <a:p>
                      <a:r>
                        <a:rPr lang="en-US" sz="1000"/>
                        <a:t>15</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3566986331"/>
                  </a:ext>
                </a:extLst>
              </a:tr>
            </a:tbl>
          </a:graphicData>
        </a:graphic>
      </p:graphicFrame>
      <p:sp>
        <p:nvSpPr>
          <p:cNvPr id="3" name="Title 2">
            <a:extLst>
              <a:ext uri="{FF2B5EF4-FFF2-40B4-BE49-F238E27FC236}">
                <a16:creationId xmlns:a16="http://schemas.microsoft.com/office/drawing/2014/main" id="{B005EAAA-8C8D-4C52-AF83-43BB5972686D}"/>
              </a:ext>
            </a:extLst>
          </p:cNvPr>
          <p:cNvSpPr>
            <a:spLocks noGrp="1"/>
          </p:cNvSpPr>
          <p:nvPr>
            <p:ph type="title"/>
          </p:nvPr>
        </p:nvSpPr>
        <p:spPr/>
        <p:txBody>
          <a:bodyPr/>
          <a:lstStyle/>
          <a:p>
            <a:r>
              <a:rPr lang="en-US"/>
              <a:t>Custom Posts Table (Top 5)</a:t>
            </a:r>
          </a:p>
        </p:txBody>
      </p:sp>
      <p:sp>
        <p:nvSpPr>
          <p:cNvPr id="4" name="Text Placeholder 3">
            <a:extLst>
              <a:ext uri="{FF2B5EF4-FFF2-40B4-BE49-F238E27FC236}">
                <a16:creationId xmlns:a16="http://schemas.microsoft.com/office/drawing/2014/main" id="{A0101DE9-1680-4C80-BD24-E5D1C41318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69160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0CAE-31DA-44E8-A81A-9FC5541A0F85}"/>
              </a:ext>
            </a:extLst>
          </p:cNvPr>
          <p:cNvSpPr>
            <a:spLocks noGrp="1"/>
          </p:cNvSpPr>
          <p:nvPr>
            <p:ph type="title"/>
          </p:nvPr>
        </p:nvSpPr>
        <p:spPr/>
        <p:txBody>
          <a:bodyPr/>
          <a:lstStyle/>
          <a:p>
            <a:r>
              <a:rPr lang="en-US"/>
              <a:t>IN - Average Interactions Per Post (column)</a:t>
            </a:r>
          </a:p>
        </p:txBody>
      </p:sp>
      <p:graphicFrame>
        <p:nvGraphicFramePr>
          <p:cNvPr id="6" name="Chart Placeholder 5">
            <a:extLst>
              <a:ext uri="{FF2B5EF4-FFF2-40B4-BE49-F238E27FC236}">
                <a16:creationId xmlns:a16="http://schemas.microsoft.com/office/drawing/2014/main" id="{318515B9-7F62-43A9-A331-F9B3B8BF9A22}"/>
              </a:ext>
            </a:extLst>
          </p:cNvPr>
          <p:cNvGraphicFramePr>
            <a:graphicFrameLocks noGrp="1"/>
          </p:cNvGraphicFramePr>
          <p:nvPr>
            <p:ph type="chart" sz="quarter" idx="13"/>
            <p:extLst>
              <p:ext uri="{D42A27DB-BD31-4B8C-83A1-F6EECF244321}">
                <p14:modId xmlns:p14="http://schemas.microsoft.com/office/powerpoint/2010/main" val="110737682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047C58-85B7-4A7F-8B2C-EC11791F410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96B2478-FC85-4262-9526-8651340B595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883046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02FC-0DAB-455A-87F1-1AEF17260B6A}"/>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9EDB6AD5-E140-4436-B74F-CDAB6BA5D7E2}"/>
              </a:ext>
            </a:extLst>
          </p:cNvPr>
          <p:cNvGraphicFramePr>
            <a:graphicFrameLocks noGrp="1"/>
          </p:cNvGraphicFramePr>
          <p:nvPr>
            <p:ph type="chart" sz="quarter" idx="13"/>
            <p:extLst>
              <p:ext uri="{D42A27DB-BD31-4B8C-83A1-F6EECF244321}">
                <p14:modId xmlns:p14="http://schemas.microsoft.com/office/powerpoint/2010/main" val="419740113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4F181-D05C-414F-9C69-1BE97545592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BD0D107-E895-4A04-981D-A71A057C1B80}"/>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80818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EE70-41D5-41FC-9DAE-53329041C243}"/>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68CC4EDF-D8DD-4AF8-9B24-A0348507014F}"/>
              </a:ext>
            </a:extLst>
          </p:cNvPr>
          <p:cNvGraphicFramePr>
            <a:graphicFrameLocks noGrp="1"/>
          </p:cNvGraphicFramePr>
          <p:nvPr>
            <p:ph type="chart" sz="quarter" idx="13"/>
            <p:extLst>
              <p:ext uri="{D42A27DB-BD31-4B8C-83A1-F6EECF244321}">
                <p14:modId xmlns:p14="http://schemas.microsoft.com/office/powerpoint/2010/main" val="274010491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A42A6-55E3-44B3-B694-BB6E24137FB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53AF72B-4DC3-48D4-B818-D4CA7A2DE98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63985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1329-4445-4964-86B5-2038B32DE3EF}"/>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16EB39C4-F377-4BD4-9F16-64C7C916DA7B}"/>
              </a:ext>
            </a:extLst>
          </p:cNvPr>
          <p:cNvGraphicFramePr>
            <a:graphicFrameLocks noGrp="1"/>
          </p:cNvGraphicFramePr>
          <p:nvPr>
            <p:ph type="chart" sz="quarter" idx="13"/>
            <p:extLst>
              <p:ext uri="{D42A27DB-BD31-4B8C-83A1-F6EECF244321}">
                <p14:modId xmlns:p14="http://schemas.microsoft.com/office/powerpoint/2010/main" val="171221033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3E5B24-2677-478E-BEFA-C8BE51A265EC}"/>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9663D01D-6D77-4666-8D04-07608528CB8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7436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C2E0263-1611-42CE-811F-6C3F419EEB25}"/>
              </a:ext>
            </a:extLst>
          </p:cNvPr>
          <p:cNvGraphicFramePr>
            <a:graphicFrameLocks noGrp="1"/>
          </p:cNvGraphicFramePr>
          <p:nvPr>
            <p:ph type="tbl" sz="quarter" idx="13"/>
            <p:extLst>
              <p:ext uri="{D42A27DB-BD31-4B8C-83A1-F6EECF244321}">
                <p14:modId xmlns:p14="http://schemas.microsoft.com/office/powerpoint/2010/main" val="107559627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91540004"/>
                    </a:ext>
                  </a:extLst>
                </a:gridCol>
                <a:gridCol w="987552">
                  <a:extLst>
                    <a:ext uri="{9D8B030D-6E8A-4147-A177-3AD203B41FA5}">
                      <a16:colId xmlns:a16="http://schemas.microsoft.com/office/drawing/2014/main" val="2644233268"/>
                    </a:ext>
                  </a:extLst>
                </a:gridCol>
                <a:gridCol w="987552">
                  <a:extLst>
                    <a:ext uri="{9D8B030D-6E8A-4147-A177-3AD203B41FA5}">
                      <a16:colId xmlns:a16="http://schemas.microsoft.com/office/drawing/2014/main" val="3034352520"/>
                    </a:ext>
                  </a:extLst>
                </a:gridCol>
                <a:gridCol w="987552">
                  <a:extLst>
                    <a:ext uri="{9D8B030D-6E8A-4147-A177-3AD203B41FA5}">
                      <a16:colId xmlns:a16="http://schemas.microsoft.com/office/drawing/2014/main" val="2173064821"/>
                    </a:ext>
                  </a:extLst>
                </a:gridCol>
                <a:gridCol w="987552">
                  <a:extLst>
                    <a:ext uri="{9D8B030D-6E8A-4147-A177-3AD203B41FA5}">
                      <a16:colId xmlns:a16="http://schemas.microsoft.com/office/drawing/2014/main" val="867083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81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22:44:49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ختام فعالية كامري 2018 في مدينة جدة، تابعونا لمعرفه كل جديد #تويوتا #جدة #كامري_2018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796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21:40:19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تفاعل الجمهور في فعالية كامري 2018 في مدينة جدة #تويوتا #كامري_2018 #جدة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679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20:52:26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تنطلق الان فعالية كامري 2018 بجدة، معرض تويوتا في أوتو مول طريق الملك عبدالعزيز، الى الساعه 11، نستناكم #تويوتا #كامري_2018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858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16:13:27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ننصح بعدم السرعة وترك مسافة بينك وبين السيارة التي أمامك في هذه اللحظة من الأجواء #الغبار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555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- 2018-03-27 19:58:35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خبيص يقدم برنامج فورورد و يعرفنا على تاريخ الكامري في السعودية ويقدم للجمهور الكامري ٢٠١٨ الجديدة كلياً
لمشاهدة الحلقة كاملة الرابط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076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- 2018-03-26 18:37:00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ياسر السقاف يستضيف أبطال مسلسل خبيص وأبو حريص في مقابلة حصرية ضمن حلقة الكامري ٢٠١٨
لمشاهدة الحلقة كاملة على اليوتيوب
الرابط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46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- 2018-03-26 14:37:01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اجعل هذا البلد آمناً مطمئناً ، سخاءً رخاءً وسائر بلاد المسلمين
#رب_اجعل_هذا_بلدا_امنا #تويوتا #عبداللطيف_جميل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2886940"/>
                  </a:ext>
                </a:extLst>
              </a:tr>
            </a:tbl>
          </a:graphicData>
        </a:graphic>
      </p:graphicFrame>
      <p:sp>
        <p:nvSpPr>
          <p:cNvPr id="3" name="Title 2">
            <a:extLst>
              <a:ext uri="{FF2B5EF4-FFF2-40B4-BE49-F238E27FC236}">
                <a16:creationId xmlns:a16="http://schemas.microsoft.com/office/drawing/2014/main" id="{801B9AC3-1807-4048-9E24-BD63FBCD1E6E}"/>
              </a:ext>
            </a:extLst>
          </p:cNvPr>
          <p:cNvSpPr>
            <a:spLocks noGrp="1"/>
          </p:cNvSpPr>
          <p:nvPr>
            <p:ph type="title"/>
          </p:nvPr>
        </p:nvSpPr>
        <p:spPr/>
        <p:txBody>
          <a:bodyPr/>
          <a:lstStyle/>
          <a:p>
            <a:r>
              <a:rPr lang="en-US"/>
              <a:t>Instagram Posts Table - 1 of 6</a:t>
            </a:r>
          </a:p>
        </p:txBody>
      </p:sp>
      <p:sp>
        <p:nvSpPr>
          <p:cNvPr id="4" name="Text Placeholder 3">
            <a:extLst>
              <a:ext uri="{FF2B5EF4-FFF2-40B4-BE49-F238E27FC236}">
                <a16:creationId xmlns:a16="http://schemas.microsoft.com/office/drawing/2014/main" id="{28269437-694D-4E85-8206-22E900B0132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3189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D6527F6-0D68-4EB9-8CDE-D4FA2C462033}"/>
              </a:ext>
            </a:extLst>
          </p:cNvPr>
          <p:cNvGraphicFramePr>
            <a:graphicFrameLocks noGrp="1"/>
          </p:cNvGraphicFramePr>
          <p:nvPr>
            <p:ph type="tbl" sz="quarter" idx="13"/>
            <p:extLst>
              <p:ext uri="{D42A27DB-BD31-4B8C-83A1-F6EECF244321}">
                <p14:modId xmlns:p14="http://schemas.microsoft.com/office/powerpoint/2010/main" val="333249549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4028095"/>
                    </a:ext>
                  </a:extLst>
                </a:gridCol>
                <a:gridCol w="987552">
                  <a:extLst>
                    <a:ext uri="{9D8B030D-6E8A-4147-A177-3AD203B41FA5}">
                      <a16:colId xmlns:a16="http://schemas.microsoft.com/office/drawing/2014/main" val="1991906178"/>
                    </a:ext>
                  </a:extLst>
                </a:gridCol>
                <a:gridCol w="987552">
                  <a:extLst>
                    <a:ext uri="{9D8B030D-6E8A-4147-A177-3AD203B41FA5}">
                      <a16:colId xmlns:a16="http://schemas.microsoft.com/office/drawing/2014/main" val="3833813428"/>
                    </a:ext>
                  </a:extLst>
                </a:gridCol>
                <a:gridCol w="987552">
                  <a:extLst>
                    <a:ext uri="{9D8B030D-6E8A-4147-A177-3AD203B41FA5}">
                      <a16:colId xmlns:a16="http://schemas.microsoft.com/office/drawing/2014/main" val="1098665260"/>
                    </a:ext>
                  </a:extLst>
                </a:gridCol>
                <a:gridCol w="987552">
                  <a:extLst>
                    <a:ext uri="{9D8B030D-6E8A-4147-A177-3AD203B41FA5}">
                      <a16:colId xmlns:a16="http://schemas.microsoft.com/office/drawing/2014/main" val="56256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486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- 2018-03-25 20:40:53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الكامري ٢٠١٨ الأوفر، الأقوى، الأجمل و الأروع كما لم تروها من قبل
لمشاهدة الحلقة كاملة على اليوتيوب
الرابط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65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- 2018-03-25 11:56:00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ابطال مسلسل خبيص وأبو حريص في تجربة الكامري ٢٠١٨ الجديدة كليا مع ياسر السقاف
‎لمشاهدة الحلقة كاملة، الرابط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228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- 2018-03-23 23:21:57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يارس2018 الجديدة كلياً
قوة أكبر بمحرك سعة 1.5لتر.. توفير أكثر19.5 كم/لتر
#يارس #يارس2018 #السعودية #تويوتا #تويوتا_أكيد #لأنها_تويوتا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630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22:44:02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ختام فعالية كامري 2018 لليوم
كان يوم ممتع، استمتعنا معاكم، تابعونا لمعرفة كل جديد #كامري #تويوتا #كامري_أروع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518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22:14:16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تفاعل الجمهور في فعالية كامري 2018 #الخبر #تويوتا #كامري_أروع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7584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20:48:46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تنطلق الان فعالية كامري 2018
الخبر مركز تويوتا طريق الملك سعود مقابل الظهران مول، في انتظاركم #كامري_أروع #تويوتا #كامري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6521703"/>
                  </a:ext>
                </a:extLst>
              </a:tr>
            </a:tbl>
          </a:graphicData>
        </a:graphic>
      </p:graphicFrame>
      <p:sp>
        <p:nvSpPr>
          <p:cNvPr id="3" name="Title 2">
            <a:extLst>
              <a:ext uri="{FF2B5EF4-FFF2-40B4-BE49-F238E27FC236}">
                <a16:creationId xmlns:a16="http://schemas.microsoft.com/office/drawing/2014/main" id="{CD8CC4CD-2199-4AED-8FA5-95C0C5C76D53}"/>
              </a:ext>
            </a:extLst>
          </p:cNvPr>
          <p:cNvSpPr>
            <a:spLocks noGrp="1"/>
          </p:cNvSpPr>
          <p:nvPr>
            <p:ph type="title"/>
          </p:nvPr>
        </p:nvSpPr>
        <p:spPr/>
        <p:txBody>
          <a:bodyPr/>
          <a:lstStyle/>
          <a:p>
            <a:r>
              <a:rPr lang="en-US"/>
              <a:t>Instagram Posts Table - 2 of 6</a:t>
            </a:r>
          </a:p>
        </p:txBody>
      </p:sp>
      <p:sp>
        <p:nvSpPr>
          <p:cNvPr id="4" name="Text Placeholder 3">
            <a:extLst>
              <a:ext uri="{FF2B5EF4-FFF2-40B4-BE49-F238E27FC236}">
                <a16:creationId xmlns:a16="http://schemas.microsoft.com/office/drawing/2014/main" id="{C1091370-DE12-471B-A98F-88959475D1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54863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DF633CE-831C-49B8-9B42-BA67FBD185CA}"/>
              </a:ext>
            </a:extLst>
          </p:cNvPr>
          <p:cNvGraphicFramePr>
            <a:graphicFrameLocks noGrp="1"/>
          </p:cNvGraphicFramePr>
          <p:nvPr>
            <p:ph type="tbl" sz="quarter" idx="13"/>
            <p:extLst>
              <p:ext uri="{D42A27DB-BD31-4B8C-83A1-F6EECF244321}">
                <p14:modId xmlns:p14="http://schemas.microsoft.com/office/powerpoint/2010/main" val="36023391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76786036"/>
                    </a:ext>
                  </a:extLst>
                </a:gridCol>
                <a:gridCol w="987552">
                  <a:extLst>
                    <a:ext uri="{9D8B030D-6E8A-4147-A177-3AD203B41FA5}">
                      <a16:colId xmlns:a16="http://schemas.microsoft.com/office/drawing/2014/main" val="340100595"/>
                    </a:ext>
                  </a:extLst>
                </a:gridCol>
                <a:gridCol w="987552">
                  <a:extLst>
                    <a:ext uri="{9D8B030D-6E8A-4147-A177-3AD203B41FA5}">
                      <a16:colId xmlns:a16="http://schemas.microsoft.com/office/drawing/2014/main" val="4284738223"/>
                    </a:ext>
                  </a:extLst>
                </a:gridCol>
                <a:gridCol w="987552">
                  <a:extLst>
                    <a:ext uri="{9D8B030D-6E8A-4147-A177-3AD203B41FA5}">
                      <a16:colId xmlns:a16="http://schemas.microsoft.com/office/drawing/2014/main" val="3746483517"/>
                    </a:ext>
                  </a:extLst>
                </a:gridCol>
                <a:gridCol w="987552">
                  <a:extLst>
                    <a:ext uri="{9D8B030D-6E8A-4147-A177-3AD203B41FA5}">
                      <a16:colId xmlns:a16="http://schemas.microsoft.com/office/drawing/2014/main" val="393830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965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19:12:53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يارس2018 الجديدة كلياً
قوة أكبر بمحرك سعة 1.5لتر.. توفير أكثر 20كم/لتر
#يارس #يارس2018 #السعودية #تويوتا #تويوتا_أكيد #لأنها_تويوتا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372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17:30:11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الكامري ٢٠١٨ الجديدة كليا في مقابلة حصرية لياسر السقاف مع كبير مهندسي الكامري المهندس ماساتو كاتسوماتا من خلال برنامج فورورد
رابط الحلقة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196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11:09:14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يارس 2018 الجديدة كلياً
قوة أكبر بمحرك سعة 1.5لتر.. توفير أكثر 20كم/لتر
#يارس #يارس2018 #السعودية #تويوتا #تويوتا_أكيد #لأنها_تويوتا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088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- 2018-03-20 16:59:24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ختام ملتقى المرأة الاقتصادي العالمي مدينة الرياض 
تتشرف شركة عبداللطيف جميل بأن تكون راعي النقل الحصري لهذا الحدث.
نشكر كل من حضر ونتمنى لكل امرأة النجاح والتوفيق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73693651"/>
                  </a:ext>
                </a:extLst>
              </a:tr>
            </a:tbl>
          </a:graphicData>
        </a:graphic>
      </p:graphicFrame>
      <p:sp>
        <p:nvSpPr>
          <p:cNvPr id="3" name="Title 2">
            <a:extLst>
              <a:ext uri="{FF2B5EF4-FFF2-40B4-BE49-F238E27FC236}">
                <a16:creationId xmlns:a16="http://schemas.microsoft.com/office/drawing/2014/main" id="{1B48F994-5CD1-4E3D-A4AF-79AF481A16A1}"/>
              </a:ext>
            </a:extLst>
          </p:cNvPr>
          <p:cNvSpPr>
            <a:spLocks noGrp="1"/>
          </p:cNvSpPr>
          <p:nvPr>
            <p:ph type="title"/>
          </p:nvPr>
        </p:nvSpPr>
        <p:spPr/>
        <p:txBody>
          <a:bodyPr/>
          <a:lstStyle/>
          <a:p>
            <a:r>
              <a:rPr lang="en-US"/>
              <a:t>Instagram Posts Table - 3 of 6</a:t>
            </a:r>
          </a:p>
        </p:txBody>
      </p:sp>
      <p:sp>
        <p:nvSpPr>
          <p:cNvPr id="4" name="Text Placeholder 3">
            <a:extLst>
              <a:ext uri="{FF2B5EF4-FFF2-40B4-BE49-F238E27FC236}">
                <a16:creationId xmlns:a16="http://schemas.microsoft.com/office/drawing/2014/main" id="{B4AB3104-5D0C-41C7-B8B3-EBFADC94179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62839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34D0B60-9EF1-4EED-8761-084B37161988}"/>
              </a:ext>
            </a:extLst>
          </p:cNvPr>
          <p:cNvGraphicFramePr>
            <a:graphicFrameLocks noGrp="1"/>
          </p:cNvGraphicFramePr>
          <p:nvPr>
            <p:ph type="tbl" sz="quarter" idx="13"/>
            <p:extLst>
              <p:ext uri="{D42A27DB-BD31-4B8C-83A1-F6EECF244321}">
                <p14:modId xmlns:p14="http://schemas.microsoft.com/office/powerpoint/2010/main" val="39277905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5031678"/>
                    </a:ext>
                  </a:extLst>
                </a:gridCol>
                <a:gridCol w="987552">
                  <a:extLst>
                    <a:ext uri="{9D8B030D-6E8A-4147-A177-3AD203B41FA5}">
                      <a16:colId xmlns:a16="http://schemas.microsoft.com/office/drawing/2014/main" val="185075762"/>
                    </a:ext>
                  </a:extLst>
                </a:gridCol>
                <a:gridCol w="987552">
                  <a:extLst>
                    <a:ext uri="{9D8B030D-6E8A-4147-A177-3AD203B41FA5}">
                      <a16:colId xmlns:a16="http://schemas.microsoft.com/office/drawing/2014/main" val="3936612604"/>
                    </a:ext>
                  </a:extLst>
                </a:gridCol>
                <a:gridCol w="987552">
                  <a:extLst>
                    <a:ext uri="{9D8B030D-6E8A-4147-A177-3AD203B41FA5}">
                      <a16:colId xmlns:a16="http://schemas.microsoft.com/office/drawing/2014/main" val="1205258796"/>
                    </a:ext>
                  </a:extLst>
                </a:gridCol>
                <a:gridCol w="987552">
                  <a:extLst>
                    <a:ext uri="{9D8B030D-6E8A-4147-A177-3AD203B41FA5}">
                      <a16:colId xmlns:a16="http://schemas.microsoft.com/office/drawing/2014/main" val="58377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409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- 2018-03-20 11:27:56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ثاني أيام منتدى المرأة الإقتصادي، تتحدث الدكتورة سارة غالب عن دور شركة عبداللطيف جميل في تطوير المهارات المهنية للمرأة السعودية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124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- 2018-03-19 17:12:39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انتهى اليوم الأول من ملتقى المرأة الاقتصادي المقام في مدينة الرياض في نادي ضباط قوى الأمن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731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- 2018-03-19 12:36:57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يضم برنامج المنتدى حوارات تفاعلية من قبل نخبة من قادة الأعمال، وصناع القرار، وبعض المؤثرين لمناقشة تعزيز الإقتصاد السعودي بشكل مستدام من خلال تمكين المرأة وجيل الشباب وتنشيط دورهم في قطاع الأعمال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5172517"/>
                  </a:ext>
                </a:extLst>
              </a:tr>
            </a:tbl>
          </a:graphicData>
        </a:graphic>
      </p:graphicFrame>
      <p:sp>
        <p:nvSpPr>
          <p:cNvPr id="3" name="Title 2">
            <a:extLst>
              <a:ext uri="{FF2B5EF4-FFF2-40B4-BE49-F238E27FC236}">
                <a16:creationId xmlns:a16="http://schemas.microsoft.com/office/drawing/2014/main" id="{0AE30291-8690-4627-A7BE-FF9FC9C809A3}"/>
              </a:ext>
            </a:extLst>
          </p:cNvPr>
          <p:cNvSpPr>
            <a:spLocks noGrp="1"/>
          </p:cNvSpPr>
          <p:nvPr>
            <p:ph type="title"/>
          </p:nvPr>
        </p:nvSpPr>
        <p:spPr/>
        <p:txBody>
          <a:bodyPr/>
          <a:lstStyle/>
          <a:p>
            <a:r>
              <a:rPr lang="en-US"/>
              <a:t>Instagram Posts Table - 4 of 6</a:t>
            </a:r>
          </a:p>
        </p:txBody>
      </p:sp>
      <p:sp>
        <p:nvSpPr>
          <p:cNvPr id="4" name="Text Placeholder 3">
            <a:extLst>
              <a:ext uri="{FF2B5EF4-FFF2-40B4-BE49-F238E27FC236}">
                <a16:creationId xmlns:a16="http://schemas.microsoft.com/office/drawing/2014/main" id="{13EE193B-995F-4E60-BF20-6C30A1F2F83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1110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11F8BFC-3AE9-43D1-9BF2-B14131CE7118}"/>
              </a:ext>
            </a:extLst>
          </p:cNvPr>
          <p:cNvGraphicFramePr>
            <a:graphicFrameLocks noGrp="1"/>
          </p:cNvGraphicFramePr>
          <p:nvPr>
            <p:ph type="tbl" sz="quarter" idx="13"/>
            <p:extLst>
              <p:ext uri="{D42A27DB-BD31-4B8C-83A1-F6EECF244321}">
                <p14:modId xmlns:p14="http://schemas.microsoft.com/office/powerpoint/2010/main" val="300570650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18940782"/>
                    </a:ext>
                  </a:extLst>
                </a:gridCol>
                <a:gridCol w="987552">
                  <a:extLst>
                    <a:ext uri="{9D8B030D-6E8A-4147-A177-3AD203B41FA5}">
                      <a16:colId xmlns:a16="http://schemas.microsoft.com/office/drawing/2014/main" val="1467455048"/>
                    </a:ext>
                  </a:extLst>
                </a:gridCol>
                <a:gridCol w="987552">
                  <a:extLst>
                    <a:ext uri="{9D8B030D-6E8A-4147-A177-3AD203B41FA5}">
                      <a16:colId xmlns:a16="http://schemas.microsoft.com/office/drawing/2014/main" val="736841868"/>
                    </a:ext>
                  </a:extLst>
                </a:gridCol>
                <a:gridCol w="987552">
                  <a:extLst>
                    <a:ext uri="{9D8B030D-6E8A-4147-A177-3AD203B41FA5}">
                      <a16:colId xmlns:a16="http://schemas.microsoft.com/office/drawing/2014/main" val="1342908911"/>
                    </a:ext>
                  </a:extLst>
                </a:gridCol>
                <a:gridCol w="987552">
                  <a:extLst>
                    <a:ext uri="{9D8B030D-6E8A-4147-A177-3AD203B41FA5}">
                      <a16:colId xmlns:a16="http://schemas.microsoft.com/office/drawing/2014/main" val="364799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36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- 2018-03-19 09:45:35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ينطلق الآن منتدى المرأة الإقتصادي لأول مرة في المملكة بمدينة الرياض بمشاركة عبداللطيف جميل راعي النقل الحصري تحت شعار "مناقشات من أجل المستقبل"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556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- 2018-03-16 22:47:59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جانب من مشاركة النساء في جناح #تجربتك_الأولى_للقيادة في منتدى المرأة القيادية
.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أكيد‬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تويوتا‬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مكانك_محفوظ‬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طريقك_محفوظ‬</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398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- 2018-03-16 21:15:09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المبدعة منى أبو سليمان تبدأ بالتحدث الآن عن دور المرأة الفعّال في المجتمع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أكيد‬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تويوتا‬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مكانك_محفوظ‬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طريقك_محفوظ‬</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198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- 2018-03-16 20:44:19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بدأ الآن منتدى المرأة القيادية المقام في مركز تويوتا (طريق خريص) بحضور نخبة من المتحدثين المؤثرين بداية مع المتحدثة رولا باصمد‬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مكانك_محفوظ‬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طريقك_محفوظ‬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تويوتا #اكيد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5554313"/>
                  </a:ext>
                </a:extLst>
              </a:tr>
            </a:tbl>
          </a:graphicData>
        </a:graphic>
      </p:graphicFrame>
      <p:sp>
        <p:nvSpPr>
          <p:cNvPr id="3" name="Title 2">
            <a:extLst>
              <a:ext uri="{FF2B5EF4-FFF2-40B4-BE49-F238E27FC236}">
                <a16:creationId xmlns:a16="http://schemas.microsoft.com/office/drawing/2014/main" id="{64A204C2-1D6E-4EAC-8145-78B457E5208F}"/>
              </a:ext>
            </a:extLst>
          </p:cNvPr>
          <p:cNvSpPr>
            <a:spLocks noGrp="1"/>
          </p:cNvSpPr>
          <p:nvPr>
            <p:ph type="title"/>
          </p:nvPr>
        </p:nvSpPr>
        <p:spPr/>
        <p:txBody>
          <a:bodyPr/>
          <a:lstStyle/>
          <a:p>
            <a:r>
              <a:rPr lang="en-US"/>
              <a:t>Instagram Posts Table - 5 of 6</a:t>
            </a:r>
          </a:p>
        </p:txBody>
      </p:sp>
      <p:sp>
        <p:nvSpPr>
          <p:cNvPr id="4" name="Text Placeholder 3">
            <a:extLst>
              <a:ext uri="{FF2B5EF4-FFF2-40B4-BE49-F238E27FC236}">
                <a16:creationId xmlns:a16="http://schemas.microsoft.com/office/drawing/2014/main" id="{7E6AEDB3-4766-4C70-8147-CDEA9E8AA6D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14283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CC98D6E-2F20-4CEE-9ABF-53C7E2255246}"/>
              </a:ext>
            </a:extLst>
          </p:cNvPr>
          <p:cNvGraphicFramePr>
            <a:graphicFrameLocks noGrp="1"/>
          </p:cNvGraphicFramePr>
          <p:nvPr>
            <p:ph type="tbl" sz="quarter" idx="13"/>
            <p:extLst>
              <p:ext uri="{D42A27DB-BD31-4B8C-83A1-F6EECF244321}">
                <p14:modId xmlns:p14="http://schemas.microsoft.com/office/powerpoint/2010/main" val="144631155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18117139"/>
                    </a:ext>
                  </a:extLst>
                </a:gridCol>
                <a:gridCol w="987552">
                  <a:extLst>
                    <a:ext uri="{9D8B030D-6E8A-4147-A177-3AD203B41FA5}">
                      <a16:colId xmlns:a16="http://schemas.microsoft.com/office/drawing/2014/main" val="3663572502"/>
                    </a:ext>
                  </a:extLst>
                </a:gridCol>
                <a:gridCol w="987552">
                  <a:extLst>
                    <a:ext uri="{9D8B030D-6E8A-4147-A177-3AD203B41FA5}">
                      <a16:colId xmlns:a16="http://schemas.microsoft.com/office/drawing/2014/main" val="88059063"/>
                    </a:ext>
                  </a:extLst>
                </a:gridCol>
                <a:gridCol w="987552">
                  <a:extLst>
                    <a:ext uri="{9D8B030D-6E8A-4147-A177-3AD203B41FA5}">
                      <a16:colId xmlns:a16="http://schemas.microsoft.com/office/drawing/2014/main" val="690638995"/>
                    </a:ext>
                  </a:extLst>
                </a:gridCol>
                <a:gridCol w="987552">
                  <a:extLst>
                    <a:ext uri="{9D8B030D-6E8A-4147-A177-3AD203B41FA5}">
                      <a16:colId xmlns:a16="http://schemas.microsoft.com/office/drawing/2014/main" val="205595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851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- 2018-03-15 22:02:13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تفاعل الحضور لأول مرة مع الكامري الجديدة كلياً
ننتظركم في معرض تويوتا في خريص
#تويوتا #كامري_٢٠١٨ #الرياض #لأنها_تويوتا #كامري_أروع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1756986"/>
                  </a:ext>
                </a:extLst>
              </a:tr>
            </a:tbl>
          </a:graphicData>
        </a:graphic>
      </p:graphicFrame>
      <p:sp>
        <p:nvSpPr>
          <p:cNvPr id="3" name="Title 2">
            <a:extLst>
              <a:ext uri="{FF2B5EF4-FFF2-40B4-BE49-F238E27FC236}">
                <a16:creationId xmlns:a16="http://schemas.microsoft.com/office/drawing/2014/main" id="{3A3BC7D7-D3E7-4198-8960-ED3C0A784583}"/>
              </a:ext>
            </a:extLst>
          </p:cNvPr>
          <p:cNvSpPr>
            <a:spLocks noGrp="1"/>
          </p:cNvSpPr>
          <p:nvPr>
            <p:ph type="title"/>
          </p:nvPr>
        </p:nvSpPr>
        <p:spPr/>
        <p:txBody>
          <a:bodyPr/>
          <a:lstStyle/>
          <a:p>
            <a:r>
              <a:rPr lang="en-US"/>
              <a:t>Instagram Posts Table - 6 of 6</a:t>
            </a:r>
          </a:p>
        </p:txBody>
      </p:sp>
      <p:sp>
        <p:nvSpPr>
          <p:cNvPr id="4" name="Text Placeholder 3">
            <a:extLst>
              <a:ext uri="{FF2B5EF4-FFF2-40B4-BE49-F238E27FC236}">
                <a16:creationId xmlns:a16="http://schemas.microsoft.com/office/drawing/2014/main" id="{76514376-F1DB-4696-8B91-FFDCE072AC2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42256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F68B5BA-E75B-4C22-B89D-E8ED0E633DCF}"/>
              </a:ext>
            </a:extLst>
          </p:cNvPr>
          <p:cNvGraphicFramePr>
            <a:graphicFrameLocks noGrp="1"/>
          </p:cNvGraphicFramePr>
          <p:nvPr>
            <p:ph type="tbl" sz="quarter" idx="13"/>
            <p:extLst>
              <p:ext uri="{D42A27DB-BD31-4B8C-83A1-F6EECF244321}">
                <p14:modId xmlns:p14="http://schemas.microsoft.com/office/powerpoint/2010/main" val="369381133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686399815"/>
                    </a:ext>
                  </a:extLst>
                </a:gridCol>
                <a:gridCol w="987552">
                  <a:extLst>
                    <a:ext uri="{9D8B030D-6E8A-4147-A177-3AD203B41FA5}">
                      <a16:colId xmlns:a16="http://schemas.microsoft.com/office/drawing/2014/main" val="323522650"/>
                    </a:ext>
                  </a:extLst>
                </a:gridCol>
                <a:gridCol w="493776">
                  <a:extLst>
                    <a:ext uri="{9D8B030D-6E8A-4147-A177-3AD203B41FA5}">
                      <a16:colId xmlns:a16="http://schemas.microsoft.com/office/drawing/2014/main" val="1708330004"/>
                    </a:ext>
                  </a:extLst>
                </a:gridCol>
                <a:gridCol w="987552">
                  <a:extLst>
                    <a:ext uri="{9D8B030D-6E8A-4147-A177-3AD203B41FA5}">
                      <a16:colId xmlns:a16="http://schemas.microsoft.com/office/drawing/2014/main" val="966891310"/>
                    </a:ext>
                  </a:extLst>
                </a:gridCol>
                <a:gridCol w="493776">
                  <a:extLst>
                    <a:ext uri="{9D8B030D-6E8A-4147-A177-3AD203B41FA5}">
                      <a16:colId xmlns:a16="http://schemas.microsoft.com/office/drawing/2014/main" val="106514966"/>
                    </a:ext>
                  </a:extLst>
                </a:gridCol>
                <a:gridCol w="493776">
                  <a:extLst>
                    <a:ext uri="{9D8B030D-6E8A-4147-A177-3AD203B41FA5}">
                      <a16:colId xmlns:a16="http://schemas.microsoft.com/office/drawing/2014/main" val="1675849291"/>
                    </a:ext>
                  </a:extLst>
                </a:gridCol>
                <a:gridCol w="493776">
                  <a:extLst>
                    <a:ext uri="{9D8B030D-6E8A-4147-A177-3AD203B41FA5}">
                      <a16:colId xmlns:a16="http://schemas.microsoft.com/office/drawing/2014/main" val="3119769011"/>
                    </a:ext>
                  </a:extLst>
                </a:gridCol>
                <a:gridCol w="493776">
                  <a:extLst>
                    <a:ext uri="{9D8B030D-6E8A-4147-A177-3AD203B41FA5}">
                      <a16:colId xmlns:a16="http://schemas.microsoft.com/office/drawing/2014/main" val="258942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0671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22:44:49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ختام فعالية كامري 2018 في مدينة جدة، تابعونا لمعرفه كل جديد #تويوتا #جدة #كامري_2018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18224</a:t>
                      </a:r>
                    </a:p>
                  </a:txBody>
                  <a:tcPr/>
                </a:tc>
                <a:extLst>
                  <a:ext uri="{0D108BD9-81ED-4DB2-BD59-A6C34878D82A}">
                    <a16:rowId xmlns:a16="http://schemas.microsoft.com/office/drawing/2014/main" val="231575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21:40:19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تفاعل الجمهور في فعالية كامري 2018 في مدينة جدة #تويوتا #كامري_2018 #جدة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14556</a:t>
                      </a:r>
                    </a:p>
                  </a:txBody>
                  <a:tcPr/>
                </a:tc>
                <a:extLst>
                  <a:ext uri="{0D108BD9-81ED-4DB2-BD59-A6C34878D82A}">
                    <a16:rowId xmlns:a16="http://schemas.microsoft.com/office/drawing/2014/main" val="172611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20:52:26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تنطلق الان فعالية كامري 2018 بجدة، معرض تويوتا في أوتو مول طريق الملك عبدالعزيز، الى الساعه 11، نستناكم #تويوتا #كامري_2018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19080</a:t>
                      </a:r>
                    </a:p>
                  </a:txBody>
                  <a:tcPr/>
                </a:tc>
                <a:extLst>
                  <a:ext uri="{0D108BD9-81ED-4DB2-BD59-A6C34878D82A}">
                    <a16:rowId xmlns:a16="http://schemas.microsoft.com/office/drawing/2014/main" val="55651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- 2018-03-29 16:13:27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ننصح بعدم السرعة وترك مسافة بينك وبين السيارة التي أمامك في هذه اللحظة من الأجواء #الغبار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27102</a:t>
                      </a:r>
                    </a:p>
                  </a:txBody>
                  <a:tcPr/>
                </a:tc>
                <a:extLst>
                  <a:ext uri="{0D108BD9-81ED-4DB2-BD59-A6C34878D82A}">
                    <a16:rowId xmlns:a16="http://schemas.microsoft.com/office/drawing/2014/main" val="202895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- 2018-03-27 19:58:35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خبيص يقدم برنامج فورورد و يعرفنا على تاريخ الكامري في السعودية ويقدم للجمهور الكامري ٢٠١٨ الجديدة كلياً
لمشاهدة الحلقة كاملة الرابط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14272</a:t>
                      </a:r>
                    </a:p>
                  </a:txBody>
                  <a:tcPr/>
                </a:tc>
                <a:extLst>
                  <a:ext uri="{0D108BD9-81ED-4DB2-BD59-A6C34878D82A}">
                    <a16:rowId xmlns:a16="http://schemas.microsoft.com/office/drawing/2014/main" val="111993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- 2018-03-26 18:37:00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ياسر السقاف يستضيف أبطال مسلسل خبيص وأبو حريص في مقابلة حصرية ضمن حلقة الكامري ٢٠١٨
لمشاهدة الحلقة كاملة على اليوتيوب
الرابط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extLst>
                  <a:ext uri="{0D108BD9-81ED-4DB2-BD59-A6C34878D82A}">
                    <a16:rowId xmlns:a16="http://schemas.microsoft.com/office/drawing/2014/main" val="1442181678"/>
                  </a:ext>
                </a:extLst>
              </a:tr>
            </a:tbl>
          </a:graphicData>
        </a:graphic>
      </p:graphicFrame>
      <p:sp>
        <p:nvSpPr>
          <p:cNvPr id="3" name="Title 2">
            <a:extLst>
              <a:ext uri="{FF2B5EF4-FFF2-40B4-BE49-F238E27FC236}">
                <a16:creationId xmlns:a16="http://schemas.microsoft.com/office/drawing/2014/main" id="{29F4855A-3E8D-473E-95DC-6397BD00D9E8}"/>
              </a:ext>
            </a:extLst>
          </p:cNvPr>
          <p:cNvSpPr>
            <a:spLocks noGrp="1"/>
          </p:cNvSpPr>
          <p:nvPr>
            <p:ph type="title"/>
          </p:nvPr>
        </p:nvSpPr>
        <p:spPr/>
        <p:txBody>
          <a:bodyPr/>
          <a:lstStyle/>
          <a:p>
            <a:r>
              <a:rPr lang="en-US"/>
              <a:t>Instagram Posts Table - 1 of 6</a:t>
            </a:r>
          </a:p>
        </p:txBody>
      </p:sp>
      <p:sp>
        <p:nvSpPr>
          <p:cNvPr id="4" name="Text Placeholder 3">
            <a:extLst>
              <a:ext uri="{FF2B5EF4-FFF2-40B4-BE49-F238E27FC236}">
                <a16:creationId xmlns:a16="http://schemas.microsoft.com/office/drawing/2014/main" id="{CD50E785-A9FC-4983-9719-D3600AD15F6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70148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1F47851-1F16-4BE7-AA5E-B24E0167A1EC}"/>
              </a:ext>
            </a:extLst>
          </p:cNvPr>
          <p:cNvGraphicFramePr>
            <a:graphicFrameLocks noGrp="1"/>
          </p:cNvGraphicFramePr>
          <p:nvPr>
            <p:ph type="tbl" sz="quarter" idx="13"/>
            <p:extLst>
              <p:ext uri="{D42A27DB-BD31-4B8C-83A1-F6EECF244321}">
                <p14:modId xmlns:p14="http://schemas.microsoft.com/office/powerpoint/2010/main" val="338597006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21141260"/>
                    </a:ext>
                  </a:extLst>
                </a:gridCol>
                <a:gridCol w="987552">
                  <a:extLst>
                    <a:ext uri="{9D8B030D-6E8A-4147-A177-3AD203B41FA5}">
                      <a16:colId xmlns:a16="http://schemas.microsoft.com/office/drawing/2014/main" val="1767498591"/>
                    </a:ext>
                  </a:extLst>
                </a:gridCol>
                <a:gridCol w="493776">
                  <a:extLst>
                    <a:ext uri="{9D8B030D-6E8A-4147-A177-3AD203B41FA5}">
                      <a16:colId xmlns:a16="http://schemas.microsoft.com/office/drawing/2014/main" val="925334409"/>
                    </a:ext>
                  </a:extLst>
                </a:gridCol>
                <a:gridCol w="987552">
                  <a:extLst>
                    <a:ext uri="{9D8B030D-6E8A-4147-A177-3AD203B41FA5}">
                      <a16:colId xmlns:a16="http://schemas.microsoft.com/office/drawing/2014/main" val="215465783"/>
                    </a:ext>
                  </a:extLst>
                </a:gridCol>
                <a:gridCol w="493776">
                  <a:extLst>
                    <a:ext uri="{9D8B030D-6E8A-4147-A177-3AD203B41FA5}">
                      <a16:colId xmlns:a16="http://schemas.microsoft.com/office/drawing/2014/main" val="195982922"/>
                    </a:ext>
                  </a:extLst>
                </a:gridCol>
                <a:gridCol w="493776">
                  <a:extLst>
                    <a:ext uri="{9D8B030D-6E8A-4147-A177-3AD203B41FA5}">
                      <a16:colId xmlns:a16="http://schemas.microsoft.com/office/drawing/2014/main" val="556075051"/>
                    </a:ext>
                  </a:extLst>
                </a:gridCol>
                <a:gridCol w="493776">
                  <a:extLst>
                    <a:ext uri="{9D8B030D-6E8A-4147-A177-3AD203B41FA5}">
                      <a16:colId xmlns:a16="http://schemas.microsoft.com/office/drawing/2014/main" val="2368833596"/>
                    </a:ext>
                  </a:extLst>
                </a:gridCol>
                <a:gridCol w="493776">
                  <a:extLst>
                    <a:ext uri="{9D8B030D-6E8A-4147-A177-3AD203B41FA5}">
                      <a16:colId xmlns:a16="http://schemas.microsoft.com/office/drawing/2014/main" val="237759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5599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- 2018-03-26 14:37:01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اجعل هذا البلد آمناً مطمئناً ، سخاءً رخاءً وسائر بلاد المسلمين
#رب_اجعل_هذا_بلدا_امنا #تويوتا #عبداللطيف_جميل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20338</a:t>
                      </a:r>
                    </a:p>
                  </a:txBody>
                  <a:tcPr/>
                </a:tc>
                <a:extLst>
                  <a:ext uri="{0D108BD9-81ED-4DB2-BD59-A6C34878D82A}">
                    <a16:rowId xmlns:a16="http://schemas.microsoft.com/office/drawing/2014/main" val="329108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- 2018-03-25 20:40:53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الكامري ٢٠١٨ الأوفر، الأقوى، الأجمل و الأروع كما لم تروها من قبل
لمشاهدة الحلقة كاملة على اليوتيوب
الرابط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15511</a:t>
                      </a:r>
                    </a:p>
                  </a:txBody>
                  <a:tcPr/>
                </a:tc>
                <a:extLst>
                  <a:ext uri="{0D108BD9-81ED-4DB2-BD59-A6C34878D82A}">
                    <a16:rowId xmlns:a16="http://schemas.microsoft.com/office/drawing/2014/main" val="50533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- 2018-03-25 11:56:00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ابطال مسلسل خبيص وأبو حريص في تجربة الكامري ٢٠١٨ الجديدة كليا مع ياسر السقاف
‎لمشاهدة الحلقة كاملة، الرابط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15546</a:t>
                      </a:r>
                    </a:p>
                  </a:txBody>
                  <a:tcPr/>
                </a:tc>
                <a:extLst>
                  <a:ext uri="{0D108BD9-81ED-4DB2-BD59-A6C34878D82A}">
                    <a16:rowId xmlns:a16="http://schemas.microsoft.com/office/drawing/2014/main" val="122028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- 2018-03-23 23:21:57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يارس2018 الجديدة كلياً
قوة أكبر بمحرك سعة 1.5لتر.. توفير أكثر19.5 كم/لتر
#يارس #يارس2018 #السعودية #تويوتا #تويوتا_أكيد #لأنها_تويوتا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28202</a:t>
                      </a:r>
                    </a:p>
                  </a:txBody>
                  <a:tcPr/>
                </a:tc>
                <a:extLst>
                  <a:ext uri="{0D108BD9-81ED-4DB2-BD59-A6C34878D82A}">
                    <a16:rowId xmlns:a16="http://schemas.microsoft.com/office/drawing/2014/main" val="121501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22:44:02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ختام فعالية كامري 2018 لليوم
كان يوم ممتع، استمتعنا معاكم، تابعونا لمعرفة كل جديد #كامري #تويوتا #كامري_أروع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18891</a:t>
                      </a:r>
                    </a:p>
                  </a:txBody>
                  <a:tcPr/>
                </a:tc>
                <a:extLst>
                  <a:ext uri="{0D108BD9-81ED-4DB2-BD59-A6C34878D82A}">
                    <a16:rowId xmlns:a16="http://schemas.microsoft.com/office/drawing/2014/main" val="114107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22:14:16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تفاعل الجمهور في فعالية كامري 2018 #الخبر #تويوتا #كامري_أروع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13795</a:t>
                      </a:r>
                    </a:p>
                  </a:txBody>
                  <a:tcPr/>
                </a:tc>
                <a:extLst>
                  <a:ext uri="{0D108BD9-81ED-4DB2-BD59-A6C34878D82A}">
                    <a16:rowId xmlns:a16="http://schemas.microsoft.com/office/drawing/2014/main" val="1296434388"/>
                  </a:ext>
                </a:extLst>
              </a:tr>
            </a:tbl>
          </a:graphicData>
        </a:graphic>
      </p:graphicFrame>
      <p:sp>
        <p:nvSpPr>
          <p:cNvPr id="3" name="Title 2">
            <a:extLst>
              <a:ext uri="{FF2B5EF4-FFF2-40B4-BE49-F238E27FC236}">
                <a16:creationId xmlns:a16="http://schemas.microsoft.com/office/drawing/2014/main" id="{7CBB3B32-7497-47AA-A47C-67906F5687A2}"/>
              </a:ext>
            </a:extLst>
          </p:cNvPr>
          <p:cNvSpPr>
            <a:spLocks noGrp="1"/>
          </p:cNvSpPr>
          <p:nvPr>
            <p:ph type="title"/>
          </p:nvPr>
        </p:nvSpPr>
        <p:spPr/>
        <p:txBody>
          <a:bodyPr/>
          <a:lstStyle/>
          <a:p>
            <a:r>
              <a:rPr lang="en-US"/>
              <a:t>Instagram Posts Table - 2 of 6</a:t>
            </a:r>
          </a:p>
        </p:txBody>
      </p:sp>
      <p:sp>
        <p:nvSpPr>
          <p:cNvPr id="4" name="Text Placeholder 3">
            <a:extLst>
              <a:ext uri="{FF2B5EF4-FFF2-40B4-BE49-F238E27FC236}">
                <a16:creationId xmlns:a16="http://schemas.microsoft.com/office/drawing/2014/main" id="{91BFD52C-5EA4-436C-B2D1-B351538E529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9704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DB496A1-A494-48C2-A1A1-83F79F117D0B}"/>
              </a:ext>
            </a:extLst>
          </p:cNvPr>
          <p:cNvGraphicFramePr>
            <a:graphicFrameLocks noGrp="1"/>
          </p:cNvGraphicFramePr>
          <p:nvPr>
            <p:ph type="tbl" sz="quarter" idx="13"/>
            <p:extLst>
              <p:ext uri="{D42A27DB-BD31-4B8C-83A1-F6EECF244321}">
                <p14:modId xmlns:p14="http://schemas.microsoft.com/office/powerpoint/2010/main" val="38401759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07687947"/>
                    </a:ext>
                  </a:extLst>
                </a:gridCol>
                <a:gridCol w="987552">
                  <a:extLst>
                    <a:ext uri="{9D8B030D-6E8A-4147-A177-3AD203B41FA5}">
                      <a16:colId xmlns:a16="http://schemas.microsoft.com/office/drawing/2014/main" val="815158681"/>
                    </a:ext>
                  </a:extLst>
                </a:gridCol>
                <a:gridCol w="493776">
                  <a:extLst>
                    <a:ext uri="{9D8B030D-6E8A-4147-A177-3AD203B41FA5}">
                      <a16:colId xmlns:a16="http://schemas.microsoft.com/office/drawing/2014/main" val="3733874127"/>
                    </a:ext>
                  </a:extLst>
                </a:gridCol>
                <a:gridCol w="987552">
                  <a:extLst>
                    <a:ext uri="{9D8B030D-6E8A-4147-A177-3AD203B41FA5}">
                      <a16:colId xmlns:a16="http://schemas.microsoft.com/office/drawing/2014/main" val="402040968"/>
                    </a:ext>
                  </a:extLst>
                </a:gridCol>
                <a:gridCol w="493776">
                  <a:extLst>
                    <a:ext uri="{9D8B030D-6E8A-4147-A177-3AD203B41FA5}">
                      <a16:colId xmlns:a16="http://schemas.microsoft.com/office/drawing/2014/main" val="665077769"/>
                    </a:ext>
                  </a:extLst>
                </a:gridCol>
                <a:gridCol w="493776">
                  <a:extLst>
                    <a:ext uri="{9D8B030D-6E8A-4147-A177-3AD203B41FA5}">
                      <a16:colId xmlns:a16="http://schemas.microsoft.com/office/drawing/2014/main" val="3699955957"/>
                    </a:ext>
                  </a:extLst>
                </a:gridCol>
                <a:gridCol w="493776">
                  <a:extLst>
                    <a:ext uri="{9D8B030D-6E8A-4147-A177-3AD203B41FA5}">
                      <a16:colId xmlns:a16="http://schemas.microsoft.com/office/drawing/2014/main" val="1852765347"/>
                    </a:ext>
                  </a:extLst>
                </a:gridCol>
                <a:gridCol w="493776">
                  <a:extLst>
                    <a:ext uri="{9D8B030D-6E8A-4147-A177-3AD203B41FA5}">
                      <a16:colId xmlns:a16="http://schemas.microsoft.com/office/drawing/2014/main" val="1383850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2230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20:48:46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تنطلق الان فعالية كامري 2018
الخبر مركز تويوتا طريق الملك سعود مقابل الظهران مول، في انتظاركم #كامري_أروع #تويوتا #كامري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37191</a:t>
                      </a:r>
                    </a:p>
                  </a:txBody>
                  <a:tcPr/>
                </a:tc>
                <a:extLst>
                  <a:ext uri="{0D108BD9-81ED-4DB2-BD59-A6C34878D82A}">
                    <a16:rowId xmlns:a16="http://schemas.microsoft.com/office/drawing/2014/main" val="41157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19:12:53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يارس2018 الجديدة كلياً
قوة أكبر بمحرك سعة 1.5لتر.. توفير أكثر 20كم/لتر
#يارس #يارس2018 #السعودية #تويوتا #تويوتا_أكيد #لأنها_تويوتا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16416</a:t>
                      </a:r>
                    </a:p>
                  </a:txBody>
                  <a:tcPr/>
                </a:tc>
                <a:extLst>
                  <a:ext uri="{0D108BD9-81ED-4DB2-BD59-A6C34878D82A}">
                    <a16:rowId xmlns:a16="http://schemas.microsoft.com/office/drawing/2014/main" val="141248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17:30:11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الكامري ٢٠١٨ الجديدة كليا في مقابلة حصرية لياسر السقاف مع كبير مهندسي الكامري المهندس ماساتو كاتسوماتا من خلال برنامج فورورد
رابط الحلقة متاح في البروفايل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11731</a:t>
                      </a:r>
                    </a:p>
                  </a:txBody>
                  <a:tcPr/>
                </a:tc>
                <a:extLst>
                  <a:ext uri="{0D108BD9-81ED-4DB2-BD59-A6C34878D82A}">
                    <a16:rowId xmlns:a16="http://schemas.microsoft.com/office/drawing/2014/main" val="259177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- 2018-03-22 11:09:14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يارس 2018 الجديدة كلياً
قوة أكبر بمحرك سعة 1.5لتر.. توفير أكثر 20كم/لتر
#يارس #يارس2018 #السعودية #تويوتا #تويوتا_أكيد #لأنها_تويوتا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28780</a:t>
                      </a:r>
                    </a:p>
                  </a:txBody>
                  <a:tcPr/>
                </a:tc>
                <a:extLst>
                  <a:ext uri="{0D108BD9-81ED-4DB2-BD59-A6C34878D82A}">
                    <a16:rowId xmlns:a16="http://schemas.microsoft.com/office/drawing/2014/main" val="1939045432"/>
                  </a:ext>
                </a:extLst>
              </a:tr>
            </a:tbl>
          </a:graphicData>
        </a:graphic>
      </p:graphicFrame>
      <p:sp>
        <p:nvSpPr>
          <p:cNvPr id="3" name="Title 2">
            <a:extLst>
              <a:ext uri="{FF2B5EF4-FFF2-40B4-BE49-F238E27FC236}">
                <a16:creationId xmlns:a16="http://schemas.microsoft.com/office/drawing/2014/main" id="{08EF609E-51AC-49D8-AA36-01B2E5DF7478}"/>
              </a:ext>
            </a:extLst>
          </p:cNvPr>
          <p:cNvSpPr>
            <a:spLocks noGrp="1"/>
          </p:cNvSpPr>
          <p:nvPr>
            <p:ph type="title"/>
          </p:nvPr>
        </p:nvSpPr>
        <p:spPr/>
        <p:txBody>
          <a:bodyPr/>
          <a:lstStyle/>
          <a:p>
            <a:r>
              <a:rPr lang="en-US"/>
              <a:t>Instagram Posts Table - 3 of 6</a:t>
            </a:r>
          </a:p>
        </p:txBody>
      </p:sp>
      <p:sp>
        <p:nvSpPr>
          <p:cNvPr id="4" name="Text Placeholder 3">
            <a:extLst>
              <a:ext uri="{FF2B5EF4-FFF2-40B4-BE49-F238E27FC236}">
                <a16:creationId xmlns:a16="http://schemas.microsoft.com/office/drawing/2014/main" id="{630B23DE-BC70-4CEC-B2D5-E29AA2C7B67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10995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3E57CBA-6F3C-4CC7-8E27-6F075D9263F4}"/>
              </a:ext>
            </a:extLst>
          </p:cNvPr>
          <p:cNvGraphicFramePr>
            <a:graphicFrameLocks noGrp="1"/>
          </p:cNvGraphicFramePr>
          <p:nvPr>
            <p:ph type="tbl" sz="quarter" idx="13"/>
            <p:extLst>
              <p:ext uri="{D42A27DB-BD31-4B8C-83A1-F6EECF244321}">
                <p14:modId xmlns:p14="http://schemas.microsoft.com/office/powerpoint/2010/main" val="318099273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149856493"/>
                    </a:ext>
                  </a:extLst>
                </a:gridCol>
                <a:gridCol w="987552">
                  <a:extLst>
                    <a:ext uri="{9D8B030D-6E8A-4147-A177-3AD203B41FA5}">
                      <a16:colId xmlns:a16="http://schemas.microsoft.com/office/drawing/2014/main" val="1636925000"/>
                    </a:ext>
                  </a:extLst>
                </a:gridCol>
                <a:gridCol w="493776">
                  <a:extLst>
                    <a:ext uri="{9D8B030D-6E8A-4147-A177-3AD203B41FA5}">
                      <a16:colId xmlns:a16="http://schemas.microsoft.com/office/drawing/2014/main" val="1898271794"/>
                    </a:ext>
                  </a:extLst>
                </a:gridCol>
                <a:gridCol w="987552">
                  <a:extLst>
                    <a:ext uri="{9D8B030D-6E8A-4147-A177-3AD203B41FA5}">
                      <a16:colId xmlns:a16="http://schemas.microsoft.com/office/drawing/2014/main" val="2017481314"/>
                    </a:ext>
                  </a:extLst>
                </a:gridCol>
                <a:gridCol w="493776">
                  <a:extLst>
                    <a:ext uri="{9D8B030D-6E8A-4147-A177-3AD203B41FA5}">
                      <a16:colId xmlns:a16="http://schemas.microsoft.com/office/drawing/2014/main" val="3120464252"/>
                    </a:ext>
                  </a:extLst>
                </a:gridCol>
                <a:gridCol w="493776">
                  <a:extLst>
                    <a:ext uri="{9D8B030D-6E8A-4147-A177-3AD203B41FA5}">
                      <a16:colId xmlns:a16="http://schemas.microsoft.com/office/drawing/2014/main" val="2475525195"/>
                    </a:ext>
                  </a:extLst>
                </a:gridCol>
                <a:gridCol w="493776">
                  <a:extLst>
                    <a:ext uri="{9D8B030D-6E8A-4147-A177-3AD203B41FA5}">
                      <a16:colId xmlns:a16="http://schemas.microsoft.com/office/drawing/2014/main" val="194374683"/>
                    </a:ext>
                  </a:extLst>
                </a:gridCol>
                <a:gridCol w="493776">
                  <a:extLst>
                    <a:ext uri="{9D8B030D-6E8A-4147-A177-3AD203B41FA5}">
                      <a16:colId xmlns:a16="http://schemas.microsoft.com/office/drawing/2014/main" val="1923990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101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- 2018-03-20 16:59:24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ختام ملتقى المرأة الاقتصادي العالمي مدينة الرياض 
تتشرف شركة عبداللطيف جميل بأن تكون راعي النقل الحصري لهذا الحدث.
نشكر كل من حضر ونتمنى لكل امرأة النجاح والتوفيق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22972</a:t>
                      </a:r>
                    </a:p>
                  </a:txBody>
                  <a:tcPr/>
                </a:tc>
                <a:extLst>
                  <a:ext uri="{0D108BD9-81ED-4DB2-BD59-A6C34878D82A}">
                    <a16:rowId xmlns:a16="http://schemas.microsoft.com/office/drawing/2014/main" val="225166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- 2018-03-20 11:27:56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ثاني أيام منتدى المرأة الإقتصادي، تتحدث الدكتورة سارة غالب عن دور شركة عبداللطيف جميل في تطوير المهارات المهنية للمرأة السعودية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11592</a:t>
                      </a:r>
                    </a:p>
                  </a:txBody>
                  <a:tcPr/>
                </a:tc>
                <a:extLst>
                  <a:ext uri="{0D108BD9-81ED-4DB2-BD59-A6C34878D82A}">
                    <a16:rowId xmlns:a16="http://schemas.microsoft.com/office/drawing/2014/main" val="379488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- 2018-03-19 17:12:39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انتهى اليوم الأول من ملتقى المرأة الاقتصادي المقام في مدينة الرياض في نادي ضباط قوى الأمن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14867</a:t>
                      </a:r>
                    </a:p>
                  </a:txBody>
                  <a:tcPr/>
                </a:tc>
                <a:extLst>
                  <a:ext uri="{0D108BD9-81ED-4DB2-BD59-A6C34878D82A}">
                    <a16:rowId xmlns:a16="http://schemas.microsoft.com/office/drawing/2014/main" val="1919605566"/>
                  </a:ext>
                </a:extLst>
              </a:tr>
            </a:tbl>
          </a:graphicData>
        </a:graphic>
      </p:graphicFrame>
      <p:sp>
        <p:nvSpPr>
          <p:cNvPr id="3" name="Title 2">
            <a:extLst>
              <a:ext uri="{FF2B5EF4-FFF2-40B4-BE49-F238E27FC236}">
                <a16:creationId xmlns:a16="http://schemas.microsoft.com/office/drawing/2014/main" id="{AF97251F-B018-41FC-A630-3021F17DAB43}"/>
              </a:ext>
            </a:extLst>
          </p:cNvPr>
          <p:cNvSpPr>
            <a:spLocks noGrp="1"/>
          </p:cNvSpPr>
          <p:nvPr>
            <p:ph type="title"/>
          </p:nvPr>
        </p:nvSpPr>
        <p:spPr/>
        <p:txBody>
          <a:bodyPr/>
          <a:lstStyle/>
          <a:p>
            <a:r>
              <a:rPr lang="en-US"/>
              <a:t>Instagram Posts Table - 4 of 6</a:t>
            </a:r>
          </a:p>
        </p:txBody>
      </p:sp>
      <p:sp>
        <p:nvSpPr>
          <p:cNvPr id="4" name="Text Placeholder 3">
            <a:extLst>
              <a:ext uri="{FF2B5EF4-FFF2-40B4-BE49-F238E27FC236}">
                <a16:creationId xmlns:a16="http://schemas.microsoft.com/office/drawing/2014/main" id="{EC4CAF5B-F9CB-45A0-8784-F952183F71D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49433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09D1E5F-409C-4326-9B2C-8D0A3678B3DD}"/>
              </a:ext>
            </a:extLst>
          </p:cNvPr>
          <p:cNvGraphicFramePr>
            <a:graphicFrameLocks noGrp="1"/>
          </p:cNvGraphicFramePr>
          <p:nvPr>
            <p:ph type="tbl" sz="quarter" idx="13"/>
            <p:extLst>
              <p:ext uri="{D42A27DB-BD31-4B8C-83A1-F6EECF244321}">
                <p14:modId xmlns:p14="http://schemas.microsoft.com/office/powerpoint/2010/main" val="131339809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080812635"/>
                    </a:ext>
                  </a:extLst>
                </a:gridCol>
                <a:gridCol w="987552">
                  <a:extLst>
                    <a:ext uri="{9D8B030D-6E8A-4147-A177-3AD203B41FA5}">
                      <a16:colId xmlns:a16="http://schemas.microsoft.com/office/drawing/2014/main" val="1240391389"/>
                    </a:ext>
                  </a:extLst>
                </a:gridCol>
                <a:gridCol w="493776">
                  <a:extLst>
                    <a:ext uri="{9D8B030D-6E8A-4147-A177-3AD203B41FA5}">
                      <a16:colId xmlns:a16="http://schemas.microsoft.com/office/drawing/2014/main" val="207862180"/>
                    </a:ext>
                  </a:extLst>
                </a:gridCol>
                <a:gridCol w="987552">
                  <a:extLst>
                    <a:ext uri="{9D8B030D-6E8A-4147-A177-3AD203B41FA5}">
                      <a16:colId xmlns:a16="http://schemas.microsoft.com/office/drawing/2014/main" val="604960854"/>
                    </a:ext>
                  </a:extLst>
                </a:gridCol>
                <a:gridCol w="493776">
                  <a:extLst>
                    <a:ext uri="{9D8B030D-6E8A-4147-A177-3AD203B41FA5}">
                      <a16:colId xmlns:a16="http://schemas.microsoft.com/office/drawing/2014/main" val="1078142342"/>
                    </a:ext>
                  </a:extLst>
                </a:gridCol>
                <a:gridCol w="493776">
                  <a:extLst>
                    <a:ext uri="{9D8B030D-6E8A-4147-A177-3AD203B41FA5}">
                      <a16:colId xmlns:a16="http://schemas.microsoft.com/office/drawing/2014/main" val="3578033000"/>
                    </a:ext>
                  </a:extLst>
                </a:gridCol>
                <a:gridCol w="493776">
                  <a:extLst>
                    <a:ext uri="{9D8B030D-6E8A-4147-A177-3AD203B41FA5}">
                      <a16:colId xmlns:a16="http://schemas.microsoft.com/office/drawing/2014/main" val="2788051957"/>
                    </a:ext>
                  </a:extLst>
                </a:gridCol>
                <a:gridCol w="493776">
                  <a:extLst>
                    <a:ext uri="{9D8B030D-6E8A-4147-A177-3AD203B41FA5}">
                      <a16:colId xmlns:a16="http://schemas.microsoft.com/office/drawing/2014/main" val="3561439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7457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- 2018-03-19 12:36:57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يضم برنامج المنتدى حوارات تفاعلية من قبل نخبة من قادة الأعمال، وصناع القرار، وبعض المؤثرين لمناقشة تعزيز الإقتصاد السعودي بشكل مستدام من خلال تمكين المرأة وجيل الشباب وتنشيط دورهم في قطاع الأعمال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WomenKSA #WILForum2018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14754</a:t>
                      </a:r>
                    </a:p>
                  </a:txBody>
                  <a:tcPr/>
                </a:tc>
                <a:extLst>
                  <a:ext uri="{0D108BD9-81ED-4DB2-BD59-A6C34878D82A}">
                    <a16:rowId xmlns:a16="http://schemas.microsoft.com/office/drawing/2014/main" val="10243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- 2018-03-19 09:45:35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ينطلق الآن منتدى المرأة الإقتصادي لأول مرة في المملكة بمدينة الرياض بمشاركة عبداللطيف جميل راعي النقل الحصري تحت شعار "مناقشات من أجل المستقبل" .
.
#تويوتا #قيادة_المرأة #السعودية#طريقك_محفوظ #عبداللطيف_جميل #الرياض #</a:t>
                      </a:r>
                      <a:r>
                        <a:rPr kumimoji="0" lang="en-US" sz="1000" b="0" i="0" u="none" strike="noStrike" kern="1200" cap="none" spc="0" normalizeH="0" baseline="0" noProof="0">
                          <a:ln>
                            <a:noFill/>
                          </a:ln>
                          <a:solidFill>
                            <a:prstClr val="black"/>
                          </a:solidFill>
                          <a:effectLst/>
                          <a:uLnTx/>
                          <a:uFillTx/>
                          <a:latin typeface="+mn-lt"/>
                          <a:ea typeface="+mn-ea"/>
                          <a:cs typeface="+mn-cs"/>
                        </a:rPr>
                        <a:t>WILForum2018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18395</a:t>
                      </a:r>
                    </a:p>
                  </a:txBody>
                  <a:tcPr/>
                </a:tc>
                <a:extLst>
                  <a:ext uri="{0D108BD9-81ED-4DB2-BD59-A6C34878D82A}">
                    <a16:rowId xmlns:a16="http://schemas.microsoft.com/office/drawing/2014/main" val="285882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- 2018-03-16 22:47:59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جانب من مشاركة النساء في جناح #تجربتك_الأولى_للقيادة في منتدى المرأة القيادية
.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أكيد‬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تويوتا‬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مكانك_محفوظ‬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طريقك_محفوظ‬</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18040</a:t>
                      </a:r>
                    </a:p>
                  </a:txBody>
                  <a:tcPr/>
                </a:tc>
                <a:extLst>
                  <a:ext uri="{0D108BD9-81ED-4DB2-BD59-A6C34878D82A}">
                    <a16:rowId xmlns:a16="http://schemas.microsoft.com/office/drawing/2014/main" val="520521640"/>
                  </a:ext>
                </a:extLst>
              </a:tr>
            </a:tbl>
          </a:graphicData>
        </a:graphic>
      </p:graphicFrame>
      <p:sp>
        <p:nvSpPr>
          <p:cNvPr id="3" name="Title 2">
            <a:extLst>
              <a:ext uri="{FF2B5EF4-FFF2-40B4-BE49-F238E27FC236}">
                <a16:creationId xmlns:a16="http://schemas.microsoft.com/office/drawing/2014/main" id="{C904A1E7-4D39-44FC-95D4-8C9551CAE149}"/>
              </a:ext>
            </a:extLst>
          </p:cNvPr>
          <p:cNvSpPr>
            <a:spLocks noGrp="1"/>
          </p:cNvSpPr>
          <p:nvPr>
            <p:ph type="title"/>
          </p:nvPr>
        </p:nvSpPr>
        <p:spPr/>
        <p:txBody>
          <a:bodyPr/>
          <a:lstStyle/>
          <a:p>
            <a:r>
              <a:rPr lang="en-US"/>
              <a:t>Instagram Posts Table - 5 of 6</a:t>
            </a:r>
          </a:p>
        </p:txBody>
      </p:sp>
      <p:sp>
        <p:nvSpPr>
          <p:cNvPr id="4" name="Text Placeholder 3">
            <a:extLst>
              <a:ext uri="{FF2B5EF4-FFF2-40B4-BE49-F238E27FC236}">
                <a16:creationId xmlns:a16="http://schemas.microsoft.com/office/drawing/2014/main" id="{6AEDF838-A164-4572-B87F-5C4BDB8B892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61666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814F1FF-B30D-4FFD-8CA3-30A8D6238FB8}"/>
              </a:ext>
            </a:extLst>
          </p:cNvPr>
          <p:cNvGraphicFramePr>
            <a:graphicFrameLocks noGrp="1"/>
          </p:cNvGraphicFramePr>
          <p:nvPr>
            <p:ph type="tbl" sz="quarter" idx="13"/>
            <p:extLst>
              <p:ext uri="{D42A27DB-BD31-4B8C-83A1-F6EECF244321}">
                <p14:modId xmlns:p14="http://schemas.microsoft.com/office/powerpoint/2010/main" val="394500882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20934589"/>
                    </a:ext>
                  </a:extLst>
                </a:gridCol>
                <a:gridCol w="987552">
                  <a:extLst>
                    <a:ext uri="{9D8B030D-6E8A-4147-A177-3AD203B41FA5}">
                      <a16:colId xmlns:a16="http://schemas.microsoft.com/office/drawing/2014/main" val="1078476962"/>
                    </a:ext>
                  </a:extLst>
                </a:gridCol>
                <a:gridCol w="493776">
                  <a:extLst>
                    <a:ext uri="{9D8B030D-6E8A-4147-A177-3AD203B41FA5}">
                      <a16:colId xmlns:a16="http://schemas.microsoft.com/office/drawing/2014/main" val="2742766838"/>
                    </a:ext>
                  </a:extLst>
                </a:gridCol>
                <a:gridCol w="987552">
                  <a:extLst>
                    <a:ext uri="{9D8B030D-6E8A-4147-A177-3AD203B41FA5}">
                      <a16:colId xmlns:a16="http://schemas.microsoft.com/office/drawing/2014/main" val="2347256729"/>
                    </a:ext>
                  </a:extLst>
                </a:gridCol>
                <a:gridCol w="493776">
                  <a:extLst>
                    <a:ext uri="{9D8B030D-6E8A-4147-A177-3AD203B41FA5}">
                      <a16:colId xmlns:a16="http://schemas.microsoft.com/office/drawing/2014/main" val="1835367100"/>
                    </a:ext>
                  </a:extLst>
                </a:gridCol>
                <a:gridCol w="493776">
                  <a:extLst>
                    <a:ext uri="{9D8B030D-6E8A-4147-A177-3AD203B41FA5}">
                      <a16:colId xmlns:a16="http://schemas.microsoft.com/office/drawing/2014/main" val="2461851412"/>
                    </a:ext>
                  </a:extLst>
                </a:gridCol>
                <a:gridCol w="493776">
                  <a:extLst>
                    <a:ext uri="{9D8B030D-6E8A-4147-A177-3AD203B41FA5}">
                      <a16:colId xmlns:a16="http://schemas.microsoft.com/office/drawing/2014/main" val="962528752"/>
                    </a:ext>
                  </a:extLst>
                </a:gridCol>
                <a:gridCol w="493776">
                  <a:extLst>
                    <a:ext uri="{9D8B030D-6E8A-4147-A177-3AD203B41FA5}">
                      <a16:colId xmlns:a16="http://schemas.microsoft.com/office/drawing/2014/main" val="1346052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7328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- 2018-03-16 21:15:09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المبدعة منى أبو سليمان تبدأ بالتحدث الآن عن دور المرأة الفعّال في المجتمع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أكيد‬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تويوتا‬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مكانك_محفوظ‬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طريقك_محفوظ‬</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17261</a:t>
                      </a:r>
                    </a:p>
                  </a:txBody>
                  <a:tcPr/>
                </a:tc>
                <a:extLst>
                  <a:ext uri="{0D108BD9-81ED-4DB2-BD59-A6C34878D82A}">
                    <a16:rowId xmlns:a16="http://schemas.microsoft.com/office/drawing/2014/main" val="242240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- 2018-03-16 20:44:19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بدأ الآن منتدى المرأة القيادية المقام في مركز تويوتا (طريق خريص) بحضور نخبة من المتحدثين المؤثرين بداية مع المتحدثة رولا باصمد‬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مكانك_محفوظ‬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طريقك_محفوظ‬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تويوتا #اكيد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extLst>
                  <a:ext uri="{0D108BD9-81ED-4DB2-BD59-A6C34878D82A}">
                    <a16:rowId xmlns:a16="http://schemas.microsoft.com/office/drawing/2014/main" val="206152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- 2018-03-15 22:02:13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تفاعل الحضور لأول مرة مع الكامري الجديدة كلياً
ننتظركم في معرض تويوتا في خريص
#تويوتا #كامري_٢٠١٨ #الرياض #لأنها_تويوتا #كامري_أروع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30327</a:t>
                      </a:r>
                    </a:p>
                  </a:txBody>
                  <a:tcPr/>
                </a:tc>
                <a:extLst>
                  <a:ext uri="{0D108BD9-81ED-4DB2-BD59-A6C34878D82A}">
                    <a16:rowId xmlns:a16="http://schemas.microsoft.com/office/drawing/2014/main" val="3455435787"/>
                  </a:ext>
                </a:extLst>
              </a:tr>
            </a:tbl>
          </a:graphicData>
        </a:graphic>
      </p:graphicFrame>
      <p:sp>
        <p:nvSpPr>
          <p:cNvPr id="3" name="Title 2">
            <a:extLst>
              <a:ext uri="{FF2B5EF4-FFF2-40B4-BE49-F238E27FC236}">
                <a16:creationId xmlns:a16="http://schemas.microsoft.com/office/drawing/2014/main" id="{6F96878E-6A58-4CE9-A0BB-940A568E0831}"/>
              </a:ext>
            </a:extLst>
          </p:cNvPr>
          <p:cNvSpPr>
            <a:spLocks noGrp="1"/>
          </p:cNvSpPr>
          <p:nvPr>
            <p:ph type="title"/>
          </p:nvPr>
        </p:nvSpPr>
        <p:spPr/>
        <p:txBody>
          <a:bodyPr/>
          <a:lstStyle/>
          <a:p>
            <a:r>
              <a:rPr lang="en-US"/>
              <a:t>Instagram Posts Table - 6 of 6</a:t>
            </a:r>
          </a:p>
        </p:txBody>
      </p:sp>
      <p:sp>
        <p:nvSpPr>
          <p:cNvPr id="4" name="Text Placeholder 3">
            <a:extLst>
              <a:ext uri="{FF2B5EF4-FFF2-40B4-BE49-F238E27FC236}">
                <a16:creationId xmlns:a16="http://schemas.microsoft.com/office/drawing/2014/main" id="{CA08E2EC-06F9-4990-ACA9-D4D2E4610B5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14992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7956-F018-4EE2-B9AB-57B3E1BE0FE7}"/>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E3C4E02A-5517-492A-BD5A-49D374645269}"/>
              </a:ext>
            </a:extLst>
          </p:cNvPr>
          <p:cNvGraphicFramePr>
            <a:graphicFrameLocks noGrp="1"/>
          </p:cNvGraphicFramePr>
          <p:nvPr>
            <p:ph type="chart" sz="quarter" idx="13"/>
            <p:extLst>
              <p:ext uri="{D42A27DB-BD31-4B8C-83A1-F6EECF244321}">
                <p14:modId xmlns:p14="http://schemas.microsoft.com/office/powerpoint/2010/main" val="139323975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4EA68-07A9-4B70-8902-E2E88BA5F68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F34B8AF-BD23-4F62-A1C6-9129F6116CA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104835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8E175-9804-44E2-A26F-7063C82AEB46}"/>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1C444169-103C-49FC-A891-263F1372C316}"/>
              </a:ext>
            </a:extLst>
          </p:cNvPr>
          <p:cNvGraphicFramePr>
            <a:graphicFrameLocks noGrp="1"/>
          </p:cNvGraphicFramePr>
          <p:nvPr>
            <p:ph type="chart" sz="quarter" idx="13"/>
            <p:extLst>
              <p:ext uri="{D42A27DB-BD31-4B8C-83A1-F6EECF244321}">
                <p14:modId xmlns:p14="http://schemas.microsoft.com/office/powerpoint/2010/main" val="200068636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6C7724-B9BA-483A-9536-8487EDE7DB3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C7935D5-E266-4D2C-9EB4-6088A5489B4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7080209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20180411_133031</Template>
  <TotalTime>1</TotalTime>
  <Words>896</Words>
  <Application>Microsoft Office PowerPoint</Application>
  <PresentationFormat>On-screen Show (4:3)</PresentationFormat>
  <Paragraphs>506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Lato</vt:lpstr>
      <vt:lpstr>Calibri</vt:lpstr>
      <vt:lpstr>Arial</vt:lpstr>
      <vt:lpstr>quintly_template</vt:lpstr>
      <vt:lpstr>Instagram Reports</vt:lpstr>
      <vt:lpstr>Instagram Key Metrics Table</vt:lpstr>
      <vt:lpstr>Instagram Followers Total</vt:lpstr>
      <vt:lpstr>Instagram Total Interactions</vt:lpstr>
      <vt:lpstr>Custom Posts Table (Top 5)</vt:lpstr>
      <vt:lpstr>IN - Average Interactions Per Post (column)</vt:lpstr>
      <vt:lpstr>Instagram Interaction Rate By Post Type</vt:lpstr>
      <vt:lpstr>Instagram Interaction Rate By Post Type</vt:lpstr>
      <vt:lpstr>Instagram Interaction Rate</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Interaction Rate By Hour</vt:lpstr>
      <vt:lpstr>Instagram Interaction Rate By Weekday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Reports</dc:title>
  <dc:creator>Administrator</dc:creator>
  <cp:lastModifiedBy>Administrator</cp:lastModifiedBy>
  <cp:revision>1</cp:revision>
  <dcterms:created xsi:type="dcterms:W3CDTF">2018-04-11T13:30:32Z</dcterms:created>
  <dcterms:modified xsi:type="dcterms:W3CDTF">2018-04-11T13:31:32Z</dcterms:modified>
</cp:coreProperties>
</file>