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9" r:id="rId13"/>
    <p:sldId id="270" r:id="rId14"/>
    <p:sldId id="271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1" r:id="rId23"/>
    <p:sldId id="282" r:id="rId24"/>
    <p:sldId id="283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A7-4A91-B6C5-A6B1AAFB1C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397536"/>
        <c:axId val="238396224"/>
      </c:barChart>
      <c:catAx>
        <c:axId val="238397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396224"/>
        <c:crosses val="autoZero"/>
        <c:auto val="1"/>
        <c:lblAlgn val="ctr"/>
        <c:lblOffset val="100"/>
        <c:noMultiLvlLbl val="0"/>
      </c:catAx>
      <c:valAx>
        <c:axId val="23839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397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33396</c:v>
                </c:pt>
                <c:pt idx="1">
                  <c:v>33395</c:v>
                </c:pt>
                <c:pt idx="2">
                  <c:v>33395</c:v>
                </c:pt>
                <c:pt idx="3">
                  <c:v>33387</c:v>
                </c:pt>
                <c:pt idx="4">
                  <c:v>33396</c:v>
                </c:pt>
                <c:pt idx="5">
                  <c:v>33391</c:v>
                </c:pt>
                <c:pt idx="6">
                  <c:v>33390</c:v>
                </c:pt>
                <c:pt idx="7">
                  <c:v>33387</c:v>
                </c:pt>
                <c:pt idx="8">
                  <c:v>33339</c:v>
                </c:pt>
                <c:pt idx="9">
                  <c:v>33331</c:v>
                </c:pt>
                <c:pt idx="10">
                  <c:v>33331</c:v>
                </c:pt>
                <c:pt idx="11">
                  <c:v>33325</c:v>
                </c:pt>
                <c:pt idx="12">
                  <c:v>33330</c:v>
                </c:pt>
                <c:pt idx="13">
                  <c:v>33331</c:v>
                </c:pt>
                <c:pt idx="14">
                  <c:v>33324</c:v>
                </c:pt>
                <c:pt idx="15">
                  <c:v>33302</c:v>
                </c:pt>
                <c:pt idx="16">
                  <c:v>33297</c:v>
                </c:pt>
                <c:pt idx="17">
                  <c:v>33297</c:v>
                </c:pt>
                <c:pt idx="18">
                  <c:v>33288</c:v>
                </c:pt>
                <c:pt idx="19">
                  <c:v>33282</c:v>
                </c:pt>
                <c:pt idx="20">
                  <c:v>33285</c:v>
                </c:pt>
                <c:pt idx="21">
                  <c:v>33289</c:v>
                </c:pt>
                <c:pt idx="22">
                  <c:v>33286</c:v>
                </c:pt>
                <c:pt idx="23">
                  <c:v>33293</c:v>
                </c:pt>
                <c:pt idx="24">
                  <c:v>33292</c:v>
                </c:pt>
                <c:pt idx="25">
                  <c:v>33282</c:v>
                </c:pt>
                <c:pt idx="26">
                  <c:v>33309</c:v>
                </c:pt>
                <c:pt idx="27">
                  <c:v>33307</c:v>
                </c:pt>
                <c:pt idx="28">
                  <c:v>33301</c:v>
                </c:pt>
                <c:pt idx="29">
                  <c:v>33301</c:v>
                </c:pt>
                <c:pt idx="30">
                  <c:v>33282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D3-45AB-88EF-7760750B6A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836072"/>
        <c:axId val="324832464"/>
      </c:lineChart>
      <c:dateAx>
        <c:axId val="324836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32464"/>
        <c:crosses val="autoZero"/>
        <c:auto val="1"/>
        <c:lblOffset val="100"/>
        <c:baseTimeUnit val="days"/>
      </c:dateAx>
      <c:valAx>
        <c:axId val="324832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36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2.9948189631936999E-2</c:v>
                </c:pt>
                <c:pt idx="4">
                  <c:v>0</c:v>
                </c:pt>
                <c:pt idx="5">
                  <c:v>0</c:v>
                </c:pt>
                <c:pt idx="6">
                  <c:v>8.9847259658580002E-3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1.5001050073505001E-2</c:v>
                </c:pt>
                <c:pt idx="11">
                  <c:v>7.2011521843495005E-2</c:v>
                </c:pt>
                <c:pt idx="12">
                  <c:v>1.2002280433281999E-2</c:v>
                </c:pt>
                <c:pt idx="13">
                  <c:v>0</c:v>
                </c:pt>
                <c:pt idx="14">
                  <c:v>3.0005701083206E-3</c:v>
                </c:pt>
                <c:pt idx="15">
                  <c:v>2.4014648935851E-2</c:v>
                </c:pt>
                <c:pt idx="16">
                  <c:v>0</c:v>
                </c:pt>
                <c:pt idx="17">
                  <c:v>0</c:v>
                </c:pt>
                <c:pt idx="18">
                  <c:v>6.0074492370538997E-3</c:v>
                </c:pt>
                <c:pt idx="19">
                  <c:v>0</c:v>
                </c:pt>
                <c:pt idx="20">
                  <c:v>1.8027221103867001E-2</c:v>
                </c:pt>
                <c:pt idx="21">
                  <c:v>3.0041758043681002E-2</c:v>
                </c:pt>
                <c:pt idx="22">
                  <c:v>2.1029230630577E-2</c:v>
                </c:pt>
                <c:pt idx="23">
                  <c:v>0</c:v>
                </c:pt>
                <c:pt idx="24">
                  <c:v>0</c:v>
                </c:pt>
                <c:pt idx="25">
                  <c:v>5.1070988674257002E-2</c:v>
                </c:pt>
                <c:pt idx="26">
                  <c:v>0</c:v>
                </c:pt>
                <c:pt idx="27">
                  <c:v>9.0068452023537998E-3</c:v>
                </c:pt>
                <c:pt idx="28">
                  <c:v>6.0052846504924E-3</c:v>
                </c:pt>
                <c:pt idx="29">
                  <c:v>2.4023302603525001E-2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AB-4FF9-B421-C441E8AEC0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984032"/>
        <c:axId val="325976160"/>
      </c:lineChart>
      <c:dateAx>
        <c:axId val="325984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976160"/>
        <c:crosses val="autoZero"/>
        <c:auto val="1"/>
        <c:lblOffset val="100"/>
        <c:baseTimeUnit val="days"/>
      </c:dateAx>
      <c:valAx>
        <c:axId val="325976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984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65-4D87-895B-E247A0F344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5977144"/>
        <c:axId val="325977472"/>
      </c:barChart>
      <c:catAx>
        <c:axId val="325977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977472"/>
        <c:crosses val="autoZero"/>
        <c:auto val="1"/>
        <c:lblAlgn val="ctr"/>
        <c:lblOffset val="100"/>
        <c:noMultiLvlLbl val="0"/>
      </c:catAx>
      <c:valAx>
        <c:axId val="325977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977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Favorites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9E-406D-BF68-075271E7C3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9E-406D-BF68-075271E7C3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9E-406D-BF68-075271E7C3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5988296"/>
        <c:axId val="325990592"/>
      </c:barChart>
      <c:catAx>
        <c:axId val="325988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990592"/>
        <c:crosses val="autoZero"/>
        <c:auto val="1"/>
        <c:lblAlgn val="ctr"/>
        <c:lblOffset val="100"/>
        <c:noMultiLvlLbl val="0"/>
      </c:catAx>
      <c:valAx>
        <c:axId val="32599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988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23</c:v>
                </c:pt>
                <c:pt idx="12">
                  <c:v>2</c:v>
                </c:pt>
                <c:pt idx="13">
                  <c:v>0</c:v>
                </c:pt>
                <c:pt idx="14">
                  <c:v>1</c:v>
                </c:pt>
                <c:pt idx="15">
                  <c:v>8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6</c:v>
                </c:pt>
                <c:pt idx="21">
                  <c:v>9</c:v>
                </c:pt>
                <c:pt idx="22">
                  <c:v>7</c:v>
                </c:pt>
                <c:pt idx="23">
                  <c:v>0</c:v>
                </c:pt>
                <c:pt idx="24">
                  <c:v>0</c:v>
                </c:pt>
                <c:pt idx="25">
                  <c:v>17</c:v>
                </c:pt>
                <c:pt idx="26">
                  <c:v>0</c:v>
                </c:pt>
                <c:pt idx="27">
                  <c:v>3</c:v>
                </c:pt>
                <c:pt idx="28">
                  <c:v>2</c:v>
                </c:pt>
                <c:pt idx="29">
                  <c:v>8</c:v>
                </c:pt>
                <c:pt idx="3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49-41CE-AD89-DD00FEE072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688200"/>
        <c:axId val="321686560"/>
      </c:barChart>
      <c:dateAx>
        <c:axId val="321688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686560"/>
        <c:crosses val="autoZero"/>
        <c:auto val="1"/>
        <c:lblOffset val="100"/>
        <c:baseTimeUnit val="days"/>
      </c:dateAx>
      <c:valAx>
        <c:axId val="321686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688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1E-4C20-A771-E7B834CDAB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1E-4C20-A771-E7B834CDAB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1685576"/>
        <c:axId val="321689184"/>
      </c:barChart>
      <c:catAx>
        <c:axId val="321685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689184"/>
        <c:crosses val="autoZero"/>
        <c:auto val="1"/>
        <c:lblAlgn val="ctr"/>
        <c:lblOffset val="100"/>
        <c:noMultiLvlLbl val="0"/>
      </c:catAx>
      <c:valAx>
        <c:axId val="321689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685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-3.5919540229885E-2</c:v>
                </c:pt>
                <c:pt idx="1">
                  <c:v>-2.9943705833034E-3</c:v>
                </c:pt>
                <c:pt idx="2">
                  <c:v>0</c:v>
                </c:pt>
                <c:pt idx="3">
                  <c:v>-2.3955681988322E-2</c:v>
                </c:pt>
                <c:pt idx="4">
                  <c:v>2.6956599874202999E-2</c:v>
                </c:pt>
                <c:pt idx="5">
                  <c:v>-1.4971852916517E-2</c:v>
                </c:pt>
                <c:pt idx="6">
                  <c:v>-2.9948189631936999E-3</c:v>
                </c:pt>
                <c:pt idx="7">
                  <c:v>-8.9847259658580002E-3</c:v>
                </c:pt>
                <c:pt idx="8">
                  <c:v>-0.14376853266240999</c:v>
                </c:pt>
                <c:pt idx="9">
                  <c:v>-2.3995920693482001E-2</c:v>
                </c:pt>
                <c:pt idx="10">
                  <c:v>0</c:v>
                </c:pt>
                <c:pt idx="11">
                  <c:v>-1.8001260088206E-2</c:v>
                </c:pt>
                <c:pt idx="12">
                  <c:v>1.5003750937734E-2</c:v>
                </c:pt>
                <c:pt idx="13">
                  <c:v>3.0003000300030001E-3</c:v>
                </c:pt>
                <c:pt idx="14">
                  <c:v>-2.1001470102907E-2</c:v>
                </c:pt>
                <c:pt idx="15">
                  <c:v>-6.6018485175849004E-2</c:v>
                </c:pt>
                <c:pt idx="16">
                  <c:v>-1.501411326647E-2</c:v>
                </c:pt>
                <c:pt idx="17">
                  <c:v>0</c:v>
                </c:pt>
                <c:pt idx="18">
                  <c:v>-2.7029462113704002E-2</c:v>
                </c:pt>
                <c:pt idx="19">
                  <c:v>-1.8024513338140001E-2</c:v>
                </c:pt>
                <c:pt idx="20">
                  <c:v>9.0138813773210993E-3</c:v>
                </c:pt>
                <c:pt idx="21">
                  <c:v>1.2017425266637001E-2</c:v>
                </c:pt>
                <c:pt idx="22">
                  <c:v>-9.0119859413018994E-3</c:v>
                </c:pt>
                <c:pt idx="23">
                  <c:v>2.1029862404615001E-2</c:v>
                </c:pt>
                <c:pt idx="24">
                  <c:v>-3.0036343976210999E-3</c:v>
                </c:pt>
                <c:pt idx="25">
                  <c:v>-3.0037246185270001E-2</c:v>
                </c:pt>
                <c:pt idx="26">
                  <c:v>8.1124932395889998E-2</c:v>
                </c:pt>
                <c:pt idx="27">
                  <c:v>-6.0043831997358002E-3</c:v>
                </c:pt>
                <c:pt idx="28">
                  <c:v>-1.8014231242682002E-2</c:v>
                </c:pt>
                <c:pt idx="29">
                  <c:v>0</c:v>
                </c:pt>
                <c:pt idx="30">
                  <c:v>-5.7055343683372998E-2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40-4F8F-8669-FB70708A71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358368"/>
        <c:axId val="393358696"/>
      </c:lineChart>
      <c:dateAx>
        <c:axId val="393358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58696"/>
        <c:crosses val="autoZero"/>
        <c:auto val="1"/>
        <c:lblOffset val="100"/>
        <c:baseTimeUnit val="days"/>
      </c:dateAx>
      <c:valAx>
        <c:axId val="393358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58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-3.5919540229885E-2</c:v>
                </c:pt>
                <c:pt idx="1">
                  <c:v>-2.9943705833034E-3</c:v>
                </c:pt>
                <c:pt idx="2">
                  <c:v>0</c:v>
                </c:pt>
                <c:pt idx="3">
                  <c:v>-2.3955681988322E-2</c:v>
                </c:pt>
                <c:pt idx="4">
                  <c:v>2.6956599874202999E-2</c:v>
                </c:pt>
                <c:pt idx="5">
                  <c:v>-1.4971852916517E-2</c:v>
                </c:pt>
                <c:pt idx="6">
                  <c:v>-2.9948189631936999E-3</c:v>
                </c:pt>
                <c:pt idx="7">
                  <c:v>-8.9847259658580002E-3</c:v>
                </c:pt>
                <c:pt idx="8">
                  <c:v>-0.14376853266240999</c:v>
                </c:pt>
                <c:pt idx="9">
                  <c:v>-2.3995920693482001E-2</c:v>
                </c:pt>
                <c:pt idx="10">
                  <c:v>0</c:v>
                </c:pt>
                <c:pt idx="11">
                  <c:v>-1.8001260088206E-2</c:v>
                </c:pt>
                <c:pt idx="12">
                  <c:v>1.5003750937734E-2</c:v>
                </c:pt>
                <c:pt idx="13">
                  <c:v>3.0003000300030001E-3</c:v>
                </c:pt>
                <c:pt idx="14">
                  <c:v>-2.1001470102907E-2</c:v>
                </c:pt>
                <c:pt idx="15">
                  <c:v>-6.6018485175849004E-2</c:v>
                </c:pt>
                <c:pt idx="16">
                  <c:v>-1.501411326647E-2</c:v>
                </c:pt>
                <c:pt idx="17">
                  <c:v>0</c:v>
                </c:pt>
                <c:pt idx="18">
                  <c:v>-2.7029462113704002E-2</c:v>
                </c:pt>
                <c:pt idx="19">
                  <c:v>-1.8024513338140001E-2</c:v>
                </c:pt>
                <c:pt idx="20">
                  <c:v>9.0138813773210993E-3</c:v>
                </c:pt>
                <c:pt idx="21">
                  <c:v>1.2017425266637001E-2</c:v>
                </c:pt>
                <c:pt idx="22">
                  <c:v>-9.0119859413018994E-3</c:v>
                </c:pt>
                <c:pt idx="23">
                  <c:v>2.1029862404615001E-2</c:v>
                </c:pt>
                <c:pt idx="24">
                  <c:v>-3.0036343976210999E-3</c:v>
                </c:pt>
                <c:pt idx="25">
                  <c:v>-3.0037246185270001E-2</c:v>
                </c:pt>
                <c:pt idx="26">
                  <c:v>8.1124932395889998E-2</c:v>
                </c:pt>
                <c:pt idx="27">
                  <c:v>-6.0043831997358002E-3</c:v>
                </c:pt>
                <c:pt idx="28">
                  <c:v>-1.8014231242682002E-2</c:v>
                </c:pt>
                <c:pt idx="29">
                  <c:v>0</c:v>
                </c:pt>
                <c:pt idx="30">
                  <c:v>-5.7055343683372998E-2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68-4735-959C-E68778B0C6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334424"/>
        <c:axId val="393331472"/>
      </c:lineChart>
      <c:dateAx>
        <c:axId val="393334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31472"/>
        <c:crosses val="autoZero"/>
        <c:auto val="1"/>
        <c:lblOffset val="100"/>
        <c:baseTimeUnit val="days"/>
      </c:dateAx>
      <c:valAx>
        <c:axId val="393331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34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1.7996940520112002E-2</c:v>
                </c:pt>
                <c:pt idx="12">
                  <c:v>3.1994560924642999E-2</c:v>
                </c:pt>
                <c:pt idx="13">
                  <c:v>1.3497705390084E-2</c:v>
                </c:pt>
                <c:pt idx="14">
                  <c:v>0</c:v>
                </c:pt>
                <c:pt idx="15">
                  <c:v>5.9989801733705004E-3</c:v>
                </c:pt>
                <c:pt idx="16">
                  <c:v>1.7996940520112002E-2</c:v>
                </c:pt>
                <c:pt idx="17">
                  <c:v>1.4247577911755E-2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7.1987762080445994E-2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8A-4A3C-BAD0-EA24A4FC54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333112"/>
        <c:axId val="393337704"/>
      </c:lineChart>
      <c:catAx>
        <c:axId val="393333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37704"/>
        <c:crosses val="autoZero"/>
        <c:auto val="1"/>
        <c:lblAlgn val="ctr"/>
        <c:lblOffset val="100"/>
        <c:noMultiLvlLbl val="0"/>
      </c:catAx>
      <c:valAx>
        <c:axId val="393337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33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9E-423F-A4D7-BEBB29F86D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9E-423F-A4D7-BEBB29F86D9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9E-423F-A4D7-BEBB29F86D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3332128"/>
        <c:axId val="393339672"/>
      </c:barChart>
      <c:catAx>
        <c:axId val="393332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39672"/>
        <c:crosses val="autoZero"/>
        <c:auto val="1"/>
        <c:lblAlgn val="ctr"/>
        <c:lblOffset val="100"/>
        <c:noMultiLvlLbl val="0"/>
      </c:catAx>
      <c:valAx>
        <c:axId val="393339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32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31348-5FC4-4C23-B3E8-1E2FA13B46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914412-9A3B-4EC6-8C04-A7363B2A1F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72B3C9-C5BC-4BDB-BAA6-DC0FFC7BC6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17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113066-8C07-45A1-8D9E-ECBCE8F521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246372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646071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74382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4291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6744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5455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0682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94632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4114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5691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5608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0408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9686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07753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0953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71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47039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ECC2B73-179C-4685-A028-37DB5C1AC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DED949-B6FF-4235-AA20-097B38CE29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058544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AD98B-32E8-4AAF-9D5D-544F4CBED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C72D9E-570E-4844-B9DA-8FEF2EB558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317294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9A8BB3-AF5A-42E8-A54C-BA6E147100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52D323-9E26-4FFF-9E42-54EF8686A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529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0BBF8-4A8C-4C68-B5A8-E6E7FAA12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1E8FFB-A763-419F-B894-C28930DD54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003877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F1C196-A1C1-4CAC-BDB1-76E4B3510D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79FBB-266B-470F-9D3B-E04C07654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123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B72A2-53CD-4320-AD68-39E3F7B65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3C9B39-7B23-4977-9AB3-C6364A413B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407372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D32B9F-7524-4ACB-AC0E-B79014DC8F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9BA54F-42ED-4918-9814-A172AFC35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098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F53B5-3C68-4DF8-93D5-86920967B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F83AFE-AF76-4A91-A2CF-348C4F19B7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295454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8152F5-E34C-463E-A3C3-C5C6B1E3F5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CF443-F609-400B-945B-AF8866BE2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149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D8339-B53C-46C2-B66B-7305A96BE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Distribution +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8A2048-BA5F-40FF-ACDF-E7CB8E0733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952781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2FDDD1-D44A-434B-A51E-ED6F3345A3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CC2DD-306D-4031-A1C3-A7B7930D3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619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40DC6-A962-47C6-AA8D-0B9D3ACAB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Average Interactions Per Tweet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E2E9F9-1D0C-4370-94AA-FB1061C9D9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633205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2C0313-3912-44FD-8EBB-714367D22D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8D157-327F-4098-BB7A-187E22F8F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462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B29A9-1E1A-4DCF-8E6E-76FD656D9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FEA13F-4714-4BC8-9C3D-8D8E8C72C0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77093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9D1555-BD00-45D8-BA39-683295B57F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3228E-27AA-466C-858E-B476FD46F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666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F578C0-1890-49B4-AB3F-925273EC13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730586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63482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0493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5092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3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5853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521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- 2018-03-22 17:01:54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بصحبة أولادك بكنان
#الخميس_الونيس #كنان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https://t.co/FU0kv3l2r1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600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- 2018-03-21 11:04:08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عام وأمهاتنا بألف خير 
#يوم_الام #سعادة #السعودية  #كنان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https://t.co/fg8Z8rW3nK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132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- 2018-03-19 17:51:09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بيتك أكثر سعادة بإضافة ألوان دافئة لمنزل العمر 
#كنان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https://t.co/Jx15De39Xx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242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- 2018-03-16 13:55:55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https://t.co/2lf5O0yipw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426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- 2018-03-15 13:19:48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بنهاية اسبوع دراسي حافل 
#الخميس_الونيس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https://t.co/0ZORuaW3ko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759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- 2018-03-13 17:17:00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https://t.co/y3W4hxcF7B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439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- 2018-03-12 21:34:44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للمرة الرابعة على التوالي شركة كنان ضمن افضل بيئة عمل في السعودية لعام ٢٠١٧ 
حسب تصنيف شركة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Great Place To Work https://t.co/n5c0pVd9Mh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74080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D1DCDDB-C965-4CEA-BE77-D951FFE4E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335B12-065E-494D-8189-EDA0E814B0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686888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24A373-181A-42D1-8716-2AF1BF6B19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933658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292240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6848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8113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2512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1887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517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- 2018-03-11 16:08:06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بالجو الجميل تستاهل تعيش التنزه بكنان
#كنان #مشاريع #السعودية #سكن #عيش_حياة_تناسبك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https://t.co/1ECXqEDRQ7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825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- 2018-03-07 16:27:39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لنوم هانئ وسعيد خطوات بسيطة، اعتمديها.
#كنان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https://t.co/WNuTaPrWx7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227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- 2018-03-04 16:32:32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https://t.co/rDMUno79sr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89139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CC2FA73-6B0C-4D9A-9C92-EB43A9373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8D550-DE16-4BB0-B49A-A1F71B779C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549606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D40BE6-C1E5-444A-A67F-FF3DD25428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904347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175773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57976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773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5019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16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@mmm_a1 - 2018-03-26 16:04:54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الامام النسائي، السكة الحديد، المدينة المنورة 42378
نطالب فرع العزيزية بالمدينة المنورة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126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@fmb_01 - 2018-03-24 18:23:00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@simply_khalid @KinanKSA @Amana940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047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@simply_khalid - 2018-03-24 17:35:09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بدون أدنى إحترام لمعايير السلامة، تم كسر الحاجز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مشارف_هيلز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https://t.co/6FemF7tz2S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343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@Aliat_Mall - 2018-03-23 14:24:53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@shahads98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حياكم الله، التسجيل متاح حالياً
نترقب زيارتكم لنا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129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@shahads98 - 2018-03-22 21:19:32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@Aliat_Mall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موجود التسجيل بوقت اللياقه الى الان ولا قفل؟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943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@Sakannco - 2018-03-21 20:11:25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@saleh_2020 @SCEPMC @MSP_Designs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أهلاً بك. بالتأكيد يمكنك تصميم المنزل على الشكل الأندلسي، فحوائط سكن تتح…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https://t.co/5MbkHsMyMP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364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@saleh_2020 - 2018-03-21 18:12:17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@Sakannco @SCEPMC @MSP_Designs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بإمكاني تصميم المنزل على الشكل الأندلسي وكم سعر المتر إذا كانت المساحة…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https://t.co/dA32gquBCg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61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@abomubarak008 - 2018-03-20 17:24:24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 
ودي أسئل عن أسعار الايجار لدى مجمع الدفي سنتر بالجبيل الصناعية بحي الفاروق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78046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019415C-2093-46CA-8820-BA90A2600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8A9D5C-C512-4123-AF7A-406630B6C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3537984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6E0B77-3535-4294-B5DD-A822AF6F3B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7938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9968291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76647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6322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8254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168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- 2018-03-14 10:42:51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أرضية رخام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380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@sadwn1 - 2018-03-14 01:23:08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خشب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1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@almo7amady - 2018-03-12 23:43:12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أتمنى إلقاء نظره على ( رمال سنتر 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419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@nnoooonn6 - 2018-03-11 16:11:24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وين موقعكم؟؟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990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@AmalFJ1 - 2018-03-10 18:04:24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@ArchFai9aL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هذي اب تاون؟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306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@Masharefhills - 2018-03-09 12:08:08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@Nourah407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حياكم الله، زوروا موقعنا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https://t.co/TxMA4JdHgf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للتعرف على مواقع مراكز شركة كنان و المزيد من…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https://t.co/9UWnRq2uAW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240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@Nourah407 - 2018-03-08 19:01:40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@Masharefhills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وين مكانها مراكز 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964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- 2018-03-08 11:26:39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حديقة حديثة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183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@sssddd41 - 2018-03-07 16:53:11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دخول السكان يكون مجان الى مكاتيب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827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@oof_2000 - 2018-03-06 01:43:48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حديقه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🌱🌹🍃🌾🌺💚💚💚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53712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306B204-015C-4FCB-9028-248F50140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872D0F-763F-4677-90A1-8D162520FB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8052901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415928-4870-49B7-BEEB-96FD88063D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074506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322881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267777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9045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3948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229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@rorogta - 2018-03-04 18:27:20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فين موقع جاكلن باريس في الجامعه بلازا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946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@sadwn1 - 2018-03-04 16:34:16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بيت شعر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412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@simply_khalid - 2018-03-01 22:34:04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@MakateebSa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يعني مو قبل ستة بكثير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😉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العموم مشكورين، و لكن نتمنى منكم أن تتواصلوا بشكل فعّال و منظم أك…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https://t.co/apZj0dyGS8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007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@simply_khalid - 2018-03-01 16:17:55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@MakateebSa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 و رحمة الله و بركاته، هل تم إبلاغ السكان و التنسيق للأنشطة المراد إقامتها و لحرك…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https://t.co/BZHz43unh6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03/01/2018 19:21:40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93081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435C6F1-E443-4D3E-B377-3BBCA8E93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8F261D-48BD-4767-9C89-5879048BC2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3145442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7AD23E-63E8-48D4-BAB0-3AEA65E639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712236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388836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877092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705593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210752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884231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28124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720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614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#مشاريع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160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542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5.5555555555556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936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854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#عيش_حياة_تناسبك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208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#عيش_الويكند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872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#الخميس_الونيس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949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107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350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#يوم_الام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01840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9AF9B2A-341E-45FC-A613-9963F03A9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6F67AA-A5AB-4996-9277-9459C9C1E7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819888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EE75BA-8BA0-4EB8-983A-D9C1EC16EC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459143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259253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824177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212255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661205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700995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43121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912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#سعادة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633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#شكرا_للدفاع_الجوي_السعودي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755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#المملكة_يحميها_أبنائها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70319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DD2B55E-5F79-4629-A0A3-2E5C09B15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18D42D-EAAC-445B-9DDD-A07FA7164B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448121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B6718D-2B51-47C0-A517-7DB9DDB801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735811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018106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307402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48184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94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@Masharefhills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898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@Alexanderk750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65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@Roshan_Mall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210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@NoritaViolet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915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@RimalCenter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373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@ghsn206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864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@almo7amady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89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@rorogta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138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@fmb_01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347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@NabhanAlHussami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46004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0F27D37-0553-4C05-88FE-CD9F81C36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C0B366-1C3D-4609-A619-E79703CF72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7900515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7D3ED-2748-465D-B098-797CDCE1B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B10E05-CFBA-4EB2-8915-8E490E324A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737965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7224BF-6EB8-4D7B-A59D-93B8CFCFE6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2788D3-16C7-4B61-B38C-95686DA8E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3342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5265E-0449-4360-AB33-9F2145613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1BCB7E-BAF5-47CE-9DF6-927F079811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08800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3A957B-66CF-4477-9DF2-0806488F32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F6F90-0ED5-4254-900B-4D17FC7D7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570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A51A2-B492-47A8-AEBC-2C92FBBD3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E32CE0-3652-4B1A-B25C-D7548B7CAE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589732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FB6FB9-4B2C-4C50-835E-C9EFDBD18D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557788-EB6B-45D1-9225-EADB1277D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3502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E99AA-44E4-4D5D-B796-3D63B054C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F7855A-36D8-4DF7-B1C7-FD7EF0B344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006597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5333CD-8151-4575-99F6-28B8B33EC3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DFA04C-BF7A-4C03-A086-7C2421B4B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0703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C3434C-E270-49B6-9BD4-22BEE7DBE4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18639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4780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8544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5908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2949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0122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2889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175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- 2018-03-30 12:12:00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https://t.co/0hj7L4NRH4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877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- 2018-03-29 15:58:53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لنبدأ الويكند بحدائق كنان مع الأهل و الأصدقاء 
#عيش_الويكند #الخميس_الونيس #كنان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https://t.co/rqe2W7KEST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414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- 2018-03-28 17:56:21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تستاهل تعيش التطور بمشاريع كنان 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https://t.co/Kdoi42IqHR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045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- 2018-03-26 12:46:19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رَبِّ اجْعَلْ هَٰذَا الْبَلَدَ آمِنًا
 #شكرا_للدفاع_الجوي_السعودي #المملكة_يحميها_أبنائها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https://t.co/oevOidvoYx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984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- 2018-03-23 12:25:28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https://t.co/4t7W3z6rz1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803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- 2018-03-22 17:01:54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بصحبة أولادك بكنان
#الخميس_الونيس #كنان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https://t.co/FU0kv3l2r1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195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- 2018-03-21 11:04:08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عام وأمهاتنا بألف خير 
#يوم_الام #سعادة #السعودية  #كنان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https://t.co/fg8Z8rW3nK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52625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3683E4A-06E3-42ED-9F38-F322FB359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8063F4-939F-4ED2-9EA3-D23A02FEDC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2615817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F734C2-25AC-4CFB-BC6F-9B43E9FEEB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933683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25594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8851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80824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5144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2954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8558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592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- 2018-03-19 17:51:09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بيتك أكثر سعادة بإضافة ألوان دافئة لمنزل العمر 
#كنان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https://t.co/Jx15De39Xx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342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- 2018-03-16 13:55:55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https://t.co/2lf5O0yipw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296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- 2018-03-15 13:19:48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بنهاية اسبوع دراسي حافل 
#الخميس_الونيس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https://t.co/0ZORuaW3ko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407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- 2018-03-13 17:17:00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https://t.co/y3W4hxcF7B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778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- 2018-03-12 21:34:44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للمرة الرابعة على التوالي شركة كنان ضمن افضل بيئة عمل في السعودية لعام ٢٠١٧ 
حسب تصنيف شركة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Great Place To Work https://t.co/n5c0pVd9Mh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913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- 2018-03-11 16:08:06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بالجو الجميل تستاهل تعيش التنزه بكنان
#كنان #مشاريع #السعودية #سكن #عيش_حياة_تناسبك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https://t.co/1ECXqEDRQ7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016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- 2018-03-07 16:27:39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لنوم هانئ وسعيد خطوات بسيطة، اعتمديها.
#كنان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https://t.co/WNuTaPrWx7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62905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1C93C58-CEBB-4B22-B18B-1691CD962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EFD8C4-9460-4CD4-88AB-99AD692D3B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5103071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360609-48F8-4A78-A1E3-C7D956BCF5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325181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83904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0698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6339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1690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8972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4047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259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- 2018-03-07 01:40:29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@3addadRuh: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تغيير مسمى #عزيزية_مول المركز التجاري في #مشارف_هيلز الواقع في شمال #الرياض على طريق أبو بكر الصديق الى #مشارف_هيلز_سنتر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950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- 2018-03-04 16:32:32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https://t.co/rDMUno79sr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060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- 2018-03-01 22:21:48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@DanaMall1: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استمتعوا معنا و شاهدوا عروض شون ذا شيب فقط في دانة مول بينبع 
من ٢٧ فبراير الى ٣ مارس ٢٠١٨ 
من الساعة ال ٤ عصراً حتى ال ١٠ م…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37349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803CC83-C602-4791-AD97-FAC6B7846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CE0201-9ADC-470E-8121-6C9212938F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6847269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20180410_103746</Template>
  <TotalTime>0</TotalTime>
  <Words>1252</Words>
  <Application>Microsoft Office PowerPoint</Application>
  <PresentationFormat>On-screen Show (4:3)</PresentationFormat>
  <Paragraphs>495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Calibri</vt:lpstr>
      <vt:lpstr>Lato</vt:lpstr>
      <vt:lpstr>Arial</vt:lpstr>
      <vt:lpstr>quintly_template</vt:lpstr>
      <vt:lpstr>Twitter Reports</vt:lpstr>
      <vt:lpstr>Twitter Key Metrics Table</vt:lpstr>
      <vt:lpstr>Twitter Own Tweets By Weekday</vt:lpstr>
      <vt:lpstr>Twitter Followers Total</vt:lpstr>
      <vt:lpstr>Twitter Interaction Rate</vt:lpstr>
      <vt:lpstr>Twitter Total Interactions</vt:lpstr>
      <vt:lpstr>Twitter Interaction Distribution + Mentions</vt:lpstr>
      <vt:lpstr>TW - Average Interactions Per Tweet (column)</vt:lpstr>
      <vt:lpstr>Twitter Tweet Type Distribution</vt:lpstr>
      <vt:lpstr>Own Tweets Table (Top 10) - 1 of 2</vt:lpstr>
      <vt:lpstr>Own Tweets Table (Top 10) - 2 of 2</vt:lpstr>
      <vt:lpstr>Twitter Mentions Table - 1 of 3</vt:lpstr>
      <vt:lpstr>Twitter Mentions Table - 2 of 3</vt:lpstr>
      <vt:lpstr>Twitter Mentions Table - 3 of 3</vt:lpstr>
      <vt:lpstr>Twitter Hashtag Detection - 1 of 2</vt:lpstr>
      <vt:lpstr>Twitter Hashtag Detection - 2 of 2</vt:lpstr>
      <vt:lpstr>TW - Key Influencers (top 10)</vt:lpstr>
      <vt:lpstr>Twitter Followers Change Rate</vt:lpstr>
      <vt:lpstr>Twitter Followers Change Rate</vt:lpstr>
      <vt:lpstr>Twitter Interaction Rate By Hour</vt:lpstr>
      <vt:lpstr>Twitter Interactions Distribution</vt:lpstr>
      <vt:lpstr>Twitter Own and Retweeted Tweets Table - 1 of 3</vt:lpstr>
      <vt:lpstr>Twitter Own and Retweeted Tweets Table - 2 of 3</vt:lpstr>
      <vt:lpstr>Twitter Own and Retweeted Tweets Table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Reports</dc:title>
  <dc:creator>Administrator</dc:creator>
  <cp:lastModifiedBy>Administrator</cp:lastModifiedBy>
  <cp:revision>1</cp:revision>
  <dcterms:created xsi:type="dcterms:W3CDTF">2018-04-10T10:37:47Z</dcterms:created>
  <dcterms:modified xsi:type="dcterms:W3CDTF">2018-04-10T10:38:40Z</dcterms:modified>
</cp:coreProperties>
</file>