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6405"/>
  </p:normalViewPr>
  <p:slideViewPr>
    <p:cSldViewPr snapToGrid="0">
      <p:cViewPr varScale="1">
        <p:scale>
          <a:sx n="75" d="100"/>
          <a:sy n="75" d="100"/>
        </p:scale>
        <p:origin x="28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4/10/2018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D338EA4-ED29-4446-8AAE-FE59952722D7}"/>
              </a:ext>
            </a:extLst>
          </p:cNvPr>
          <p:cNvGraphicFramePr>
            <a:graphicFrameLocks noGrp="1"/>
          </p:cNvGraphicFramePr>
          <p:nvPr>
            <p:ph type="tbl" sz="quarter" idx="13"/>
            <p:extLst>
              <p:ext uri="{D42A27DB-BD31-4B8C-83A1-F6EECF244321}">
                <p14:modId xmlns:p14="http://schemas.microsoft.com/office/powerpoint/2010/main" val="2641183418"/>
              </p:ext>
            </p:extLst>
          </p:nvPr>
        </p:nvGraphicFramePr>
        <p:xfrm>
          <a:off x="457200" y="1468438"/>
          <a:ext cx="8229600" cy="41148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6785117"/>
                    </a:ext>
                  </a:extLst>
                </a:gridCol>
                <a:gridCol w="822960">
                  <a:extLst>
                    <a:ext uri="{9D8B030D-6E8A-4147-A177-3AD203B41FA5}">
                      <a16:colId xmlns:a16="http://schemas.microsoft.com/office/drawing/2014/main" val="429320617"/>
                    </a:ext>
                  </a:extLst>
                </a:gridCol>
                <a:gridCol w="822960">
                  <a:extLst>
                    <a:ext uri="{9D8B030D-6E8A-4147-A177-3AD203B41FA5}">
                      <a16:colId xmlns:a16="http://schemas.microsoft.com/office/drawing/2014/main" val="457298090"/>
                    </a:ext>
                  </a:extLst>
                </a:gridCol>
                <a:gridCol w="822960">
                  <a:extLst>
                    <a:ext uri="{9D8B030D-6E8A-4147-A177-3AD203B41FA5}">
                      <a16:colId xmlns:a16="http://schemas.microsoft.com/office/drawing/2014/main" val="680863270"/>
                    </a:ext>
                  </a:extLst>
                </a:gridCol>
                <a:gridCol w="822960">
                  <a:extLst>
                    <a:ext uri="{9D8B030D-6E8A-4147-A177-3AD203B41FA5}">
                      <a16:colId xmlns:a16="http://schemas.microsoft.com/office/drawing/2014/main" val="2373613957"/>
                    </a:ext>
                  </a:extLst>
                </a:gridCol>
                <a:gridCol w="822960">
                  <a:extLst>
                    <a:ext uri="{9D8B030D-6E8A-4147-A177-3AD203B41FA5}">
                      <a16:colId xmlns:a16="http://schemas.microsoft.com/office/drawing/2014/main" val="2853807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5251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- 2018-03-29 15:48:17</a:t>
                      </a:r>
                      <a:r>
                        <a:rPr kumimoji="0" lang="en-US" sz="1000" b="0" i="0" u="none" strike="noStrike" kern="1200" cap="none" spc="0" normalizeH="0" baseline="0" noProof="0">
                          <a:ln>
                            <a:noFill/>
                          </a:ln>
                          <a:solidFill>
                            <a:prstClr val="black"/>
                          </a:solidFill>
                          <a:effectLst/>
                          <a:uLnTx/>
                          <a:uFillTx/>
                          <a:latin typeface="+mn-lt"/>
                          <a:ea typeface="+mn-ea"/>
                          <a:cs typeface="+mn-cs"/>
                        </a:rPr>
                        <a:t>
Sing and get a chance to win a car from Renault, Visit us in Riyadh showrooms from 5th until 7th of April from 4 till 10pm 
For more info click: https://t.co/Rukh9VOxlZ
#Renault #KOLEOS  #KSA #TheVoice https://t.co/oGelxoOjFV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extLst>
                  <a:ext uri="{0D108BD9-81ED-4DB2-BD59-A6C34878D82A}">
                    <a16:rowId xmlns:a16="http://schemas.microsoft.com/office/drawing/2014/main" val="307192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- 2018-03-29 15:47:55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صوتك لفرصة ربح سيارة رينو.زورونا بمعارضنا بالرياض من تاريخ 5 الى 7 أبريل من 4 الى 10 مساءً
للمزيد من المعلومات تفضل بزيارة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https://t.co/Rukh9VOxlZ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https://t.co/OjJNaDrmpn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extLst>
                  <a:ext uri="{0D108BD9-81ED-4DB2-BD59-A6C34878D82A}">
                    <a16:rowId xmlns:a16="http://schemas.microsoft.com/office/drawing/2014/main" val="145219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- 2018-03-28 17:50:55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كم كلمة تستطيع إيجاد؟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How many words can you find? Share with us your answer in the comment section
#KSA #Renault #Cars https://t.co/adRxuPdQis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a:t>
                      </a:r>
                    </a:p>
                  </a:txBody>
                  <a:tcPr/>
                </a:tc>
                <a:extLst>
                  <a:ext uri="{0D108BD9-81ED-4DB2-BD59-A6C34878D82A}">
                    <a16:rowId xmlns:a16="http://schemas.microsoft.com/office/drawing/2014/main" val="105207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- 2018-03-27 19:21:19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اغتنم فرصة الفوز بسيارة جديدة من رينو، فقط شارك بصوتك بأقرب صالة عرض لرينو في جدة، الرياض والدمام 
#رينو #السعودية #كوليوس </a:t>
                      </a:r>
                      <a:r>
                        <a:rPr kumimoji="0" lang="en-US" sz="1000" b="0" i="0" u="none" strike="noStrike" kern="1200" cap="none" spc="0" normalizeH="0" baseline="0" noProof="0">
                          <a:ln>
                            <a:noFill/>
                          </a:ln>
                          <a:solidFill>
                            <a:prstClr val="black"/>
                          </a:solidFill>
                          <a:effectLst/>
                          <a:uLnTx/>
                          <a:uFillTx/>
                          <a:latin typeface="+mn-lt"/>
                          <a:ea typeface="+mn-ea"/>
                          <a:cs typeface="+mn-cs"/>
                        </a:rPr>
                        <a:t>https://t.co/fHT0R7O0L3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3125599118"/>
                  </a:ext>
                </a:extLst>
              </a:tr>
            </a:tbl>
          </a:graphicData>
        </a:graphic>
      </p:graphicFrame>
      <p:sp>
        <p:nvSpPr>
          <p:cNvPr id="3" name="Title 2">
            <a:extLst>
              <a:ext uri="{FF2B5EF4-FFF2-40B4-BE49-F238E27FC236}">
                <a16:creationId xmlns:a16="http://schemas.microsoft.com/office/drawing/2014/main" id="{8361F594-2E48-463D-9A9D-319154337CE0}"/>
              </a:ext>
            </a:extLst>
          </p:cNvPr>
          <p:cNvSpPr>
            <a:spLocks noGrp="1"/>
          </p:cNvSpPr>
          <p:nvPr>
            <p:ph type="title"/>
          </p:nvPr>
        </p:nvSpPr>
        <p:spPr/>
        <p:txBody>
          <a:bodyPr/>
          <a:lstStyle/>
          <a:p>
            <a:r>
              <a:rPr lang="en-US"/>
              <a:t>Twitter Own and Retweeted Tweets Table - 1 of 4</a:t>
            </a:r>
          </a:p>
        </p:txBody>
      </p:sp>
      <p:sp>
        <p:nvSpPr>
          <p:cNvPr id="4" name="Text Placeholder 3">
            <a:extLst>
              <a:ext uri="{FF2B5EF4-FFF2-40B4-BE49-F238E27FC236}">
                <a16:creationId xmlns:a16="http://schemas.microsoft.com/office/drawing/2014/main" id="{E74ED129-728E-499F-B758-66DA463ED7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52074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E2D60B53-075D-42AE-AB09-35DBDBCAA744}"/>
              </a:ext>
            </a:extLst>
          </p:cNvPr>
          <p:cNvGraphicFramePr>
            <a:graphicFrameLocks noGrp="1"/>
          </p:cNvGraphicFramePr>
          <p:nvPr>
            <p:ph type="tbl" sz="quarter" idx="13"/>
            <p:extLst>
              <p:ext uri="{D42A27DB-BD31-4B8C-83A1-F6EECF244321}">
                <p14:modId xmlns:p14="http://schemas.microsoft.com/office/powerpoint/2010/main" val="425321858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1320361"/>
                    </a:ext>
                  </a:extLst>
                </a:gridCol>
                <a:gridCol w="822960">
                  <a:extLst>
                    <a:ext uri="{9D8B030D-6E8A-4147-A177-3AD203B41FA5}">
                      <a16:colId xmlns:a16="http://schemas.microsoft.com/office/drawing/2014/main" val="3199396019"/>
                    </a:ext>
                  </a:extLst>
                </a:gridCol>
                <a:gridCol w="822960">
                  <a:extLst>
                    <a:ext uri="{9D8B030D-6E8A-4147-A177-3AD203B41FA5}">
                      <a16:colId xmlns:a16="http://schemas.microsoft.com/office/drawing/2014/main" val="2329955247"/>
                    </a:ext>
                  </a:extLst>
                </a:gridCol>
                <a:gridCol w="822960">
                  <a:extLst>
                    <a:ext uri="{9D8B030D-6E8A-4147-A177-3AD203B41FA5}">
                      <a16:colId xmlns:a16="http://schemas.microsoft.com/office/drawing/2014/main" val="2691061366"/>
                    </a:ext>
                  </a:extLst>
                </a:gridCol>
                <a:gridCol w="822960">
                  <a:extLst>
                    <a:ext uri="{9D8B030D-6E8A-4147-A177-3AD203B41FA5}">
                      <a16:colId xmlns:a16="http://schemas.microsoft.com/office/drawing/2014/main" val="729004618"/>
                    </a:ext>
                  </a:extLst>
                </a:gridCol>
                <a:gridCol w="822960">
                  <a:extLst>
                    <a:ext uri="{9D8B030D-6E8A-4147-A177-3AD203B41FA5}">
                      <a16:colId xmlns:a16="http://schemas.microsoft.com/office/drawing/2014/main" val="2631807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580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- 2018-03-26 16:14:09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أصيبت سيارتك بشرخ صغير في الزجاج الأمامي؟ هل علمت أن صيانة رينو تقدم حلولاً لإستبدال الزجاج الأمامي في سيارتك؟ فقط قم بضغط على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https://t.co/bKFiUPDyt7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https://t.co/SApndhPTtp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a:t>
                      </a:r>
                    </a:p>
                  </a:txBody>
                  <a:tcPr/>
                </a:tc>
                <a:extLst>
                  <a:ext uri="{0D108BD9-81ED-4DB2-BD59-A6C34878D82A}">
                    <a16:rowId xmlns:a16="http://schemas.microsoft.com/office/drawing/2014/main" val="214130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- 2018-03-22 17:12:17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الابتكار يشكل مستقبل فورمولا 1، مع 
</a:t>
                      </a:r>
                      <a:r>
                        <a:rPr kumimoji="0" lang="en-US" sz="1000" b="0" i="0" u="none" strike="noStrike" kern="1200" cap="none" spc="0" normalizeH="0" baseline="0" noProof="0">
                          <a:ln>
                            <a:noFill/>
                          </a:ln>
                          <a:solidFill>
                            <a:prstClr val="black"/>
                          </a:solidFill>
                          <a:effectLst/>
                          <a:uLnTx/>
                          <a:uFillTx/>
                          <a:latin typeface="+mn-lt"/>
                          <a:ea typeface="+mn-ea"/>
                          <a:cs typeface="+mn-cs"/>
                        </a:rPr>
                        <a:t>R.S 2027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INNOVATION SHAPING THE FUTURE OF FORMULA 1, WITH THE R.S. 2027
#Cars #KSA #Renault https://t.co/1uIG1Cenmm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384380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- 2018-03-21 11:09:18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وأمهاتنا بألف خير 
#رينو #السعودية #سيارات #يوم_الام
</a:t>
                      </a:r>
                      <a:r>
                        <a:rPr kumimoji="0" lang="en-US" sz="1000" b="0" i="0" u="none" strike="noStrike" kern="1200" cap="none" spc="0" normalizeH="0" baseline="0" noProof="0">
                          <a:ln>
                            <a:noFill/>
                          </a:ln>
                          <a:solidFill>
                            <a:prstClr val="black"/>
                          </a:solidFill>
                          <a:effectLst/>
                          <a:uLnTx/>
                          <a:uFillTx/>
                          <a:latin typeface="+mn-lt"/>
                          <a:ea typeface="+mn-ea"/>
                          <a:cs typeface="+mn-cs"/>
                        </a:rPr>
                        <a:t>Happy Mother’s Day 
#Cars #KSA #Renault https://t.co/TaMce95CV8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30281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- 2018-03-19 18:02:23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تحتاج إلى المزيد من المساحة؟ توفر لك رينو سيمبول مقصورة ركاب بخمسة مقاعد حقيقية. سافر براحة فائقة مع مقعد خلفي بارتفاع وعرض رحب بشكل خاص.
#رينو #السعودية #سيارات #سيمبول </a:t>
                      </a:r>
                      <a:r>
                        <a:rPr kumimoji="0" lang="en-US" sz="1000" b="0" i="0" u="none" strike="noStrike" kern="1200" cap="none" spc="0" normalizeH="0" baseline="0" noProof="0">
                          <a:ln>
                            <a:noFill/>
                          </a:ln>
                          <a:solidFill>
                            <a:prstClr val="black"/>
                          </a:solidFill>
                          <a:effectLst/>
                          <a:uLnTx/>
                          <a:uFillTx/>
                          <a:latin typeface="+mn-lt"/>
                          <a:ea typeface="+mn-ea"/>
                          <a:cs typeface="+mn-cs"/>
                        </a:rPr>
                        <a:t>https://t.co/26XGzemVWC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a:t>
                      </a:r>
                    </a:p>
                  </a:txBody>
                  <a:tcPr/>
                </a:tc>
                <a:extLst>
                  <a:ext uri="{0D108BD9-81ED-4DB2-BD59-A6C34878D82A}">
                    <a16:rowId xmlns:a16="http://schemas.microsoft.com/office/drawing/2014/main" val="1477039595"/>
                  </a:ext>
                </a:extLst>
              </a:tr>
            </a:tbl>
          </a:graphicData>
        </a:graphic>
      </p:graphicFrame>
      <p:sp>
        <p:nvSpPr>
          <p:cNvPr id="3" name="Title 2">
            <a:extLst>
              <a:ext uri="{FF2B5EF4-FFF2-40B4-BE49-F238E27FC236}">
                <a16:creationId xmlns:a16="http://schemas.microsoft.com/office/drawing/2014/main" id="{5D2608B5-614F-4E82-BA78-702D88751E31}"/>
              </a:ext>
            </a:extLst>
          </p:cNvPr>
          <p:cNvSpPr>
            <a:spLocks noGrp="1"/>
          </p:cNvSpPr>
          <p:nvPr>
            <p:ph type="title"/>
          </p:nvPr>
        </p:nvSpPr>
        <p:spPr/>
        <p:txBody>
          <a:bodyPr/>
          <a:lstStyle/>
          <a:p>
            <a:r>
              <a:rPr lang="en-US"/>
              <a:t>Twitter Own and Retweeted Tweets Table - 2 of 4</a:t>
            </a:r>
          </a:p>
        </p:txBody>
      </p:sp>
      <p:sp>
        <p:nvSpPr>
          <p:cNvPr id="4" name="Text Placeholder 3">
            <a:extLst>
              <a:ext uri="{FF2B5EF4-FFF2-40B4-BE49-F238E27FC236}">
                <a16:creationId xmlns:a16="http://schemas.microsoft.com/office/drawing/2014/main" id="{0622AA59-5508-4CF9-AC44-C353E95E114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8383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C19F3C6-BA6C-4660-A1EE-0F2DD1A82B3A}"/>
              </a:ext>
            </a:extLst>
          </p:cNvPr>
          <p:cNvGraphicFramePr>
            <a:graphicFrameLocks noGrp="1"/>
          </p:cNvGraphicFramePr>
          <p:nvPr>
            <p:ph type="tbl" sz="quarter" idx="13"/>
            <p:extLst>
              <p:ext uri="{D42A27DB-BD31-4B8C-83A1-F6EECF244321}">
                <p14:modId xmlns:p14="http://schemas.microsoft.com/office/powerpoint/2010/main" val="22703341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81385845"/>
                    </a:ext>
                  </a:extLst>
                </a:gridCol>
                <a:gridCol w="822960">
                  <a:extLst>
                    <a:ext uri="{9D8B030D-6E8A-4147-A177-3AD203B41FA5}">
                      <a16:colId xmlns:a16="http://schemas.microsoft.com/office/drawing/2014/main" val="724723041"/>
                    </a:ext>
                  </a:extLst>
                </a:gridCol>
                <a:gridCol w="822960">
                  <a:extLst>
                    <a:ext uri="{9D8B030D-6E8A-4147-A177-3AD203B41FA5}">
                      <a16:colId xmlns:a16="http://schemas.microsoft.com/office/drawing/2014/main" val="451743792"/>
                    </a:ext>
                  </a:extLst>
                </a:gridCol>
                <a:gridCol w="822960">
                  <a:extLst>
                    <a:ext uri="{9D8B030D-6E8A-4147-A177-3AD203B41FA5}">
                      <a16:colId xmlns:a16="http://schemas.microsoft.com/office/drawing/2014/main" val="1788375055"/>
                    </a:ext>
                  </a:extLst>
                </a:gridCol>
                <a:gridCol w="822960">
                  <a:extLst>
                    <a:ext uri="{9D8B030D-6E8A-4147-A177-3AD203B41FA5}">
                      <a16:colId xmlns:a16="http://schemas.microsoft.com/office/drawing/2014/main" val="3688365916"/>
                    </a:ext>
                  </a:extLst>
                </a:gridCol>
                <a:gridCol w="822960">
                  <a:extLst>
                    <a:ext uri="{9D8B030D-6E8A-4147-A177-3AD203B41FA5}">
                      <a16:colId xmlns:a16="http://schemas.microsoft.com/office/drawing/2014/main" val="249091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296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- 2018-03-15 18:03:01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ستنعش رينو كويد الاختبارية المألوفة والقوية والمفعمة بالتكنولوجيا خيالك في كل مرة
#رينو #السعودية #سيارات #رينو_كويد 
</a:t>
                      </a:r>
                      <a:r>
                        <a:rPr kumimoji="0" lang="en-US" sz="1000" b="0" i="0" u="none" strike="noStrike" kern="1200" cap="none" spc="0" normalizeH="0" baseline="0" noProof="0">
                          <a:ln>
                            <a:noFill/>
                          </a:ln>
                          <a:solidFill>
                            <a:prstClr val="black"/>
                          </a:solidFill>
                          <a:effectLst/>
                          <a:uLnTx/>
                          <a:uFillTx/>
                          <a:latin typeface="+mn-lt"/>
                          <a:ea typeface="+mn-ea"/>
                          <a:cs typeface="+mn-cs"/>
                        </a:rPr>
                        <a:t>Friendly, robust and technical, Renault KWID Concept will stimulate your imagination every time
#KSA #Renault #Cars #RenaultKWID https://t.co/DFJ6wSjba2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a:t>
                      </a:r>
                    </a:p>
                  </a:txBody>
                  <a:tcPr/>
                </a:tc>
                <a:extLst>
                  <a:ext uri="{0D108BD9-81ED-4DB2-BD59-A6C34878D82A}">
                    <a16:rowId xmlns:a16="http://schemas.microsoft.com/office/drawing/2014/main" val="2091520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- 2018-03-14 17:11:31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تجربة قيادة جديدة كليًا! اجمع بين الراحة والتحكم المثالي في السيارة.
تعرف على رينو تاليسمان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https://t.co/6ZBUZm4qUa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#تاليسمان </a:t>
                      </a:r>
                      <a:r>
                        <a:rPr kumimoji="0" lang="en-US" sz="1000" b="0" i="0" u="none" strike="noStrike" kern="1200" cap="none" spc="0" normalizeH="0" baseline="0" noProof="0">
                          <a:ln>
                            <a:noFill/>
                          </a:ln>
                          <a:solidFill>
                            <a:prstClr val="black"/>
                          </a:solidFill>
                          <a:effectLst/>
                          <a:uLnTx/>
                          <a:uFillTx/>
                          <a:latin typeface="+mn-lt"/>
                          <a:ea typeface="+mn-ea"/>
                          <a:cs typeface="+mn-cs"/>
                        </a:rPr>
                        <a:t>https://t.co/4biZqI1IIJ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extLst>
                  <a:ext uri="{0D108BD9-81ED-4DB2-BD59-A6C34878D82A}">
                    <a16:rowId xmlns:a16="http://schemas.microsoft.com/office/drawing/2014/main" val="378945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- 2018-03-13 16:47:17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شركة أفضلية الخليج للسيارات ومجموعة تأجير، تدعوكم لحضور فعالية تجربة القيادة وعرض أحدث طرازاتها
  #رينو #السعودية #فعاليات #الطائف 
</a:t>
                      </a:r>
                      <a:r>
                        <a:rPr kumimoji="0" lang="en-US" sz="1000" b="0" i="0" u="none" strike="noStrike" kern="1200" cap="none" spc="0" normalizeH="0" baseline="0" noProof="0">
                          <a:ln>
                            <a:noFill/>
                          </a:ln>
                          <a:solidFill>
                            <a:prstClr val="black"/>
                          </a:solidFill>
                          <a:effectLst/>
                          <a:uLnTx/>
                          <a:uFillTx/>
                          <a:latin typeface="+mn-lt"/>
                          <a:ea typeface="+mn-ea"/>
                          <a:cs typeface="+mn-cs"/>
                        </a:rPr>
                        <a:t>Gulf Advantage Automobiles LLC &amp;amp; Taajeer Group is pleased to invite you to attend Renault Showcase &amp;amp; Test Drive Event 
#Renault #Saudi #KSA #Taif https://t.co/L5ZpQ6c7Ee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a:t>
                      </a:r>
                    </a:p>
                  </a:txBody>
                  <a:tcPr/>
                </a:tc>
                <a:extLst>
                  <a:ext uri="{0D108BD9-81ED-4DB2-BD59-A6C34878D82A}">
                    <a16:rowId xmlns:a16="http://schemas.microsoft.com/office/drawing/2014/main" val="252498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- 2018-03-08 17:29:11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أفضلية الخليج للسيارات تقدم صالات عرض ومكاتب مبيعات مخصصة للنساء في جميع معارضها الرئيسية في أنحاء المملكة. سيتم تسمية هذه الصالات "رينو لها" التي تتيح للمرأة الفرصة لمعرفة المزيد عن الشركة المصنعة الفرنسية وأحدث الموديلات المتاحة للإختيار من بينها. </a:t>
                      </a:r>
                      <a:r>
                        <a:rPr kumimoji="0" lang="en-US" sz="1000" b="0" i="0" u="none" strike="noStrike" kern="1200" cap="none" spc="0" normalizeH="0" baseline="0" noProof="0">
                          <a:ln>
                            <a:noFill/>
                          </a:ln>
                          <a:solidFill>
                            <a:prstClr val="black"/>
                          </a:solidFill>
                          <a:effectLst/>
                          <a:uLnTx/>
                          <a:uFillTx/>
                          <a:latin typeface="+mn-lt"/>
                          <a:ea typeface="+mn-ea"/>
                          <a:cs typeface="+mn-cs"/>
                        </a:rPr>
                        <a:t>https://t.co/5n36Qv9qbE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2184083766"/>
                  </a:ext>
                </a:extLst>
              </a:tr>
            </a:tbl>
          </a:graphicData>
        </a:graphic>
      </p:graphicFrame>
      <p:sp>
        <p:nvSpPr>
          <p:cNvPr id="3" name="Title 2">
            <a:extLst>
              <a:ext uri="{FF2B5EF4-FFF2-40B4-BE49-F238E27FC236}">
                <a16:creationId xmlns:a16="http://schemas.microsoft.com/office/drawing/2014/main" id="{E75CB417-4F3D-47D4-8BE1-73416FFAC901}"/>
              </a:ext>
            </a:extLst>
          </p:cNvPr>
          <p:cNvSpPr>
            <a:spLocks noGrp="1"/>
          </p:cNvSpPr>
          <p:nvPr>
            <p:ph type="title"/>
          </p:nvPr>
        </p:nvSpPr>
        <p:spPr/>
        <p:txBody>
          <a:bodyPr/>
          <a:lstStyle/>
          <a:p>
            <a:r>
              <a:rPr lang="en-US"/>
              <a:t>Twitter Own and Retweeted Tweets Table - 3 of 4</a:t>
            </a:r>
          </a:p>
        </p:txBody>
      </p:sp>
      <p:sp>
        <p:nvSpPr>
          <p:cNvPr id="4" name="Text Placeholder 3">
            <a:extLst>
              <a:ext uri="{FF2B5EF4-FFF2-40B4-BE49-F238E27FC236}">
                <a16:creationId xmlns:a16="http://schemas.microsoft.com/office/drawing/2014/main" id="{7A8E1FD2-3CB9-456B-A8E0-7530E3273C0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52704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75CEA4C-8823-4161-9717-BDE309A97753}"/>
              </a:ext>
            </a:extLst>
          </p:cNvPr>
          <p:cNvGraphicFramePr>
            <a:graphicFrameLocks noGrp="1"/>
          </p:cNvGraphicFramePr>
          <p:nvPr>
            <p:ph type="tbl" sz="quarter" idx="13"/>
            <p:extLst>
              <p:ext uri="{D42A27DB-BD31-4B8C-83A1-F6EECF244321}">
                <p14:modId xmlns:p14="http://schemas.microsoft.com/office/powerpoint/2010/main" val="284650640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3982332"/>
                    </a:ext>
                  </a:extLst>
                </a:gridCol>
                <a:gridCol w="822960">
                  <a:extLst>
                    <a:ext uri="{9D8B030D-6E8A-4147-A177-3AD203B41FA5}">
                      <a16:colId xmlns:a16="http://schemas.microsoft.com/office/drawing/2014/main" val="77177239"/>
                    </a:ext>
                  </a:extLst>
                </a:gridCol>
                <a:gridCol w="822960">
                  <a:extLst>
                    <a:ext uri="{9D8B030D-6E8A-4147-A177-3AD203B41FA5}">
                      <a16:colId xmlns:a16="http://schemas.microsoft.com/office/drawing/2014/main" val="2140057646"/>
                    </a:ext>
                  </a:extLst>
                </a:gridCol>
                <a:gridCol w="822960">
                  <a:extLst>
                    <a:ext uri="{9D8B030D-6E8A-4147-A177-3AD203B41FA5}">
                      <a16:colId xmlns:a16="http://schemas.microsoft.com/office/drawing/2014/main" val="3286888510"/>
                    </a:ext>
                  </a:extLst>
                </a:gridCol>
                <a:gridCol w="822960">
                  <a:extLst>
                    <a:ext uri="{9D8B030D-6E8A-4147-A177-3AD203B41FA5}">
                      <a16:colId xmlns:a16="http://schemas.microsoft.com/office/drawing/2014/main" val="2024378886"/>
                    </a:ext>
                  </a:extLst>
                </a:gridCol>
                <a:gridCol w="822960">
                  <a:extLst>
                    <a:ext uri="{9D8B030D-6E8A-4147-A177-3AD203B41FA5}">
                      <a16:colId xmlns:a16="http://schemas.microsoft.com/office/drawing/2014/main" val="1785197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9639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- 2018-03-08 09:40:31</a:t>
                      </a:r>
                      <a:r>
                        <a:rPr kumimoji="0" lang="en-US" sz="1000" b="0" i="0" u="none" strike="noStrike" kern="1200" cap="none" spc="0" normalizeH="0" baseline="0" noProof="0">
                          <a:ln>
                            <a:noFill/>
                          </a:ln>
                          <a:solidFill>
                            <a:prstClr val="black"/>
                          </a:solidFill>
                          <a:effectLst/>
                          <a:uLnTx/>
                          <a:uFillTx/>
                          <a:latin typeface="+mn-lt"/>
                          <a:ea typeface="+mn-ea"/>
                          <a:cs typeface="+mn-cs"/>
                        </a:rPr>
                        <a:t>
Gulf Advantage Automobiles will be introducing customized lounges and showroom sales desks explicitly planned for women at all its major showrooms across the Kingdom. These specially designed areas will be called ‘Renault for her’ https://t.co/sJxjKIFtgj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a:t>
                      </a:r>
                    </a:p>
                  </a:txBody>
                  <a:tcPr/>
                </a:tc>
                <a:extLst>
                  <a:ext uri="{0D108BD9-81ED-4DB2-BD59-A6C34878D82A}">
                    <a16:rowId xmlns:a16="http://schemas.microsoft.com/office/drawing/2014/main" val="413231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- 2018-03-07 10:25:12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تحميل سهل، وصول سريع للأغراض، باب جانبي، والمزيد... سيارة رينو دوكر فان عملية بشكل فائق!
تعرف على رينو دوكر فان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https://t.co/ZX5SXoDTqI
#</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#دوكر_فان </a:t>
                      </a:r>
                      <a:r>
                        <a:rPr kumimoji="0" lang="en-US" sz="1000" b="0" i="0" u="none" strike="noStrike" kern="1200" cap="none" spc="0" normalizeH="0" baseline="0" noProof="0">
                          <a:ln>
                            <a:noFill/>
                          </a:ln>
                          <a:solidFill>
                            <a:prstClr val="black"/>
                          </a:solidFill>
                          <a:effectLst/>
                          <a:uLnTx/>
                          <a:uFillTx/>
                          <a:latin typeface="+mn-lt"/>
                          <a:ea typeface="+mn-ea"/>
                          <a:cs typeface="+mn-cs"/>
                        </a:rPr>
                        <a:t>https://t.co/btLSkQzj5O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extLst>
                  <a:ext uri="{0D108BD9-81ED-4DB2-BD59-A6C34878D82A}">
                    <a16:rowId xmlns:a16="http://schemas.microsoft.com/office/drawing/2014/main" val="325090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- 2018-03-04 16:45:43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اذكر الإختلافات التي بين الصورتين؟ شاركونا الجواب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Mention the difference between the pictures? Share with us your answer in the comment section
#KSA #Renault #Cars https://t.co/R1hyfpPihK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a:t>
                      </a:r>
                    </a:p>
                  </a:txBody>
                  <a:tcPr/>
                </a:tc>
                <a:extLst>
                  <a:ext uri="{0D108BD9-81ED-4DB2-BD59-A6C34878D82A}">
                    <a16:rowId xmlns:a16="http://schemas.microsoft.com/office/drawing/2014/main" val="908047702"/>
                  </a:ext>
                </a:extLst>
              </a:tr>
            </a:tbl>
          </a:graphicData>
        </a:graphic>
      </p:graphicFrame>
      <p:sp>
        <p:nvSpPr>
          <p:cNvPr id="3" name="Title 2">
            <a:extLst>
              <a:ext uri="{FF2B5EF4-FFF2-40B4-BE49-F238E27FC236}">
                <a16:creationId xmlns:a16="http://schemas.microsoft.com/office/drawing/2014/main" id="{D0D3B9F3-D088-4650-B6A7-F942F056502F}"/>
              </a:ext>
            </a:extLst>
          </p:cNvPr>
          <p:cNvSpPr>
            <a:spLocks noGrp="1"/>
          </p:cNvSpPr>
          <p:nvPr>
            <p:ph type="title"/>
          </p:nvPr>
        </p:nvSpPr>
        <p:spPr/>
        <p:txBody>
          <a:bodyPr/>
          <a:lstStyle/>
          <a:p>
            <a:r>
              <a:rPr lang="en-US"/>
              <a:t>Twitter Own and Retweeted Tweets Table - 4 of 4</a:t>
            </a:r>
          </a:p>
        </p:txBody>
      </p:sp>
      <p:sp>
        <p:nvSpPr>
          <p:cNvPr id="4" name="Text Placeholder 3">
            <a:extLst>
              <a:ext uri="{FF2B5EF4-FFF2-40B4-BE49-F238E27FC236}">
                <a16:creationId xmlns:a16="http://schemas.microsoft.com/office/drawing/2014/main" id="{8A0686F8-A9A1-49A5-BA1D-F6BB3C55949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095488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20180410_093701</Template>
  <TotalTime>0</TotalTime>
  <Words>249</Words>
  <Application>Microsoft Office PowerPoint</Application>
  <PresentationFormat>On-screen Show (4:3)</PresentationFormat>
  <Paragraphs>122</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Calibri</vt:lpstr>
      <vt:lpstr>Arial</vt:lpstr>
      <vt:lpstr>Lato</vt:lpstr>
      <vt:lpstr>quintly_template</vt:lpstr>
      <vt:lpstr>Twitter Own and Retweeted Tweets Table - 1 of 4</vt:lpstr>
      <vt:lpstr>Twitter Own and Retweeted Tweets Table - 2 of 4</vt:lpstr>
      <vt:lpstr>Twitter Own and Retweeted Tweets Table - 3 of 4</vt:lpstr>
      <vt:lpstr>Twitter Own and Retweeted Tweets Table - 4 of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- 1 of 4</dc:title>
  <dc:creator>Administrator</dc:creator>
  <cp:lastModifiedBy>Administrator</cp:lastModifiedBy>
  <cp:revision>1</cp:revision>
  <dcterms:created xsi:type="dcterms:W3CDTF">2018-04-10T09:37:01Z</dcterms:created>
  <dcterms:modified xsi:type="dcterms:W3CDTF">2018-04-10T09:37:48Z</dcterms:modified>
</cp:coreProperties>
</file>