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3" r:id="rId16"/>
    <p:sldId id="274" r:id="rId17"/>
    <p:sldId id="275" r:id="rId18"/>
    <p:sldId id="276" r:id="rId19"/>
    <p:sldId id="277" r:id="rId20"/>
    <p:sldId id="278" r:id="rId21"/>
    <p:sldId id="279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60-43F7-8D33-DCEC8A26BD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132864"/>
        <c:axId val="321125648"/>
      </c:barChart>
      <c:catAx>
        <c:axId val="32113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125648"/>
        <c:crosses val="autoZero"/>
        <c:auto val="1"/>
        <c:lblAlgn val="ctr"/>
        <c:lblOffset val="100"/>
        <c:noMultiLvlLbl val="0"/>
      </c:catAx>
      <c:valAx>
        <c:axId val="32112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13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33396</c:v>
                </c:pt>
                <c:pt idx="1">
                  <c:v>33395</c:v>
                </c:pt>
                <c:pt idx="2">
                  <c:v>33395</c:v>
                </c:pt>
                <c:pt idx="3">
                  <c:v>33387</c:v>
                </c:pt>
                <c:pt idx="4">
                  <c:v>33396</c:v>
                </c:pt>
                <c:pt idx="5">
                  <c:v>33391</c:v>
                </c:pt>
                <c:pt idx="6">
                  <c:v>33390</c:v>
                </c:pt>
                <c:pt idx="7">
                  <c:v>33387</c:v>
                </c:pt>
                <c:pt idx="8">
                  <c:v>33339</c:v>
                </c:pt>
                <c:pt idx="9">
                  <c:v>33331</c:v>
                </c:pt>
                <c:pt idx="10">
                  <c:v>33331</c:v>
                </c:pt>
                <c:pt idx="11">
                  <c:v>33325</c:v>
                </c:pt>
                <c:pt idx="12">
                  <c:v>33330</c:v>
                </c:pt>
                <c:pt idx="13">
                  <c:v>33331</c:v>
                </c:pt>
                <c:pt idx="14">
                  <c:v>33324</c:v>
                </c:pt>
                <c:pt idx="15">
                  <c:v>33302</c:v>
                </c:pt>
                <c:pt idx="16">
                  <c:v>33297</c:v>
                </c:pt>
                <c:pt idx="17">
                  <c:v>33297</c:v>
                </c:pt>
                <c:pt idx="18">
                  <c:v>33288</c:v>
                </c:pt>
                <c:pt idx="19">
                  <c:v>33282</c:v>
                </c:pt>
                <c:pt idx="20">
                  <c:v>33285</c:v>
                </c:pt>
                <c:pt idx="21">
                  <c:v>33289</c:v>
                </c:pt>
                <c:pt idx="22">
                  <c:v>33286</c:v>
                </c:pt>
                <c:pt idx="23">
                  <c:v>33293</c:v>
                </c:pt>
                <c:pt idx="24">
                  <c:v>33292</c:v>
                </c:pt>
                <c:pt idx="25">
                  <c:v>33282</c:v>
                </c:pt>
                <c:pt idx="26">
                  <c:v>33309</c:v>
                </c:pt>
                <c:pt idx="27">
                  <c:v>33307</c:v>
                </c:pt>
                <c:pt idx="28">
                  <c:v>33301</c:v>
                </c:pt>
                <c:pt idx="29">
                  <c:v>33301</c:v>
                </c:pt>
                <c:pt idx="30">
                  <c:v>33282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5E-43A1-8C05-63ADF54E69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055992"/>
        <c:axId val="150055664"/>
      </c:lineChart>
      <c:dateAx>
        <c:axId val="150055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55664"/>
        <c:crosses val="autoZero"/>
        <c:auto val="1"/>
        <c:lblOffset val="100"/>
        <c:baseTimeUnit val="days"/>
      </c:dateAx>
      <c:valAx>
        <c:axId val="15005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55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2.9948189631936999E-2</c:v>
                </c:pt>
                <c:pt idx="4">
                  <c:v>0</c:v>
                </c:pt>
                <c:pt idx="5">
                  <c:v>0</c:v>
                </c:pt>
                <c:pt idx="6">
                  <c:v>8.9847259658580002E-3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1.5001050073505001E-2</c:v>
                </c:pt>
                <c:pt idx="11">
                  <c:v>7.2011521843495005E-2</c:v>
                </c:pt>
                <c:pt idx="12">
                  <c:v>1.2002280433281999E-2</c:v>
                </c:pt>
                <c:pt idx="13">
                  <c:v>0</c:v>
                </c:pt>
                <c:pt idx="14">
                  <c:v>3.0005701083206E-3</c:v>
                </c:pt>
                <c:pt idx="15">
                  <c:v>2.4014648935851E-2</c:v>
                </c:pt>
                <c:pt idx="16">
                  <c:v>0</c:v>
                </c:pt>
                <c:pt idx="17">
                  <c:v>0</c:v>
                </c:pt>
                <c:pt idx="18">
                  <c:v>6.0074492370538997E-3</c:v>
                </c:pt>
                <c:pt idx="19">
                  <c:v>0</c:v>
                </c:pt>
                <c:pt idx="20">
                  <c:v>1.8027221103867001E-2</c:v>
                </c:pt>
                <c:pt idx="21">
                  <c:v>3.0041758043681002E-2</c:v>
                </c:pt>
                <c:pt idx="22">
                  <c:v>2.1029230630577E-2</c:v>
                </c:pt>
                <c:pt idx="23">
                  <c:v>0</c:v>
                </c:pt>
                <c:pt idx="24">
                  <c:v>0</c:v>
                </c:pt>
                <c:pt idx="25">
                  <c:v>5.1070988674257002E-2</c:v>
                </c:pt>
                <c:pt idx="26">
                  <c:v>0</c:v>
                </c:pt>
                <c:pt idx="27">
                  <c:v>9.0068452023537998E-3</c:v>
                </c:pt>
                <c:pt idx="28">
                  <c:v>6.0052846504924E-3</c:v>
                </c:pt>
                <c:pt idx="29">
                  <c:v>2.4023302603525001E-2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1C-4A74-9898-91AA7228BD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815680"/>
        <c:axId val="323813712"/>
      </c:lineChart>
      <c:dateAx>
        <c:axId val="323815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813712"/>
        <c:crosses val="autoZero"/>
        <c:auto val="1"/>
        <c:lblOffset val="100"/>
        <c:baseTimeUnit val="days"/>
      </c:dateAx>
      <c:valAx>
        <c:axId val="32381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815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00-4D82-A4BE-73A70B17E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194472"/>
        <c:axId val="245199064"/>
      </c:barChart>
      <c:catAx>
        <c:axId val="245194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199064"/>
        <c:crosses val="autoZero"/>
        <c:auto val="1"/>
        <c:lblAlgn val="ctr"/>
        <c:lblOffset val="100"/>
        <c:noMultiLvlLbl val="0"/>
      </c:catAx>
      <c:valAx>
        <c:axId val="24519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194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FA-4CC8-9C56-540B3702BD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FA-4CC8-9C56-540B3702BD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FA-4CC8-9C56-540B3702BD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5197096"/>
        <c:axId val="245198408"/>
      </c:barChart>
      <c:catAx>
        <c:axId val="245197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198408"/>
        <c:crosses val="autoZero"/>
        <c:auto val="1"/>
        <c:lblAlgn val="ctr"/>
        <c:lblOffset val="100"/>
        <c:noMultiLvlLbl val="0"/>
      </c:catAx>
      <c:valAx>
        <c:axId val="245198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197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23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8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6</c:v>
                </c:pt>
                <c:pt idx="21">
                  <c:v>9</c:v>
                </c:pt>
                <c:pt idx="22">
                  <c:v>7</c:v>
                </c:pt>
                <c:pt idx="23">
                  <c:v>0</c:v>
                </c:pt>
                <c:pt idx="24">
                  <c:v>0</c:v>
                </c:pt>
                <c:pt idx="25">
                  <c:v>17</c:v>
                </c:pt>
                <c:pt idx="26">
                  <c:v>0</c:v>
                </c:pt>
                <c:pt idx="27">
                  <c:v>3</c:v>
                </c:pt>
                <c:pt idx="28">
                  <c:v>2</c:v>
                </c:pt>
                <c:pt idx="29">
                  <c:v>8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2B-45AD-8713-BA6E67291C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520504"/>
        <c:axId val="247518208"/>
      </c:barChart>
      <c:dateAx>
        <c:axId val="247520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18208"/>
        <c:crosses val="autoZero"/>
        <c:auto val="1"/>
        <c:lblOffset val="100"/>
        <c:baseTimeUnit val="days"/>
      </c:dateAx>
      <c:valAx>
        <c:axId val="24751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2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EB-409F-8B06-8214391782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EB-409F-8B06-8214391782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7522144"/>
        <c:axId val="247519848"/>
      </c:barChart>
      <c:catAx>
        <c:axId val="24752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19848"/>
        <c:crosses val="autoZero"/>
        <c:auto val="1"/>
        <c:lblAlgn val="ctr"/>
        <c:lblOffset val="100"/>
        <c:noMultiLvlLbl val="0"/>
      </c:catAx>
      <c:valAx>
        <c:axId val="247519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2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-3.5919540229885E-2</c:v>
                </c:pt>
                <c:pt idx="1">
                  <c:v>-2.9943705833034E-3</c:v>
                </c:pt>
                <c:pt idx="2">
                  <c:v>0</c:v>
                </c:pt>
                <c:pt idx="3">
                  <c:v>-2.3955681988322E-2</c:v>
                </c:pt>
                <c:pt idx="4">
                  <c:v>2.6956599874202999E-2</c:v>
                </c:pt>
                <c:pt idx="5">
                  <c:v>-1.4971852916517E-2</c:v>
                </c:pt>
                <c:pt idx="6">
                  <c:v>-2.9948189631936999E-3</c:v>
                </c:pt>
                <c:pt idx="7">
                  <c:v>-8.9847259658580002E-3</c:v>
                </c:pt>
                <c:pt idx="8">
                  <c:v>-0.14376853266240999</c:v>
                </c:pt>
                <c:pt idx="9">
                  <c:v>-2.3995920693482001E-2</c:v>
                </c:pt>
                <c:pt idx="10">
                  <c:v>0</c:v>
                </c:pt>
                <c:pt idx="11">
                  <c:v>-1.8001260088206E-2</c:v>
                </c:pt>
                <c:pt idx="12">
                  <c:v>1.5003750937734E-2</c:v>
                </c:pt>
                <c:pt idx="13">
                  <c:v>3.0003000300030001E-3</c:v>
                </c:pt>
                <c:pt idx="14">
                  <c:v>-2.1001470102907E-2</c:v>
                </c:pt>
                <c:pt idx="15">
                  <c:v>-6.6018485175849004E-2</c:v>
                </c:pt>
                <c:pt idx="16">
                  <c:v>-1.501411326647E-2</c:v>
                </c:pt>
                <c:pt idx="17">
                  <c:v>0</c:v>
                </c:pt>
                <c:pt idx="18">
                  <c:v>-2.7029462113704002E-2</c:v>
                </c:pt>
                <c:pt idx="19">
                  <c:v>-1.8024513338140001E-2</c:v>
                </c:pt>
                <c:pt idx="20">
                  <c:v>9.0138813773210993E-3</c:v>
                </c:pt>
                <c:pt idx="21">
                  <c:v>1.2017425266637001E-2</c:v>
                </c:pt>
                <c:pt idx="22">
                  <c:v>-9.0119859413018994E-3</c:v>
                </c:pt>
                <c:pt idx="23">
                  <c:v>2.1029862404615001E-2</c:v>
                </c:pt>
                <c:pt idx="24">
                  <c:v>-3.0036343976210999E-3</c:v>
                </c:pt>
                <c:pt idx="25">
                  <c:v>-3.0037246185270001E-2</c:v>
                </c:pt>
                <c:pt idx="26">
                  <c:v>8.1124932395889998E-2</c:v>
                </c:pt>
                <c:pt idx="27">
                  <c:v>-6.0043831997358002E-3</c:v>
                </c:pt>
                <c:pt idx="28">
                  <c:v>-1.8014231242682002E-2</c:v>
                </c:pt>
                <c:pt idx="29">
                  <c:v>0</c:v>
                </c:pt>
                <c:pt idx="30">
                  <c:v>-5.7055343683372998E-2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83-4296-9AC0-39B8E7C419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169984"/>
        <c:axId val="398161456"/>
      </c:lineChart>
      <c:dateAx>
        <c:axId val="398169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61456"/>
        <c:crosses val="autoZero"/>
        <c:auto val="1"/>
        <c:lblOffset val="100"/>
        <c:baseTimeUnit val="days"/>
      </c:dateAx>
      <c:valAx>
        <c:axId val="398161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6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-3.5919540229885E-2</c:v>
                </c:pt>
                <c:pt idx="1">
                  <c:v>-2.9943705833034E-3</c:v>
                </c:pt>
                <c:pt idx="2">
                  <c:v>0</c:v>
                </c:pt>
                <c:pt idx="3">
                  <c:v>-2.3955681988322E-2</c:v>
                </c:pt>
                <c:pt idx="4">
                  <c:v>2.6956599874202999E-2</c:v>
                </c:pt>
                <c:pt idx="5">
                  <c:v>-1.4971852916517E-2</c:v>
                </c:pt>
                <c:pt idx="6">
                  <c:v>-2.9948189631936999E-3</c:v>
                </c:pt>
                <c:pt idx="7">
                  <c:v>-8.9847259658580002E-3</c:v>
                </c:pt>
                <c:pt idx="8">
                  <c:v>-0.14376853266240999</c:v>
                </c:pt>
                <c:pt idx="9">
                  <c:v>-2.3995920693482001E-2</c:v>
                </c:pt>
                <c:pt idx="10">
                  <c:v>0</c:v>
                </c:pt>
                <c:pt idx="11">
                  <c:v>-1.8001260088206E-2</c:v>
                </c:pt>
                <c:pt idx="12">
                  <c:v>1.5003750937734E-2</c:v>
                </c:pt>
                <c:pt idx="13">
                  <c:v>3.0003000300030001E-3</c:v>
                </c:pt>
                <c:pt idx="14">
                  <c:v>-2.1001470102907E-2</c:v>
                </c:pt>
                <c:pt idx="15">
                  <c:v>-6.6018485175849004E-2</c:v>
                </c:pt>
                <c:pt idx="16">
                  <c:v>-1.501411326647E-2</c:v>
                </c:pt>
                <c:pt idx="17">
                  <c:v>0</c:v>
                </c:pt>
                <c:pt idx="18">
                  <c:v>-2.7029462113704002E-2</c:v>
                </c:pt>
                <c:pt idx="19">
                  <c:v>-1.8024513338140001E-2</c:v>
                </c:pt>
                <c:pt idx="20">
                  <c:v>9.0138813773210993E-3</c:v>
                </c:pt>
                <c:pt idx="21">
                  <c:v>1.2017425266637001E-2</c:v>
                </c:pt>
                <c:pt idx="22">
                  <c:v>-9.0119859413018994E-3</c:v>
                </c:pt>
                <c:pt idx="23">
                  <c:v>2.1029862404615001E-2</c:v>
                </c:pt>
                <c:pt idx="24">
                  <c:v>-3.0036343976210999E-3</c:v>
                </c:pt>
                <c:pt idx="25">
                  <c:v>-3.0037246185270001E-2</c:v>
                </c:pt>
                <c:pt idx="26">
                  <c:v>8.1124932395889998E-2</c:v>
                </c:pt>
                <c:pt idx="27">
                  <c:v>-6.0043831997358002E-3</c:v>
                </c:pt>
                <c:pt idx="28">
                  <c:v>-1.8014231242682002E-2</c:v>
                </c:pt>
                <c:pt idx="29">
                  <c:v>0</c:v>
                </c:pt>
                <c:pt idx="30">
                  <c:v>-5.7055343683372998E-2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FB-4AB8-BEC4-C28776DEE7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170640"/>
        <c:axId val="398166376"/>
      </c:lineChart>
      <c:dateAx>
        <c:axId val="398170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66376"/>
        <c:crosses val="autoZero"/>
        <c:auto val="1"/>
        <c:lblOffset val="100"/>
        <c:baseTimeUnit val="days"/>
      </c:dateAx>
      <c:valAx>
        <c:axId val="398166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7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1.7996940520112002E-2</c:v>
                </c:pt>
                <c:pt idx="12">
                  <c:v>3.1994560924642999E-2</c:v>
                </c:pt>
                <c:pt idx="13">
                  <c:v>1.3497705390084E-2</c:v>
                </c:pt>
                <c:pt idx="14">
                  <c:v>0</c:v>
                </c:pt>
                <c:pt idx="15">
                  <c:v>5.9989801733705004E-3</c:v>
                </c:pt>
                <c:pt idx="16">
                  <c:v>1.7996940520112002E-2</c:v>
                </c:pt>
                <c:pt idx="17">
                  <c:v>1.4247577911755E-2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7.1987762080445994E-2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39-4813-BBD4-09C097D718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163096"/>
        <c:axId val="398163424"/>
      </c:lineChart>
      <c:catAx>
        <c:axId val="398163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63424"/>
        <c:crosses val="autoZero"/>
        <c:auto val="1"/>
        <c:lblAlgn val="ctr"/>
        <c:lblOffset val="100"/>
        <c:noMultiLvlLbl val="0"/>
      </c:catAx>
      <c:valAx>
        <c:axId val="39816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63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72-45A9-A2A5-9BA37E84EB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72-45A9-A2A5-9BA37E84EB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72-45A9-A2A5-9BA37E84EB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8141776"/>
        <c:axId val="398142760"/>
      </c:barChart>
      <c:catAx>
        <c:axId val="39814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42760"/>
        <c:crosses val="autoZero"/>
        <c:auto val="1"/>
        <c:lblAlgn val="ctr"/>
        <c:lblOffset val="100"/>
        <c:noMultiLvlLbl val="0"/>
      </c:catAx>
      <c:valAx>
        <c:axId val="39814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4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55964-D28A-4A38-8D44-33802F7828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55997F-8F22-46AE-B3C4-291B3E201F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5F83DD-5835-4852-98C4-287BC5E41F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343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C93C8F-D93A-4C85-8562-1DED55B0A9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361694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839475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9596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0233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3254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8309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1960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6902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9409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5962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5466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7458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9665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0166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7701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83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00988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843ACBE-DECF-4720-8523-7BBCE259D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8130CD-1ABF-4E20-8784-6D15F739F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760416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6B508-AACC-4B37-9019-C4DEA6985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D36CDF-E65C-4925-AC59-9D950E1DC1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467880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ABD87-5B9F-4B50-8D05-CC43CE52D2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C8D91-A0B3-41F9-926C-3F670412F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952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00D53-0911-4D5A-BB9C-AC7E1908E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6EF6F1-608F-46C1-9380-010940C0F3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39833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BF1F9D-FFAD-4388-A21C-B7169A9BA4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253E2-1544-4A8D-9F9B-5FE5DF8FB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520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070C3-B742-49A7-9488-677276A98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B82644-D700-4064-98BE-A4AC9D60B0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443531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C2C350-AE76-42F0-858F-54CC1AC52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41CC7-4DF7-4798-B06C-4DF3D50C1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43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DBEAC-3B4B-4DF4-BE7F-BA9DBD7ED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517A2E-089E-4823-8CA9-9F0DA5B158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879210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B92D76-9BBB-491E-96C3-511C9D6C38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B4750-D6FF-431E-A10E-55093849E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564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017D1-7DE3-4C14-B9E4-3CF2E330F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19DE4D-2D17-46C3-8C7C-11179965D3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960778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1A86B-C30D-43B4-A4A3-1D14D728BC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1B6483-E8EE-4518-B522-188809986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934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ADD52-19F2-47AC-BA79-59E9FBC6F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5B5DF6-DA49-4E90-AFE0-45374854C7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17377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486E6-1596-4D22-85BC-044A344CA2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1EFCE-C008-4F05-995C-F7F5B16A8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885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72A20-DAD5-4C32-BC28-AB2EA78C8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2054B2-F504-4FF8-B593-0E19E06EC9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28455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237EFF-C5E1-424C-BF8A-02826C92D1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31FD4-4027-404C-AB50-502E59EA5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956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A7771C-6AF4-400C-9F18-5C663CCAAB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98755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96637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6182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8232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0615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8466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178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- 2018-03-22 17:01:54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بصحبة أولادك بكنان
#الخميس_الونيس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https://t.co/FU0kv3l2r1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418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- 2018-03-21 11:04:08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وأمهاتنا بألف خير 
#يوم_الام #سعادة #السعودية  #كنان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https://t.co/fg8Z8rW3nK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730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- 2018-03-19 17:51:09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بيتك أكثر سعادة بإضافة ألوان دافئة لمنزل العمر 
#كنان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https://t.co/Jx15De39Xx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628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- 2018-03-16 13:55:55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https://t.co/2lf5O0yipw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739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- 2018-03-15 13:19:48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بنهاية اسبوع دراسي حافل 
#الخميس_الونيس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https://t.co/0ZORuaW3ko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058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- 2018-03-13 17:17:00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https://t.co/y3W4hxcF7B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646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- 2018-03-12 21:34:44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للمرة الرابعة على التوالي شركة كنان ضمن افضل بيئة عمل في السعودية لعام ٢٠١٧ 
حسب تصنيف شركة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Great Place To Work https://t.co/n5c0pVd9Mh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52642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A00F685-564D-43C9-AF16-CDAEF9646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B777F-10D6-4EF9-BA60-5E79DE73B3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227076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118E2D-15B0-4F2C-AB2F-4260AFF059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375218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62154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8500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7016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671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4254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50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- 2018-03-11 16:08:06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بالجو الجميل تستاهل تعيش التنزه بكنان
#كنان #مشاريع #السعودية #سكن #عيش_حياة_تناسبك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https://t.co/1ECXqEDRQ7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533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- 2018-03-07 16:27:39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لنوم هانئ وسعيد خطوات بسيطة، اعتمديها.
#كنان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https://t.co/WNuTaPrWx7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435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- 2018-03-04 16:32:32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https://t.co/rDMUno79sr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45620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F4534DE-B4AB-41B7-B50B-D446C8BE5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6F181-1BFA-4220-87C9-2E0DE819ED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78995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A55FE2-5B3C-46A1-8637-8C368B3415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364332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307728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37005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6225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1833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75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@mmm_a1 - 2018-03-26 16:04:54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الامام النسائي، السكة الحديد، المدينة المنورة 42378
نطالب فرع العزيزية بالمدينة المنورة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650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@fmb_01 - 2018-03-24 18:23:00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@simply_khalid @KinanKSA @Amana940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222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@simply_khalid - 2018-03-24 17:35:09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بدون أدنى إحترام لمعايير السلامة، تم كسر الحاجز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مشارف_هيلز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https://t.co/6FemF7tz2S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088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@Aliat_Mall - 2018-03-23 14:24:53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@shahads98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حياكم الله، التسجيل متاح حالياً
نترقب زيارتكم لنا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90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@shahads98 - 2018-03-22 21:19:32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@Aliat_Mall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موجود التسجيل بوقت اللياقه الى الان ولا قفل؟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20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@Sakannco - 2018-03-21 20:11:25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@saleh_2020 @SCEPMC @MSP_Designs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بك. بالتأكيد يمكنك تصميم المنزل على الشكل الأندلسي، فحوائط سكن تتح…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https://t.co/5MbkHsMyMP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333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@saleh_2020 - 2018-03-21 18:12:17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@Sakannco @SCEPMC @MSP_Designs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بإمكاني تصميم المنزل على الشكل الأندلسي وكم سعر المتر إذا كانت المساحة…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https://t.co/dA32gquBCg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12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@abomubarak008 - 2018-03-20 17:24:24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
ودي أسئل عن أسعار الايجار لدى مجمع الدفي سنتر بالجبيل الصناعية بحي الفاروق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62554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87ACCD3-C082-4676-B7CB-A0A1088E0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7C2C3-25E4-4F02-89E1-BFDF1C9816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239006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336817-E4ED-4A36-A1CA-4FDE59FE08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269079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273392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9846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8575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5662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100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- 2018-03-14 10:42:51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أرضية رخام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89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@sadwn1 - 2018-03-14 01:23:08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خشب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534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@almo7amady - 2018-03-12 23:43:12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أتمنى إلقاء نظره على ( رمال سنتر 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570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@nnoooonn6 - 2018-03-11 16:11:24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وين موقعكم؟؟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190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@AmalFJ1 - 2018-03-10 18:04:24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@ArchFai9aL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هذي اب تاون؟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026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@Masharefhills - 2018-03-09 12:08:08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@Nourah407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حياكم الله، زوروا موقعنا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https://t.co/TxMA4JdHgf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للتعرف على مواقع مراكز شركة كنان و المزيد من…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https://t.co/9UWnRq2uAW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84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@Nourah407 - 2018-03-08 19:01:40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@Masharefhills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وين مكانها مراكز 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225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- 2018-03-08 11:26:39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حديقة حديثة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32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@sssddd41 - 2018-03-07 16:53:11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دخول السكان يكون مجان الى مكاتيب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92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@oof_2000 - 2018-03-06 01:43:48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حديقه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🌱🌹🍃🌾🌺💚💚💚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89456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5A01156-7E9D-4C2F-98F4-234D1E9CC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9ECD5-56B6-421A-9C45-E249066872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570908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97F214-55C9-484D-A587-0C060A3419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94673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493303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47004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5840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5310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849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@rorogta - 2018-03-04 18:27:20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فين موقع جاكلن باريس في الجامعه بلازا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09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@sadwn1 - 2018-03-04 16:34:16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بيت شعر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298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@simply_khalid - 2018-03-01 22:34:04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@MakateebSa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يعني مو قبل ستة بكثير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😉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العموم مشكورين، و لكن نتمنى منكم أن تتواصلوا بشكل فعّال و منظم أك…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https://t.co/apZj0dyGS8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363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@simply_khalid - 2018-03-01 16:17:55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@MakateebSa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و رحمة الله و بركاته، هل تم إبلاغ السكان و التنسيق للأنشطة المراد إقامتها و لحرك…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https://t.co/BZHz43unh6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19:21:40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67691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E480B1E-B6CE-47C8-A000-1E44E0BC8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74EAF9-41DF-4E12-8E99-7ECAAA996F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220047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46E5DF-1EC9-4196-8E43-3C2829758D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328438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951886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90838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148432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37076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2925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86431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010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899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#مشاريع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020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753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5.5555555555556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803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884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#عيش_حياة_تناسبك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914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#عيش_الويكند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683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#الخميس_الونيس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97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379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284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34740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CD86582-F462-4938-A450-2438F1E31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51E102-23DE-4B76-83F5-29980A1215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454373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76EDD0-2DDC-4C6E-88B5-3302CFEC15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071878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845629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51357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79087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626455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642334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70695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505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#سعادة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325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#شكرا_للدفاع_الجوي_السعودي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234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#المملكة_يحميها_أبنائها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67516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0095860-940D-4D8C-801C-8EB8BF4C8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5C9547-BB5F-41B9-90D2-CAC5470FA4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947285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6596CB-BD6A-48BE-864B-E65DA6B411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555804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881298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359914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0277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282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@Masharefhills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890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@Alexanderk750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378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@Roshan_Mall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879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@NoritaViolet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03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@RimalCenter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764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@ghsn206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766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@almo7amady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021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@rorogta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632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@fmb_01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449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@NabhanAlHussami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98183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BDC9A95-7753-4140-AC49-65B85FABE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36B42-28C7-4B73-8C0C-4E64B5BA39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023572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69A19-9345-493F-90F1-38EBB49BD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D5D13E-801C-4476-8046-DB39B7D497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583343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D7087-DC65-4BE1-B344-6F21E8E8AA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F45F4-134E-41A5-A9AC-B89DC4150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356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45B52-5076-4E45-A9E9-42E3ED601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C14FEB-8AC5-4008-BBB1-321D3C9803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043928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56206A-E9AA-4488-8B5E-2EE1D9EB0F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FDCF4-0A22-4970-98BF-12AC90EF0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2612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FDF31-C30D-40F6-9570-98324497E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476061-A08C-4265-ADB9-371B5C8F47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141477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EC4177-6F95-49C6-8E64-3DD3FDFDF9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6AF7B-EBFF-4D8C-912C-531F57264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5821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96A8E-C0C3-40C1-A4F0-7351D597E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47B6AB-47F9-40E4-80F6-D93726CA95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639568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D0549E-0F55-4A59-A97E-D7F0259724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BCBB0-B973-43E0-A2F8-B713AAE9E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1217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20180410_090334</Template>
  <TotalTime>0</TotalTime>
  <Words>1000</Words>
  <Application>Microsoft Office PowerPoint</Application>
  <PresentationFormat>On-screen Show (4:3)</PresentationFormat>
  <Paragraphs>369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Calibri</vt:lpstr>
      <vt:lpstr>Lato</vt:lpstr>
      <vt:lpstr>Arial</vt:lpstr>
      <vt:lpstr>quintly_template</vt:lpstr>
      <vt:lpstr>Twitter Reports</vt:lpstr>
      <vt:lpstr>Twitter Key Metrics Table</vt:lpstr>
      <vt:lpstr>Twitter Own Tweets By Weekday</vt:lpstr>
      <vt:lpstr>Twitter Followers Total</vt:lpstr>
      <vt:lpstr>Twitter Interaction Rate</vt:lpstr>
      <vt:lpstr>Twitter Total Interactions</vt:lpstr>
      <vt:lpstr>Twitter Interaction Distribution + Mentions</vt:lpstr>
      <vt:lpstr>TW - Average Interactions Per Tweet (column)</vt:lpstr>
      <vt:lpstr>Twitter Tweet Type Distribution</vt:lpstr>
      <vt:lpstr>Own Tweets Table (Top 10) - 1 of 2</vt:lpstr>
      <vt:lpstr>Own Tweets Table (Top 10) - 2 of 2</vt:lpstr>
      <vt:lpstr>Twitter Mentions Table - 1 of 3</vt:lpstr>
      <vt:lpstr>Twitter Mentions Table - 2 of 3</vt:lpstr>
      <vt:lpstr>Twitter Mentions Table - 3 of 3</vt:lpstr>
      <vt:lpstr>Twitter Hashtag Detection - 1 of 2</vt:lpstr>
      <vt:lpstr>Twitter Hashtag Detection - 2 of 2</vt:lpstr>
      <vt:lpstr>TW - Key Influencers (top 10)</vt:lpstr>
      <vt:lpstr>Twitter Followers Change Rate</vt:lpstr>
      <vt:lpstr>Twitter Followers Change Rate</vt:lpstr>
      <vt:lpstr>Twitter Interaction Rate By Hour</vt:lpstr>
      <vt:lpstr>Twitter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2018-04-10T09:03:35Z</dcterms:created>
  <dcterms:modified xsi:type="dcterms:W3CDTF">2018-04-10T09:04:21Z</dcterms:modified>
</cp:coreProperties>
</file>