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4" r:id="rId17"/>
    <p:sldId id="275" r:id="rId18"/>
    <p:sldId id="276" r:id="rId19"/>
    <p:sldId id="277" r:id="rId20"/>
    <p:sldId id="278" r:id="rId21"/>
    <p:sldId id="279" r:id="rId22"/>
    <p:sldId id="280"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@RenaultGAA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4</c:v>
                </c:pt>
                <c:pt idx="3">
                  <c:v>6</c:v>
                </c:pt>
                <c:pt idx="4">
                  <c:v>0</c:v>
                </c:pt>
                <c:pt idx="5">
                  <c:v>0</c:v>
                </c:pt>
                <c:pt idx="6">
                  <c:v>1</c:v>
                </c:pt>
              </c:numCache>
            </c:numRef>
          </c:val>
          <c:extLst>
            <c:ext xmlns:c16="http://schemas.microsoft.com/office/drawing/2014/chart" uri="{C3380CC4-5D6E-409C-BE32-E72D297353CC}">
              <c16:uniqueId val="{00000000-BBA6-477C-9FA8-E60DBA7AC70C}"/>
            </c:ext>
          </c:extLst>
        </c:ser>
        <c:dLbls>
          <c:showLegendKey val="0"/>
          <c:showVal val="0"/>
          <c:showCatName val="0"/>
          <c:showSerName val="0"/>
          <c:showPercent val="0"/>
          <c:showBubbleSize val="0"/>
        </c:dLbls>
        <c:gapWidth val="219"/>
        <c:overlap val="-27"/>
        <c:axId val="283672328"/>
        <c:axId val="283676264"/>
      </c:barChart>
      <c:catAx>
        <c:axId val="28367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76264"/>
        <c:crosses val="autoZero"/>
        <c:auto val="1"/>
        <c:lblAlgn val="ctr"/>
        <c:lblOffset val="100"/>
        <c:noMultiLvlLbl val="0"/>
      </c:catAx>
      <c:valAx>
        <c:axId val="28367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7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16738</c:v>
                </c:pt>
                <c:pt idx="1">
                  <c:v>16739</c:v>
                </c:pt>
                <c:pt idx="2">
                  <c:v>16736</c:v>
                </c:pt>
                <c:pt idx="3">
                  <c:v>16737</c:v>
                </c:pt>
                <c:pt idx="4">
                  <c:v>16732</c:v>
                </c:pt>
                <c:pt idx="5">
                  <c:v>16731</c:v>
                </c:pt>
                <c:pt idx="6">
                  <c:v>16728</c:v>
                </c:pt>
                <c:pt idx="7">
                  <c:v>16727</c:v>
                </c:pt>
                <c:pt idx="8">
                  <c:v>16709</c:v>
                </c:pt>
                <c:pt idx="9">
                  <c:v>16703</c:v>
                </c:pt>
                <c:pt idx="10">
                  <c:v>16711</c:v>
                </c:pt>
                <c:pt idx="11">
                  <c:v>16712</c:v>
                </c:pt>
                <c:pt idx="12">
                  <c:v>16711</c:v>
                </c:pt>
                <c:pt idx="13">
                  <c:v>16709</c:v>
                </c:pt>
                <c:pt idx="14">
                  <c:v>16709</c:v>
                </c:pt>
                <c:pt idx="15">
                  <c:v>16714</c:v>
                </c:pt>
                <c:pt idx="16">
                  <c:v>16721</c:v>
                </c:pt>
                <c:pt idx="17">
                  <c:v>16722</c:v>
                </c:pt>
                <c:pt idx="18">
                  <c:v>16722</c:v>
                </c:pt>
                <c:pt idx="19">
                  <c:v>16727</c:v>
                </c:pt>
                <c:pt idx="20">
                  <c:v>16730</c:v>
                </c:pt>
                <c:pt idx="21">
                  <c:v>16736</c:v>
                </c:pt>
                <c:pt idx="22">
                  <c:v>16738</c:v>
                </c:pt>
                <c:pt idx="23">
                  <c:v>16741</c:v>
                </c:pt>
                <c:pt idx="24">
                  <c:v>16741</c:v>
                </c:pt>
                <c:pt idx="25">
                  <c:v>16742</c:v>
                </c:pt>
                <c:pt idx="26">
                  <c:v>16746</c:v>
                </c:pt>
                <c:pt idx="27">
                  <c:v>16750</c:v>
                </c:pt>
                <c:pt idx="28">
                  <c:v>16748</c:v>
                </c:pt>
                <c:pt idx="29">
                  <c:v>16747</c:v>
                </c:pt>
                <c:pt idx="30">
                  <c:v>16751</c:v>
                </c:pt>
              </c:numCache>
            </c:numRef>
          </c:val>
          <c:smooth val="0"/>
          <c:extLst>
            <c:ext xmlns:c16="http://schemas.microsoft.com/office/drawing/2014/chart" uri="{C3380CC4-5D6E-409C-BE32-E72D297353CC}">
              <c16:uniqueId val="{00000000-3158-4406-8C95-0FF735CA2AE8}"/>
            </c:ext>
          </c:extLst>
        </c:ser>
        <c:dLbls>
          <c:showLegendKey val="0"/>
          <c:showVal val="0"/>
          <c:showCatName val="0"/>
          <c:showSerName val="0"/>
          <c:showPercent val="0"/>
          <c:showBubbleSize val="0"/>
        </c:dLbls>
        <c:smooth val="0"/>
        <c:axId val="283679216"/>
        <c:axId val="283674952"/>
      </c:lineChart>
      <c:dateAx>
        <c:axId val="28367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74952"/>
        <c:crosses val="autoZero"/>
        <c:auto val="1"/>
        <c:lblOffset val="100"/>
        <c:baseTimeUnit val="days"/>
      </c:dateAx>
      <c:valAx>
        <c:axId val="28367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67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7.7676864244742003E-2</c:v>
                </c:pt>
                <c:pt idx="4">
                  <c:v>0</c:v>
                </c:pt>
                <c:pt idx="5">
                  <c:v>0</c:v>
                </c:pt>
                <c:pt idx="6">
                  <c:v>5.9776436128877999E-3</c:v>
                </c:pt>
                <c:pt idx="7">
                  <c:v>1.7935075028396998E-2</c:v>
                </c:pt>
                <c:pt idx="8">
                  <c:v>0</c:v>
                </c:pt>
                <c:pt idx="9">
                  <c:v>0</c:v>
                </c:pt>
                <c:pt idx="10">
                  <c:v>0</c:v>
                </c:pt>
                <c:pt idx="11">
                  <c:v>0</c:v>
                </c:pt>
                <c:pt idx="12">
                  <c:v>1.7952247022919001E-2</c:v>
                </c:pt>
                <c:pt idx="13">
                  <c:v>1.7953321364452001E-2</c:v>
                </c:pt>
                <c:pt idx="14">
                  <c:v>1.1969597223053E-2</c:v>
                </c:pt>
                <c:pt idx="15">
                  <c:v>0</c:v>
                </c:pt>
                <c:pt idx="16">
                  <c:v>0</c:v>
                </c:pt>
                <c:pt idx="17">
                  <c:v>0</c:v>
                </c:pt>
                <c:pt idx="18">
                  <c:v>4.1861021408921999E-2</c:v>
                </c:pt>
                <c:pt idx="19">
                  <c:v>0</c:v>
                </c:pt>
                <c:pt idx="20">
                  <c:v>1.195600191296E-2</c:v>
                </c:pt>
                <c:pt idx="21">
                  <c:v>1.7928643996892001E-2</c:v>
                </c:pt>
                <c:pt idx="22">
                  <c:v>0</c:v>
                </c:pt>
                <c:pt idx="23">
                  <c:v>0</c:v>
                </c:pt>
                <c:pt idx="24">
                  <c:v>0</c:v>
                </c:pt>
                <c:pt idx="25">
                  <c:v>4.1813511737650001E-2</c:v>
                </c:pt>
                <c:pt idx="26">
                  <c:v>1.7916865742952998E-2</c:v>
                </c:pt>
                <c:pt idx="27">
                  <c:v>1.1941724385001001E-2</c:v>
                </c:pt>
                <c:pt idx="28">
                  <c:v>8.9557585527493995E-3</c:v>
                </c:pt>
                <c:pt idx="29">
                  <c:v>0</c:v>
                </c:pt>
                <c:pt idx="30">
                  <c:v>0</c:v>
                </c:pt>
              </c:numCache>
            </c:numRef>
          </c:val>
          <c:smooth val="0"/>
          <c:extLst>
            <c:ext xmlns:c16="http://schemas.microsoft.com/office/drawing/2014/chart" uri="{C3380CC4-5D6E-409C-BE32-E72D297353CC}">
              <c16:uniqueId val="{00000000-DBE1-42F9-9BB0-3D64F60ACCBA}"/>
            </c:ext>
          </c:extLst>
        </c:ser>
        <c:dLbls>
          <c:showLegendKey val="0"/>
          <c:showVal val="0"/>
          <c:showCatName val="0"/>
          <c:showSerName val="0"/>
          <c:showPercent val="0"/>
          <c:showBubbleSize val="0"/>
        </c:dLbls>
        <c:smooth val="0"/>
        <c:axId val="284990072"/>
        <c:axId val="284991056"/>
      </c:lineChart>
      <c:dateAx>
        <c:axId val="284990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91056"/>
        <c:crosses val="autoZero"/>
        <c:auto val="1"/>
        <c:lblOffset val="100"/>
        <c:baseTimeUnit val="days"/>
      </c:dateAx>
      <c:valAx>
        <c:axId val="28499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9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@RenaultGAA</c:v>
                </c:pt>
              </c:strCache>
            </c:strRef>
          </c:cat>
          <c:val>
            <c:numRef>
              <c:f>Sheet1!$B$2</c:f>
              <c:numCache>
                <c:formatCode>General</c:formatCode>
                <c:ptCount val="1"/>
                <c:pt idx="0">
                  <c:v>55</c:v>
                </c:pt>
              </c:numCache>
            </c:numRef>
          </c:val>
          <c:extLst>
            <c:ext xmlns:c16="http://schemas.microsoft.com/office/drawing/2014/chart" uri="{C3380CC4-5D6E-409C-BE32-E72D297353CC}">
              <c16:uniqueId val="{00000000-F435-47F5-9015-253AF98255E5}"/>
            </c:ext>
          </c:extLst>
        </c:ser>
        <c:dLbls>
          <c:showLegendKey val="0"/>
          <c:showVal val="0"/>
          <c:showCatName val="0"/>
          <c:showSerName val="0"/>
          <c:showPercent val="0"/>
          <c:showBubbleSize val="0"/>
        </c:dLbls>
        <c:gapWidth val="219"/>
        <c:overlap val="-27"/>
        <c:axId val="286708856"/>
        <c:axId val="286711480"/>
      </c:barChart>
      <c:catAx>
        <c:axId val="286708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11480"/>
        <c:crosses val="autoZero"/>
        <c:auto val="1"/>
        <c:lblAlgn val="ctr"/>
        <c:lblOffset val="100"/>
        <c:noMultiLvlLbl val="0"/>
      </c:catAx>
      <c:valAx>
        <c:axId val="28671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0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Favorites</c:v>
                </c:pt>
              </c:strCache>
            </c:strRef>
          </c:tx>
          <c:spPr>
            <a:solidFill>
              <a:schemeClr val="accent1"/>
            </a:solidFill>
            <a:ln>
              <a:noFill/>
            </a:ln>
            <a:effectLst/>
          </c:spPr>
          <c:invertIfNegative val="0"/>
          <c:cat>
            <c:strRef>
              <c:f>Sheet1!$A$2</c:f>
              <c:strCache>
                <c:ptCount val="1"/>
                <c:pt idx="0">
                  <c:v>@RenaultGAA</c:v>
                </c:pt>
              </c:strCache>
            </c:strRef>
          </c:cat>
          <c:val>
            <c:numRef>
              <c:f>Sheet1!$B$2</c:f>
              <c:numCache>
                <c:formatCode>General</c:formatCode>
                <c:ptCount val="1"/>
                <c:pt idx="0">
                  <c:v>31</c:v>
                </c:pt>
              </c:numCache>
            </c:numRef>
          </c:val>
          <c:extLst>
            <c:ext xmlns:c16="http://schemas.microsoft.com/office/drawing/2014/chart" uri="{C3380CC4-5D6E-409C-BE32-E72D297353CC}">
              <c16:uniqueId val="{00000000-8894-4BA6-8CDA-050756CFDBDC}"/>
            </c:ext>
          </c:extLst>
        </c:ser>
        <c:ser>
          <c:idx val="1"/>
          <c:order val="1"/>
          <c:tx>
            <c:strRef>
              <c:f>Sheet1!$C$1</c:f>
              <c:strCache>
                <c:ptCount val="1"/>
                <c:pt idx="0">
                  <c:v>Mentions</c:v>
                </c:pt>
              </c:strCache>
            </c:strRef>
          </c:tx>
          <c:spPr>
            <a:solidFill>
              <a:schemeClr val="accent2"/>
            </a:solidFill>
            <a:ln>
              <a:noFill/>
            </a:ln>
            <a:effectLst/>
          </c:spPr>
          <c:invertIfNegative val="0"/>
          <c:cat>
            <c:strRef>
              <c:f>Sheet1!$A$2</c:f>
              <c:strCache>
                <c:ptCount val="1"/>
                <c:pt idx="0">
                  <c:v>@RenaultGAA</c:v>
                </c:pt>
              </c:strCache>
            </c:strRef>
          </c:cat>
          <c:val>
            <c:numRef>
              <c:f>Sheet1!$C$2</c:f>
              <c:numCache>
                <c:formatCode>General</c:formatCode>
                <c:ptCount val="1"/>
                <c:pt idx="0">
                  <c:v>55</c:v>
                </c:pt>
              </c:numCache>
            </c:numRef>
          </c:val>
          <c:extLst>
            <c:ext xmlns:c16="http://schemas.microsoft.com/office/drawing/2014/chart" uri="{C3380CC4-5D6E-409C-BE32-E72D297353CC}">
              <c16:uniqueId val="{00000001-8894-4BA6-8CDA-050756CFDBDC}"/>
            </c:ext>
          </c:extLst>
        </c:ser>
        <c:ser>
          <c:idx val="2"/>
          <c:order val="2"/>
          <c:tx>
            <c:strRef>
              <c:f>Sheet1!$D$1</c:f>
              <c:strCache>
                <c:ptCount val="1"/>
                <c:pt idx="0">
                  <c:v>Retweets</c:v>
                </c:pt>
              </c:strCache>
            </c:strRef>
          </c:tx>
          <c:spPr>
            <a:solidFill>
              <a:schemeClr val="accent3"/>
            </a:solidFill>
            <a:ln>
              <a:noFill/>
            </a:ln>
            <a:effectLst/>
          </c:spPr>
          <c:invertIfNegative val="0"/>
          <c:cat>
            <c:strRef>
              <c:f>Sheet1!$A$2</c:f>
              <c:strCache>
                <c:ptCount val="1"/>
                <c:pt idx="0">
                  <c:v>@RenaultGAA</c:v>
                </c:pt>
              </c:strCache>
            </c:strRef>
          </c:cat>
          <c:val>
            <c:numRef>
              <c:f>Sheet1!$D$2</c:f>
              <c:numCache>
                <c:formatCode>General</c:formatCode>
                <c:ptCount val="1"/>
                <c:pt idx="0">
                  <c:v>3</c:v>
                </c:pt>
              </c:numCache>
            </c:numRef>
          </c:val>
          <c:extLst>
            <c:ext xmlns:c16="http://schemas.microsoft.com/office/drawing/2014/chart" uri="{C3380CC4-5D6E-409C-BE32-E72D297353CC}">
              <c16:uniqueId val="{00000002-8894-4BA6-8CDA-050756CFDBDC}"/>
            </c:ext>
          </c:extLst>
        </c:ser>
        <c:dLbls>
          <c:showLegendKey val="0"/>
          <c:showVal val="0"/>
          <c:showCatName val="0"/>
          <c:showSerName val="0"/>
          <c:showPercent val="0"/>
          <c:showBubbleSize val="0"/>
        </c:dLbls>
        <c:gapWidth val="150"/>
        <c:overlap val="100"/>
        <c:axId val="286716072"/>
        <c:axId val="286706232"/>
      </c:barChart>
      <c:catAx>
        <c:axId val="28671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06232"/>
        <c:crosses val="autoZero"/>
        <c:auto val="1"/>
        <c:lblAlgn val="ctr"/>
        <c:lblOffset val="100"/>
        <c:noMultiLvlLbl val="0"/>
      </c:catAx>
      <c:valAx>
        <c:axId val="286706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1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@RenaultGAA</c:v>
                </c:pt>
              </c:strCache>
            </c:strRef>
          </c:tx>
          <c:spPr>
            <a:solidFill>
              <a:schemeClr val="accent1"/>
            </a:solidFill>
            <a:ln>
              <a:noFill/>
            </a:ln>
            <a:effectLst/>
          </c:spPr>
          <c:invertIfNegative val="0"/>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6</c:v>
                </c:pt>
                <c:pt idx="4">
                  <c:v>0</c:v>
                </c:pt>
                <c:pt idx="5">
                  <c:v>0</c:v>
                </c:pt>
                <c:pt idx="6">
                  <c:v>1</c:v>
                </c:pt>
                <c:pt idx="7">
                  <c:v>2</c:v>
                </c:pt>
                <c:pt idx="8">
                  <c:v>0</c:v>
                </c:pt>
                <c:pt idx="9">
                  <c:v>0</c:v>
                </c:pt>
                <c:pt idx="10">
                  <c:v>0</c:v>
                </c:pt>
                <c:pt idx="11">
                  <c:v>0</c:v>
                </c:pt>
                <c:pt idx="12">
                  <c:v>2</c:v>
                </c:pt>
                <c:pt idx="13">
                  <c:v>3</c:v>
                </c:pt>
                <c:pt idx="14">
                  <c:v>1</c:v>
                </c:pt>
                <c:pt idx="15">
                  <c:v>0</c:v>
                </c:pt>
                <c:pt idx="16">
                  <c:v>0</c:v>
                </c:pt>
                <c:pt idx="17">
                  <c:v>0</c:v>
                </c:pt>
                <c:pt idx="18">
                  <c:v>3</c:v>
                </c:pt>
                <c:pt idx="19">
                  <c:v>0</c:v>
                </c:pt>
                <c:pt idx="20">
                  <c:v>1</c:v>
                </c:pt>
                <c:pt idx="21">
                  <c:v>2</c:v>
                </c:pt>
                <c:pt idx="22">
                  <c:v>0</c:v>
                </c:pt>
                <c:pt idx="23">
                  <c:v>0</c:v>
                </c:pt>
                <c:pt idx="24">
                  <c:v>0</c:v>
                </c:pt>
                <c:pt idx="25">
                  <c:v>5</c:v>
                </c:pt>
                <c:pt idx="26">
                  <c:v>2</c:v>
                </c:pt>
                <c:pt idx="27">
                  <c:v>1</c:v>
                </c:pt>
                <c:pt idx="28">
                  <c:v>1</c:v>
                </c:pt>
                <c:pt idx="29">
                  <c:v>0</c:v>
                </c:pt>
                <c:pt idx="30">
                  <c:v>0</c:v>
                </c:pt>
              </c:numCache>
            </c:numRef>
          </c:val>
          <c:extLst>
            <c:ext xmlns:c16="http://schemas.microsoft.com/office/drawing/2014/chart" uri="{C3380CC4-5D6E-409C-BE32-E72D297353CC}">
              <c16:uniqueId val="{00000000-237A-461F-87B5-036F0B17F1D0}"/>
            </c:ext>
          </c:extLst>
        </c:ser>
        <c:dLbls>
          <c:showLegendKey val="0"/>
          <c:showVal val="0"/>
          <c:showCatName val="0"/>
          <c:showSerName val="0"/>
          <c:showPercent val="0"/>
          <c:showBubbleSize val="0"/>
        </c:dLbls>
        <c:gapWidth val="219"/>
        <c:overlap val="-27"/>
        <c:axId val="286713448"/>
        <c:axId val="286714432"/>
      </c:barChart>
      <c:dateAx>
        <c:axId val="28671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14432"/>
        <c:crosses val="autoZero"/>
        <c:auto val="1"/>
        <c:lblOffset val="100"/>
        <c:baseTimeUnit val="days"/>
      </c:dateAx>
      <c:valAx>
        <c:axId val="286714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1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@RenaultGAA</c:v>
                </c:pt>
              </c:strCache>
            </c:strRef>
          </c:cat>
          <c:val>
            <c:numRef>
              <c:f>Sheet1!$B$2</c:f>
              <c:numCache>
                <c:formatCode>General</c:formatCode>
                <c:ptCount val="1"/>
                <c:pt idx="0">
                  <c:v>15</c:v>
                </c:pt>
              </c:numCache>
            </c:numRef>
          </c:val>
          <c:extLst>
            <c:ext xmlns:c16="http://schemas.microsoft.com/office/drawing/2014/chart" uri="{C3380CC4-5D6E-409C-BE32-E72D297353CC}">
              <c16:uniqueId val="{00000000-61AF-48FD-BF38-5CF88409C1D5}"/>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@RenaultGAA</c:v>
                </c:pt>
              </c:strCache>
            </c:strRef>
          </c:cat>
          <c:val>
            <c:numRef>
              <c:f>Sheet1!$C$2</c:f>
              <c:numCache>
                <c:formatCode>General</c:formatCode>
                <c:ptCount val="1"/>
                <c:pt idx="0">
                  <c:v>0</c:v>
                </c:pt>
              </c:numCache>
            </c:numRef>
          </c:val>
          <c:extLst>
            <c:ext xmlns:c16="http://schemas.microsoft.com/office/drawing/2014/chart" uri="{C3380CC4-5D6E-409C-BE32-E72D297353CC}">
              <c16:uniqueId val="{00000001-61AF-48FD-BF38-5CF88409C1D5}"/>
            </c:ext>
          </c:extLst>
        </c:ser>
        <c:dLbls>
          <c:showLegendKey val="0"/>
          <c:showVal val="0"/>
          <c:showCatName val="0"/>
          <c:showSerName val="0"/>
          <c:showPercent val="0"/>
          <c:showBubbleSize val="0"/>
        </c:dLbls>
        <c:gapWidth val="150"/>
        <c:overlap val="100"/>
        <c:axId val="286720664"/>
        <c:axId val="286720992"/>
      </c:barChart>
      <c:catAx>
        <c:axId val="28672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20992"/>
        <c:crosses val="autoZero"/>
        <c:auto val="1"/>
        <c:lblAlgn val="ctr"/>
        <c:lblOffset val="100"/>
        <c:noMultiLvlLbl val="0"/>
      </c:catAx>
      <c:valAx>
        <c:axId val="286720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2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-5.9740725252404999E-3</c:v>
                </c:pt>
                <c:pt idx="1">
                  <c:v>5.9744294419883E-3</c:v>
                </c:pt>
                <c:pt idx="2">
                  <c:v>-1.7922217575720999E-2</c:v>
                </c:pt>
                <c:pt idx="3">
                  <c:v>5.9751434034416998E-3</c:v>
                </c:pt>
                <c:pt idx="4">
                  <c:v>-2.9873932006931E-2</c:v>
                </c:pt>
                <c:pt idx="5">
                  <c:v>-5.9765718383935004E-3</c:v>
                </c:pt>
                <c:pt idx="6">
                  <c:v>-1.7930787161556001E-2</c:v>
                </c:pt>
                <c:pt idx="7">
                  <c:v>-5.9780009564802004E-3</c:v>
                </c:pt>
                <c:pt idx="8">
                  <c:v>-0.10761045017038</c:v>
                </c:pt>
                <c:pt idx="9">
                  <c:v>-3.5908791669160001E-2</c:v>
                </c:pt>
                <c:pt idx="10">
                  <c:v>4.7895587618991001E-2</c:v>
                </c:pt>
                <c:pt idx="11">
                  <c:v>5.9840823409729998E-3</c:v>
                </c:pt>
                <c:pt idx="12">
                  <c:v>-5.9837242699856E-3</c:v>
                </c:pt>
                <c:pt idx="13">
                  <c:v>-1.1968164681946E-2</c:v>
                </c:pt>
                <c:pt idx="14">
                  <c:v>0</c:v>
                </c:pt>
                <c:pt idx="15">
                  <c:v>2.9923993057634001E-2</c:v>
                </c:pt>
                <c:pt idx="16">
                  <c:v>4.1881057795860002E-2</c:v>
                </c:pt>
                <c:pt idx="17">
                  <c:v>5.9805035583995999E-3</c:v>
                </c:pt>
                <c:pt idx="18">
                  <c:v>0</c:v>
                </c:pt>
                <c:pt idx="19">
                  <c:v>2.9900729577802002E-2</c:v>
                </c:pt>
                <c:pt idx="20">
                  <c:v>1.7935075028396998E-2</c:v>
                </c:pt>
                <c:pt idx="21">
                  <c:v>3.5863717872085997E-2</c:v>
                </c:pt>
                <c:pt idx="22">
                  <c:v>1.1950286806883001E-2</c:v>
                </c:pt>
                <c:pt idx="23">
                  <c:v>1.7923288325965001E-2</c:v>
                </c:pt>
                <c:pt idx="24">
                  <c:v>0</c:v>
                </c:pt>
                <c:pt idx="25">
                  <c:v>5.9733588196642998E-3</c:v>
                </c:pt>
                <c:pt idx="26">
                  <c:v>2.3892008123283001E-2</c:v>
                </c:pt>
                <c:pt idx="27">
                  <c:v>2.3886301206257999E-2</c:v>
                </c:pt>
                <c:pt idx="28">
                  <c:v>-1.1940298507463001E-2</c:v>
                </c:pt>
                <c:pt idx="29">
                  <c:v>-5.9708621925006001E-3</c:v>
                </c:pt>
                <c:pt idx="30">
                  <c:v>2.3884874902967999E-2</c:v>
                </c:pt>
              </c:numCache>
            </c:numRef>
          </c:val>
          <c:smooth val="0"/>
          <c:extLst>
            <c:ext xmlns:c16="http://schemas.microsoft.com/office/drawing/2014/chart" uri="{C3380CC4-5D6E-409C-BE32-E72D297353CC}">
              <c16:uniqueId val="{00000000-73C9-437F-8199-51195DEE0A75}"/>
            </c:ext>
          </c:extLst>
        </c:ser>
        <c:dLbls>
          <c:showLegendKey val="0"/>
          <c:showVal val="0"/>
          <c:showCatName val="0"/>
          <c:showSerName val="0"/>
          <c:showPercent val="0"/>
          <c:showBubbleSize val="0"/>
        </c:dLbls>
        <c:smooth val="0"/>
        <c:axId val="409911424"/>
        <c:axId val="409911752"/>
      </c:lineChart>
      <c:dateAx>
        <c:axId val="40991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11752"/>
        <c:crosses val="autoZero"/>
        <c:auto val="1"/>
        <c:lblOffset val="100"/>
        <c:baseTimeUnit val="days"/>
      </c:dateAx>
      <c:valAx>
        <c:axId val="40991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1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-5.9740725252404999E-3</c:v>
                </c:pt>
                <c:pt idx="1">
                  <c:v>5.9744294419883E-3</c:v>
                </c:pt>
                <c:pt idx="2">
                  <c:v>-1.7922217575720999E-2</c:v>
                </c:pt>
                <c:pt idx="3">
                  <c:v>5.9751434034416998E-3</c:v>
                </c:pt>
                <c:pt idx="4">
                  <c:v>-2.9873932006931E-2</c:v>
                </c:pt>
                <c:pt idx="5">
                  <c:v>-5.9765718383935004E-3</c:v>
                </c:pt>
                <c:pt idx="6">
                  <c:v>-1.7930787161556001E-2</c:v>
                </c:pt>
                <c:pt idx="7">
                  <c:v>-5.9780009564802004E-3</c:v>
                </c:pt>
                <c:pt idx="8">
                  <c:v>-0.10761045017038</c:v>
                </c:pt>
                <c:pt idx="9">
                  <c:v>-3.5908791669160001E-2</c:v>
                </c:pt>
                <c:pt idx="10">
                  <c:v>4.7895587618991001E-2</c:v>
                </c:pt>
                <c:pt idx="11">
                  <c:v>5.9840823409729998E-3</c:v>
                </c:pt>
                <c:pt idx="12">
                  <c:v>-5.9837242699856E-3</c:v>
                </c:pt>
                <c:pt idx="13">
                  <c:v>-1.1968164681946E-2</c:v>
                </c:pt>
                <c:pt idx="14">
                  <c:v>0</c:v>
                </c:pt>
                <c:pt idx="15">
                  <c:v>2.9923993057634001E-2</c:v>
                </c:pt>
                <c:pt idx="16">
                  <c:v>4.1881057795860002E-2</c:v>
                </c:pt>
                <c:pt idx="17">
                  <c:v>5.9805035583995999E-3</c:v>
                </c:pt>
                <c:pt idx="18">
                  <c:v>0</c:v>
                </c:pt>
                <c:pt idx="19">
                  <c:v>2.9900729577802002E-2</c:v>
                </c:pt>
                <c:pt idx="20">
                  <c:v>1.7935075028396998E-2</c:v>
                </c:pt>
                <c:pt idx="21">
                  <c:v>3.5863717872085997E-2</c:v>
                </c:pt>
                <c:pt idx="22">
                  <c:v>1.1950286806883001E-2</c:v>
                </c:pt>
                <c:pt idx="23">
                  <c:v>1.7923288325965001E-2</c:v>
                </c:pt>
                <c:pt idx="24">
                  <c:v>0</c:v>
                </c:pt>
                <c:pt idx="25">
                  <c:v>5.9733588196642998E-3</c:v>
                </c:pt>
                <c:pt idx="26">
                  <c:v>2.3892008123283001E-2</c:v>
                </c:pt>
                <c:pt idx="27">
                  <c:v>2.3886301206257999E-2</c:v>
                </c:pt>
                <c:pt idx="28">
                  <c:v>-1.1940298507463001E-2</c:v>
                </c:pt>
                <c:pt idx="29">
                  <c:v>-5.9708621925006001E-3</c:v>
                </c:pt>
                <c:pt idx="30">
                  <c:v>2.3884874902967999E-2</c:v>
                </c:pt>
              </c:numCache>
            </c:numRef>
          </c:val>
          <c:smooth val="0"/>
          <c:extLst>
            <c:ext xmlns:c16="http://schemas.microsoft.com/office/drawing/2014/chart" uri="{C3380CC4-5D6E-409C-BE32-E72D297353CC}">
              <c16:uniqueId val="{00000000-FA5E-4DE8-8AB6-6C193DAB0885}"/>
            </c:ext>
          </c:extLst>
        </c:ser>
        <c:dLbls>
          <c:showLegendKey val="0"/>
          <c:showVal val="0"/>
          <c:showCatName val="0"/>
          <c:showSerName val="0"/>
          <c:showPercent val="0"/>
          <c:showBubbleSize val="0"/>
        </c:dLbls>
        <c:smooth val="0"/>
        <c:axId val="409926184"/>
        <c:axId val="409928480"/>
      </c:lineChart>
      <c:dateAx>
        <c:axId val="40992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28480"/>
        <c:crosses val="autoZero"/>
        <c:auto val="1"/>
        <c:lblOffset val="100"/>
        <c:baseTimeUnit val="days"/>
      </c:dateAx>
      <c:valAx>
        <c:axId val="40992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2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1.7916865742952998E-2</c:v>
                </c:pt>
                <c:pt idx="10">
                  <c:v>5.9722885809842001E-3</c:v>
                </c:pt>
                <c:pt idx="11">
                  <c:v>1.1944577161967999E-2</c:v>
                </c:pt>
                <c:pt idx="12">
                  <c:v>0</c:v>
                </c:pt>
                <c:pt idx="13">
                  <c:v>0</c:v>
                </c:pt>
                <c:pt idx="14">
                  <c:v>0</c:v>
                </c:pt>
                <c:pt idx="15">
                  <c:v>8.9584328714762997E-3</c:v>
                </c:pt>
                <c:pt idx="16">
                  <c:v>4.5787545787546E-2</c:v>
                </c:pt>
                <c:pt idx="17">
                  <c:v>1.6423793597707001E-2</c:v>
                </c:pt>
                <c:pt idx="18">
                  <c:v>2.6875298614429E-2</c:v>
                </c:pt>
                <c:pt idx="19">
                  <c:v>1.7916865742952998E-2</c:v>
                </c:pt>
                <c:pt idx="20">
                  <c:v>0</c:v>
                </c:pt>
                <c:pt idx="21">
                  <c:v>0</c:v>
                </c:pt>
                <c:pt idx="22">
                  <c:v>0</c:v>
                </c:pt>
                <c:pt idx="23">
                  <c:v>0</c:v>
                </c:pt>
              </c:numCache>
            </c:numRef>
          </c:val>
          <c:smooth val="0"/>
          <c:extLst>
            <c:ext xmlns:c16="http://schemas.microsoft.com/office/drawing/2014/chart" uri="{C3380CC4-5D6E-409C-BE32-E72D297353CC}">
              <c16:uniqueId val="{00000000-9D74-4682-A2FF-61F768D752A9}"/>
            </c:ext>
          </c:extLst>
        </c:ser>
        <c:dLbls>
          <c:showLegendKey val="0"/>
          <c:showVal val="0"/>
          <c:showCatName val="0"/>
          <c:showSerName val="0"/>
          <c:showPercent val="0"/>
          <c:showBubbleSize val="0"/>
        </c:dLbls>
        <c:smooth val="0"/>
        <c:axId val="409923888"/>
        <c:axId val="409930448"/>
      </c:lineChart>
      <c:catAx>
        <c:axId val="40992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30448"/>
        <c:crosses val="autoZero"/>
        <c:auto val="1"/>
        <c:lblAlgn val="ctr"/>
        <c:lblOffset val="100"/>
        <c:noMultiLvlLbl val="0"/>
      </c:catAx>
      <c:valAx>
        <c:axId val="40993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2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c:f>
              <c:strCache>
                <c:ptCount val="1"/>
                <c:pt idx="0">
                  <c:v>@RenaultGAA</c:v>
                </c:pt>
              </c:strCache>
            </c:strRef>
          </c:cat>
          <c:val>
            <c:numRef>
              <c:f>Sheet1!$B$2</c:f>
              <c:numCache>
                <c:formatCode>General</c:formatCode>
                <c:ptCount val="1"/>
                <c:pt idx="0">
                  <c:v>3</c:v>
                </c:pt>
              </c:numCache>
            </c:numRef>
          </c:val>
          <c:extLst>
            <c:ext xmlns:c16="http://schemas.microsoft.com/office/drawing/2014/chart" uri="{C3380CC4-5D6E-409C-BE32-E72D297353CC}">
              <c16:uniqueId val="{00000000-6497-46C5-A9D2-5D3F317AAC25}"/>
            </c:ext>
          </c:extLst>
        </c:ser>
        <c:ser>
          <c:idx val="1"/>
          <c:order val="1"/>
          <c:tx>
            <c:strRef>
              <c:f>Sheet1!$C$1</c:f>
              <c:strCache>
                <c:ptCount val="1"/>
                <c:pt idx="0">
                  <c:v>Likes</c:v>
                </c:pt>
              </c:strCache>
            </c:strRef>
          </c:tx>
          <c:spPr>
            <a:solidFill>
              <a:schemeClr val="accent2"/>
            </a:solidFill>
            <a:ln>
              <a:noFill/>
            </a:ln>
            <a:effectLst/>
          </c:spPr>
          <c:invertIfNegative val="0"/>
          <c:cat>
            <c:strRef>
              <c:f>Sheet1!$A$2</c:f>
              <c:strCache>
                <c:ptCount val="1"/>
                <c:pt idx="0">
                  <c:v>@RenaultGAA</c:v>
                </c:pt>
              </c:strCache>
            </c:strRef>
          </c:cat>
          <c:val>
            <c:numRef>
              <c:f>Sheet1!$C$2</c:f>
              <c:numCache>
                <c:formatCode>General</c:formatCode>
                <c:ptCount val="1"/>
                <c:pt idx="0">
                  <c:v>31</c:v>
                </c:pt>
              </c:numCache>
            </c:numRef>
          </c:val>
          <c:extLst>
            <c:ext xmlns:c16="http://schemas.microsoft.com/office/drawing/2014/chart" uri="{C3380CC4-5D6E-409C-BE32-E72D297353CC}">
              <c16:uniqueId val="{00000001-6497-46C5-A9D2-5D3F317AAC25}"/>
            </c:ext>
          </c:extLst>
        </c:ser>
        <c:ser>
          <c:idx val="2"/>
          <c:order val="2"/>
          <c:tx>
            <c:strRef>
              <c:f>Sheet1!$D$1</c:f>
              <c:strCache>
                <c:ptCount val="1"/>
                <c:pt idx="0">
                  <c:v>Replies</c:v>
                </c:pt>
              </c:strCache>
            </c:strRef>
          </c:tx>
          <c:spPr>
            <a:solidFill>
              <a:schemeClr val="accent3"/>
            </a:solidFill>
            <a:ln>
              <a:noFill/>
            </a:ln>
            <a:effectLst/>
          </c:spPr>
          <c:invertIfNegative val="0"/>
          <c:cat>
            <c:strRef>
              <c:f>Sheet1!$A$2</c:f>
              <c:strCache>
                <c:ptCount val="1"/>
                <c:pt idx="0">
                  <c:v>@RenaultGAA</c:v>
                </c:pt>
              </c:strCache>
            </c:strRef>
          </c:cat>
          <c:val>
            <c:numRef>
              <c:f>Sheet1!$D$2</c:f>
              <c:numCache>
                <c:formatCode>General</c:formatCode>
                <c:ptCount val="1"/>
                <c:pt idx="0">
                  <c:v>21</c:v>
                </c:pt>
              </c:numCache>
            </c:numRef>
          </c:val>
          <c:extLst>
            <c:ext xmlns:c16="http://schemas.microsoft.com/office/drawing/2014/chart" uri="{C3380CC4-5D6E-409C-BE32-E72D297353CC}">
              <c16:uniqueId val="{00000002-6497-46C5-A9D2-5D3F317AAC25}"/>
            </c:ext>
          </c:extLst>
        </c:ser>
        <c:dLbls>
          <c:showLegendKey val="0"/>
          <c:showVal val="0"/>
          <c:showCatName val="0"/>
          <c:showSerName val="0"/>
          <c:showPercent val="0"/>
          <c:showBubbleSize val="0"/>
        </c:dLbls>
        <c:gapWidth val="150"/>
        <c:overlap val="100"/>
        <c:axId val="409931432"/>
        <c:axId val="409930776"/>
      </c:barChart>
      <c:catAx>
        <c:axId val="40993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30776"/>
        <c:crosses val="autoZero"/>
        <c:auto val="1"/>
        <c:lblAlgn val="ctr"/>
        <c:lblOffset val="100"/>
        <c:noMultiLvlLbl val="0"/>
      </c:catAx>
      <c:valAx>
        <c:axId val="409930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93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D9100-875A-42A6-B71F-FBDDCCEE0F3C}"/>
              </a:ext>
            </a:extLst>
          </p:cNvPr>
          <p:cNvSpPr>
            <a:spLocks noGrp="1"/>
          </p:cNvSpPr>
          <p:nvPr>
            <p:ph type="ctrTitle"/>
          </p:nvPr>
        </p:nvSpPr>
        <p:spPr/>
        <p:txBody>
          <a:bodyPr/>
          <a:lstStyle/>
          <a:p>
            <a:r>
              <a:rPr lang="en-US"/>
              <a:t>Twitter Reports</a:t>
            </a:r>
          </a:p>
        </p:txBody>
      </p:sp>
      <p:sp>
        <p:nvSpPr>
          <p:cNvPr id="3" name="Subtitle 2">
            <a:extLst>
              <a:ext uri="{FF2B5EF4-FFF2-40B4-BE49-F238E27FC236}">
                <a16:creationId xmlns:a16="http://schemas.microsoft.com/office/drawing/2014/main" id="{5E69A82D-3F30-4B22-B761-517248D07172}"/>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E32F5A0A-8BA4-4813-B2CD-06FC47379980}"/>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04792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5980492-9A0C-4AC0-9866-A25CF42EFE63}"/>
              </a:ext>
            </a:extLst>
          </p:cNvPr>
          <p:cNvGraphicFramePr>
            <a:graphicFrameLocks noGrp="1"/>
          </p:cNvGraphicFramePr>
          <p:nvPr>
            <p:ph type="tbl" sz="quarter" idx="13"/>
            <p:extLst>
              <p:ext uri="{D42A27DB-BD31-4B8C-83A1-F6EECF244321}">
                <p14:modId xmlns:p14="http://schemas.microsoft.com/office/powerpoint/2010/main" val="380656896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20651825"/>
                    </a:ext>
                  </a:extLst>
                </a:gridCol>
                <a:gridCol w="493776">
                  <a:extLst>
                    <a:ext uri="{9D8B030D-6E8A-4147-A177-3AD203B41FA5}">
                      <a16:colId xmlns:a16="http://schemas.microsoft.com/office/drawing/2014/main" val="1460388304"/>
                    </a:ext>
                  </a:extLst>
                </a:gridCol>
                <a:gridCol w="493776">
                  <a:extLst>
                    <a:ext uri="{9D8B030D-6E8A-4147-A177-3AD203B41FA5}">
                      <a16:colId xmlns:a16="http://schemas.microsoft.com/office/drawing/2014/main" val="4027331194"/>
                    </a:ext>
                  </a:extLst>
                </a:gridCol>
                <a:gridCol w="493776">
                  <a:extLst>
                    <a:ext uri="{9D8B030D-6E8A-4147-A177-3AD203B41FA5}">
                      <a16:colId xmlns:a16="http://schemas.microsoft.com/office/drawing/2014/main" val="257845232"/>
                    </a:ext>
                  </a:extLst>
                </a:gridCol>
                <a:gridCol w="493776">
                  <a:extLst>
                    <a:ext uri="{9D8B030D-6E8A-4147-A177-3AD203B41FA5}">
                      <a16:colId xmlns:a16="http://schemas.microsoft.com/office/drawing/2014/main" val="1778178499"/>
                    </a:ext>
                  </a:extLst>
                </a:gridCol>
                <a:gridCol w="493776">
                  <a:extLst>
                    <a:ext uri="{9D8B030D-6E8A-4147-A177-3AD203B41FA5}">
                      <a16:colId xmlns:a16="http://schemas.microsoft.com/office/drawing/2014/main" val="3347817188"/>
                    </a:ext>
                  </a:extLst>
                </a:gridCol>
                <a:gridCol w="493776">
                  <a:extLst>
                    <a:ext uri="{9D8B030D-6E8A-4147-A177-3AD203B41FA5}">
                      <a16:colId xmlns:a16="http://schemas.microsoft.com/office/drawing/2014/main" val="1802239550"/>
                    </a:ext>
                  </a:extLst>
                </a:gridCol>
                <a:gridCol w="493776">
                  <a:extLst>
                    <a:ext uri="{9D8B030D-6E8A-4147-A177-3AD203B41FA5}">
                      <a16:colId xmlns:a16="http://schemas.microsoft.com/office/drawing/2014/main" val="2020190559"/>
                    </a:ext>
                  </a:extLst>
                </a:gridCol>
                <a:gridCol w="493776">
                  <a:extLst>
                    <a:ext uri="{9D8B030D-6E8A-4147-A177-3AD203B41FA5}">
                      <a16:colId xmlns:a16="http://schemas.microsoft.com/office/drawing/2014/main" val="3214426735"/>
                    </a:ext>
                  </a:extLst>
                </a:gridCol>
                <a:gridCol w="493776">
                  <a:extLst>
                    <a:ext uri="{9D8B030D-6E8A-4147-A177-3AD203B41FA5}">
                      <a16:colId xmlns:a16="http://schemas.microsoft.com/office/drawing/2014/main" val="2331819889"/>
                    </a:ext>
                  </a:extLst>
                </a:gridCol>
                <a:gridCol w="493776">
                  <a:extLst>
                    <a:ext uri="{9D8B030D-6E8A-4147-A177-3AD203B41FA5}">
                      <a16:colId xmlns:a16="http://schemas.microsoft.com/office/drawing/2014/main" val="1925617289"/>
                    </a:ext>
                  </a:extLst>
                </a:gridCol>
                <a:gridCol w="493776">
                  <a:extLst>
                    <a:ext uri="{9D8B030D-6E8A-4147-A177-3AD203B41FA5}">
                      <a16:colId xmlns:a16="http://schemas.microsoft.com/office/drawing/2014/main" val="1725637645"/>
                    </a:ext>
                  </a:extLst>
                </a:gridCol>
                <a:gridCol w="493776">
                  <a:extLst>
                    <a:ext uri="{9D8B030D-6E8A-4147-A177-3AD203B41FA5}">
                      <a16:colId xmlns:a16="http://schemas.microsoft.com/office/drawing/2014/main" val="33705239"/>
                    </a:ext>
                  </a:extLst>
                </a:gridCol>
                <a:gridCol w="493776">
                  <a:extLst>
                    <a:ext uri="{9D8B030D-6E8A-4147-A177-3AD203B41FA5}">
                      <a16:colId xmlns:a16="http://schemas.microsoft.com/office/drawing/2014/main" val="11014831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84636651"/>
                  </a:ext>
                </a:extLst>
              </a:tr>
              <a:tr h="370840">
                <a:tc>
                  <a:txBody>
                    <a:bodyPr/>
                    <a:lstStyle/>
                    <a:p>
                      <a:r>
                        <a:rPr lang="en-US" sz="1000"/>
                        <a:t>@RenaultGAA</a:t>
                      </a:r>
                    </a:p>
                  </a:txBody>
                  <a:tcPr/>
                </a:tc>
                <a:tc>
                  <a:txBody>
                    <a:bodyPr/>
                    <a:lstStyle/>
                    <a:p>
                      <a:r>
                        <a:rPr lang="en-US" sz="1000"/>
                        <a:t>16751</a:t>
                      </a:r>
                    </a:p>
                  </a:txBody>
                  <a:tcPr/>
                </a:tc>
                <a:tc>
                  <a:txBody>
                    <a:bodyPr/>
                    <a:lstStyle/>
                    <a:p>
                      <a:r>
                        <a:rPr lang="en-US" sz="1000"/>
                        <a:t>12</a:t>
                      </a:r>
                    </a:p>
                  </a:txBody>
                  <a:tcPr/>
                </a:tc>
                <a:tc>
                  <a:txBody>
                    <a:bodyPr/>
                    <a:lstStyle/>
                    <a:p>
                      <a:r>
                        <a:rPr lang="en-US" sz="1000"/>
                        <a:t>34</a:t>
                      </a:r>
                    </a:p>
                  </a:txBody>
                  <a:tcPr/>
                </a:tc>
                <a:tc>
                  <a:txBody>
                    <a:bodyPr/>
                    <a:lstStyle/>
                    <a:p>
                      <a:r>
                        <a:rPr lang="en-US" sz="1000"/>
                        <a:t>15</a:t>
                      </a:r>
                    </a:p>
                  </a:txBody>
                  <a:tcPr/>
                </a:tc>
                <a:tc>
                  <a:txBody>
                    <a:bodyPr/>
                    <a:lstStyle/>
                    <a:p>
                      <a:r>
                        <a:rPr lang="en-US" sz="1000"/>
                        <a:t>0</a:t>
                      </a:r>
                    </a:p>
                  </a:txBody>
                  <a:tcPr/>
                </a:tc>
                <a:tc>
                  <a:txBody>
                    <a:bodyPr/>
                    <a:lstStyle/>
                    <a:p>
                      <a:r>
                        <a:rPr lang="en-US" sz="1000"/>
                        <a:t>19</a:t>
                      </a:r>
                    </a:p>
                  </a:txBody>
                  <a:tcPr/>
                </a:tc>
                <a:tc>
                  <a:txBody>
                    <a:bodyPr/>
                    <a:lstStyle/>
                    <a:p>
                      <a:r>
                        <a:rPr lang="en-US" sz="1000"/>
                        <a:t>4</a:t>
                      </a:r>
                    </a:p>
                  </a:txBody>
                  <a:tcPr/>
                </a:tc>
                <a:tc>
                  <a:txBody>
                    <a:bodyPr/>
                    <a:lstStyle/>
                    <a:p>
                      <a:r>
                        <a:rPr lang="en-US" sz="1000"/>
                        <a:t>3</a:t>
                      </a:r>
                    </a:p>
                  </a:txBody>
                  <a:tcPr/>
                </a:tc>
                <a:tc>
                  <a:txBody>
                    <a:bodyPr/>
                    <a:lstStyle/>
                    <a:p>
                      <a:r>
                        <a:rPr lang="en-US" sz="1000"/>
                        <a:t>31</a:t>
                      </a:r>
                    </a:p>
                  </a:txBody>
                  <a:tcPr/>
                </a:tc>
                <a:tc>
                  <a:txBody>
                    <a:bodyPr/>
                    <a:lstStyle/>
                    <a:p>
                      <a:r>
                        <a:rPr lang="en-US" sz="1000"/>
                        <a:t>21</a:t>
                      </a:r>
                    </a:p>
                  </a:txBody>
                  <a:tcPr/>
                </a:tc>
                <a:tc>
                  <a:txBody>
                    <a:bodyPr/>
                    <a:lstStyle/>
                    <a:p>
                      <a:r>
                        <a:rPr lang="en-US" sz="1000"/>
                        <a:t>55</a:t>
                      </a:r>
                    </a:p>
                  </a:txBody>
                  <a:tcPr/>
                </a:tc>
                <a:tc>
                  <a:txBody>
                    <a:bodyPr/>
                    <a:lstStyle/>
                    <a:p>
                      <a:r>
                        <a:rPr lang="en-US" sz="1000"/>
                        <a:t>0.0219%</a:t>
                      </a:r>
                    </a:p>
                  </a:txBody>
                  <a:tcPr/>
                </a:tc>
                <a:tc>
                  <a:txBody>
                    <a:bodyPr/>
                    <a:lstStyle/>
                    <a:p>
                      <a:r>
                        <a:rPr lang="en-US" sz="1000"/>
                        <a:t>33.3%</a:t>
                      </a:r>
                    </a:p>
                  </a:txBody>
                  <a:tcPr/>
                </a:tc>
                <a:extLst>
                  <a:ext uri="{0D108BD9-81ED-4DB2-BD59-A6C34878D82A}">
                    <a16:rowId xmlns:a16="http://schemas.microsoft.com/office/drawing/2014/main" val="1087983128"/>
                  </a:ext>
                </a:extLst>
              </a:tr>
            </a:tbl>
          </a:graphicData>
        </a:graphic>
      </p:graphicFrame>
      <p:sp>
        <p:nvSpPr>
          <p:cNvPr id="3" name="Title 2">
            <a:extLst>
              <a:ext uri="{FF2B5EF4-FFF2-40B4-BE49-F238E27FC236}">
                <a16:creationId xmlns:a16="http://schemas.microsoft.com/office/drawing/2014/main" id="{5A4B7E34-18B8-4E39-8005-FCF96D5814F4}"/>
              </a:ext>
            </a:extLst>
          </p:cNvPr>
          <p:cNvSpPr>
            <a:spLocks noGrp="1"/>
          </p:cNvSpPr>
          <p:nvPr>
            <p:ph type="title"/>
          </p:nvPr>
        </p:nvSpPr>
        <p:spPr/>
        <p:txBody>
          <a:bodyPr/>
          <a:lstStyle/>
          <a:p>
            <a:r>
              <a:rPr lang="en-US"/>
              <a:t>Twitter Key Metrics Table</a:t>
            </a:r>
          </a:p>
        </p:txBody>
      </p:sp>
      <p:sp>
        <p:nvSpPr>
          <p:cNvPr id="4" name="Text Placeholder 3">
            <a:extLst>
              <a:ext uri="{FF2B5EF4-FFF2-40B4-BE49-F238E27FC236}">
                <a16:creationId xmlns:a16="http://schemas.microsoft.com/office/drawing/2014/main" id="{CB45183C-87DB-4901-9F61-29EE7CA6BFD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04896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20E69-4865-4073-9B50-931B90B33611}"/>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86A1DAFD-F2F7-4CE4-9D1F-B6BAC4076F93}"/>
              </a:ext>
            </a:extLst>
          </p:cNvPr>
          <p:cNvGraphicFramePr>
            <a:graphicFrameLocks noGrp="1"/>
          </p:cNvGraphicFramePr>
          <p:nvPr>
            <p:ph type="chart" sz="quarter" idx="13"/>
            <p:extLst>
              <p:ext uri="{D42A27DB-BD31-4B8C-83A1-F6EECF244321}">
                <p14:modId xmlns:p14="http://schemas.microsoft.com/office/powerpoint/2010/main" val="58627864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B24104-F15F-45C4-9F90-4E81B14C04E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3776591-467C-42EC-8DE7-705EC70FA170}"/>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743016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DAACF-BF08-446C-9F58-E6EFDBD3FDF3}"/>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6EA5AACB-2E83-4CF8-A7C0-3F9642BA3E1C}"/>
              </a:ext>
            </a:extLst>
          </p:cNvPr>
          <p:cNvGraphicFramePr>
            <a:graphicFrameLocks noGrp="1"/>
          </p:cNvGraphicFramePr>
          <p:nvPr>
            <p:ph type="chart" sz="quarter" idx="13"/>
            <p:extLst>
              <p:ext uri="{D42A27DB-BD31-4B8C-83A1-F6EECF244321}">
                <p14:modId xmlns:p14="http://schemas.microsoft.com/office/powerpoint/2010/main" val="267019864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524127-D99F-4DB0-9D68-85A4E2419E3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3AE3243-5EA8-44EB-8604-03BE35BA994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117919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7893-5364-4D49-8F3E-C8ACCA45DE5A}"/>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7E119F03-8B0B-4070-84C2-E576EAB201D6}"/>
              </a:ext>
            </a:extLst>
          </p:cNvPr>
          <p:cNvGraphicFramePr>
            <a:graphicFrameLocks noGrp="1"/>
          </p:cNvGraphicFramePr>
          <p:nvPr>
            <p:ph type="chart" sz="quarter" idx="13"/>
            <p:extLst>
              <p:ext uri="{D42A27DB-BD31-4B8C-83A1-F6EECF244321}">
                <p14:modId xmlns:p14="http://schemas.microsoft.com/office/powerpoint/2010/main" val="2245888513"/>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C794A-A885-46AF-8938-2153450227B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085181D-213A-4F6C-B159-93C24B96847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366959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3B320-0586-4F85-BE26-2AC60E154A34}"/>
              </a:ext>
            </a:extLst>
          </p:cNvPr>
          <p:cNvSpPr>
            <a:spLocks noGrp="1"/>
          </p:cNvSpPr>
          <p:nvPr>
            <p:ph type="title"/>
          </p:nvPr>
        </p:nvSpPr>
        <p:spPr/>
        <p:txBody>
          <a:bodyPr/>
          <a:lstStyle/>
          <a:p>
            <a:r>
              <a:rPr lang="en-US"/>
              <a:t>Twitter Total Interactions</a:t>
            </a:r>
          </a:p>
        </p:txBody>
      </p:sp>
      <p:graphicFrame>
        <p:nvGraphicFramePr>
          <p:cNvPr id="6" name="Chart Placeholder 5">
            <a:extLst>
              <a:ext uri="{FF2B5EF4-FFF2-40B4-BE49-F238E27FC236}">
                <a16:creationId xmlns:a16="http://schemas.microsoft.com/office/drawing/2014/main" id="{618ED84E-CD77-407D-AD51-ED7E513E532F}"/>
              </a:ext>
            </a:extLst>
          </p:cNvPr>
          <p:cNvGraphicFramePr>
            <a:graphicFrameLocks noGrp="1"/>
          </p:cNvGraphicFramePr>
          <p:nvPr>
            <p:ph type="chart" sz="quarter" idx="13"/>
            <p:extLst>
              <p:ext uri="{D42A27DB-BD31-4B8C-83A1-F6EECF244321}">
                <p14:modId xmlns:p14="http://schemas.microsoft.com/office/powerpoint/2010/main" val="316935752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4F4DB1-64E4-4EDF-89DA-8D862798D99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0C7E8D7-8836-4DF8-9BEE-2DB7104FE3A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98340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EBDB-C9FC-40D2-9A79-E7DFB7DC37C5}"/>
              </a:ext>
            </a:extLst>
          </p:cNvPr>
          <p:cNvSpPr>
            <a:spLocks noGrp="1"/>
          </p:cNvSpPr>
          <p:nvPr>
            <p:ph type="title"/>
          </p:nvPr>
        </p:nvSpPr>
        <p:spPr/>
        <p:txBody>
          <a:bodyPr/>
          <a:lstStyle/>
          <a:p>
            <a:r>
              <a:rPr lang="en-US"/>
              <a:t>Twitter Interaction Distribution + Mentions</a:t>
            </a:r>
          </a:p>
        </p:txBody>
      </p:sp>
      <p:graphicFrame>
        <p:nvGraphicFramePr>
          <p:cNvPr id="6" name="Chart Placeholder 5">
            <a:extLst>
              <a:ext uri="{FF2B5EF4-FFF2-40B4-BE49-F238E27FC236}">
                <a16:creationId xmlns:a16="http://schemas.microsoft.com/office/drawing/2014/main" id="{61BCE49B-07D7-4700-80E8-30EFFA172903}"/>
              </a:ext>
            </a:extLst>
          </p:cNvPr>
          <p:cNvGraphicFramePr>
            <a:graphicFrameLocks noGrp="1"/>
          </p:cNvGraphicFramePr>
          <p:nvPr>
            <p:ph type="chart" sz="quarter" idx="13"/>
            <p:extLst>
              <p:ext uri="{D42A27DB-BD31-4B8C-83A1-F6EECF244321}">
                <p14:modId xmlns:p14="http://schemas.microsoft.com/office/powerpoint/2010/main" val="377257095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14C383-9FCE-4217-9E09-48F07C939CD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3378A5D-3CD5-4A01-AE7D-8022651FB79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61168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162E5-BC41-4520-9382-5C4375A45F45}"/>
              </a:ext>
            </a:extLst>
          </p:cNvPr>
          <p:cNvSpPr>
            <a:spLocks noGrp="1"/>
          </p:cNvSpPr>
          <p:nvPr>
            <p:ph type="title"/>
          </p:nvPr>
        </p:nvSpPr>
        <p:spPr/>
        <p:txBody>
          <a:bodyPr/>
          <a:lstStyle/>
          <a:p>
            <a:r>
              <a:rPr lang="en-US"/>
              <a:t>TW - Average Interactions Per Tweet (column)</a:t>
            </a:r>
          </a:p>
        </p:txBody>
      </p:sp>
      <p:graphicFrame>
        <p:nvGraphicFramePr>
          <p:cNvPr id="6" name="Chart Placeholder 5">
            <a:extLst>
              <a:ext uri="{FF2B5EF4-FFF2-40B4-BE49-F238E27FC236}">
                <a16:creationId xmlns:a16="http://schemas.microsoft.com/office/drawing/2014/main" id="{E83E10B1-EFC1-4C8A-9E2D-CBC7C67F4AEC}"/>
              </a:ext>
            </a:extLst>
          </p:cNvPr>
          <p:cNvGraphicFramePr>
            <a:graphicFrameLocks noGrp="1"/>
          </p:cNvGraphicFramePr>
          <p:nvPr>
            <p:ph type="chart" sz="quarter" idx="13"/>
            <p:extLst>
              <p:ext uri="{D42A27DB-BD31-4B8C-83A1-F6EECF244321}">
                <p14:modId xmlns:p14="http://schemas.microsoft.com/office/powerpoint/2010/main" val="2849299170"/>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F650B3-D1FB-41C9-8919-138A85F0C9F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89EBF52-4A76-4FCB-896A-E16400AA1AA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539941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68FD0-2B40-4270-B9B9-6A67E42F98CA}"/>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228C71DA-A6AD-44DF-8791-A0E6EF0A3396}"/>
              </a:ext>
            </a:extLst>
          </p:cNvPr>
          <p:cNvGraphicFramePr>
            <a:graphicFrameLocks noGrp="1"/>
          </p:cNvGraphicFramePr>
          <p:nvPr>
            <p:ph type="chart" sz="quarter" idx="13"/>
            <p:extLst>
              <p:ext uri="{D42A27DB-BD31-4B8C-83A1-F6EECF244321}">
                <p14:modId xmlns:p14="http://schemas.microsoft.com/office/powerpoint/2010/main" val="314303240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B40058-6E33-435B-BCA8-D5E9A66F25E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A6C2170-8755-44F5-924A-0A9209305EE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058067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FE19D26-D973-4DBC-B0F5-FDCE6BFF299A}"/>
              </a:ext>
            </a:extLst>
          </p:cNvPr>
          <p:cNvGraphicFramePr>
            <a:graphicFrameLocks noGrp="1"/>
          </p:cNvGraphicFramePr>
          <p:nvPr>
            <p:ph type="tbl" sz="quarter" idx="13"/>
            <p:extLst>
              <p:ext uri="{D42A27DB-BD31-4B8C-83A1-F6EECF244321}">
                <p14:modId xmlns:p14="http://schemas.microsoft.com/office/powerpoint/2010/main" val="41251204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22743915"/>
                    </a:ext>
                  </a:extLst>
                </a:gridCol>
                <a:gridCol w="822960">
                  <a:extLst>
                    <a:ext uri="{9D8B030D-6E8A-4147-A177-3AD203B41FA5}">
                      <a16:colId xmlns:a16="http://schemas.microsoft.com/office/drawing/2014/main" val="2531186189"/>
                    </a:ext>
                  </a:extLst>
                </a:gridCol>
                <a:gridCol w="822960">
                  <a:extLst>
                    <a:ext uri="{9D8B030D-6E8A-4147-A177-3AD203B41FA5}">
                      <a16:colId xmlns:a16="http://schemas.microsoft.com/office/drawing/2014/main" val="413298916"/>
                    </a:ext>
                  </a:extLst>
                </a:gridCol>
                <a:gridCol w="822960">
                  <a:extLst>
                    <a:ext uri="{9D8B030D-6E8A-4147-A177-3AD203B41FA5}">
                      <a16:colId xmlns:a16="http://schemas.microsoft.com/office/drawing/2014/main" val="3217325886"/>
                    </a:ext>
                  </a:extLst>
                </a:gridCol>
                <a:gridCol w="822960">
                  <a:extLst>
                    <a:ext uri="{9D8B030D-6E8A-4147-A177-3AD203B41FA5}">
                      <a16:colId xmlns:a16="http://schemas.microsoft.com/office/drawing/2014/main" val="1781670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51459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- 2018-03-22 17:12:17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الابتكار يشكل مستقبل فورمولا 1، مع 
</a:t>
                      </a:r>
                      <a:r>
                        <a:rPr kumimoji="0" lang="en-US" sz="1000" b="0" i="0" u="none" strike="noStrike" kern="1200" cap="none" spc="0" normalizeH="0" baseline="0" noProof="0">
                          <a:ln>
                            <a:noFill/>
                          </a:ln>
                          <a:solidFill>
                            <a:prstClr val="black"/>
                          </a:solidFill>
                          <a:effectLst/>
                          <a:uLnTx/>
                          <a:uFillTx/>
                          <a:latin typeface="+mn-lt"/>
                          <a:ea typeface="+mn-ea"/>
                          <a:cs typeface="+mn-cs"/>
                        </a:rPr>
                        <a:t>R.S 2027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INNOVATION SHAPING THE FUTURE OF FORMULA 1, WITH THE R.S. 2027
#Cars #KSA #Renault https://t.co/1uIG1Cenmm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320848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- 2018-03-21 11:09:18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وأمهاتنا بألف خير 
#رينو #السعودية #سيارات #يوم_الام
</a:t>
                      </a:r>
                      <a:r>
                        <a:rPr kumimoji="0" lang="en-US" sz="1000" b="0" i="0" u="none" strike="noStrike" kern="1200" cap="none" spc="0" normalizeH="0" baseline="0" noProof="0">
                          <a:ln>
                            <a:noFill/>
                          </a:ln>
                          <a:solidFill>
                            <a:prstClr val="black"/>
                          </a:solidFill>
                          <a:effectLst/>
                          <a:uLnTx/>
                          <a:uFillTx/>
                          <a:latin typeface="+mn-lt"/>
                          <a:ea typeface="+mn-ea"/>
                          <a:cs typeface="+mn-cs"/>
                        </a:rPr>
                        <a:t>Happy Mother’s Day 
#Cars #KSA #Renault https://t.co/TaMce95CV8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a:t>
                      </a:r>
                    </a:p>
                  </a:txBody>
                  <a:tcPr/>
                </a:tc>
                <a:extLst>
                  <a:ext uri="{0D108BD9-81ED-4DB2-BD59-A6C34878D82A}">
                    <a16:rowId xmlns:a16="http://schemas.microsoft.com/office/drawing/2014/main" val="290765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- 2018-03-19 18:02:23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سافر براحة فائقة مع مقعد خلفي بارتفاع وعرض رحب بشكل خاص.
#رينو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https://t.co/26XGzemVWC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a:t>
                      </a:r>
                    </a:p>
                  </a:txBody>
                  <a:tcPr/>
                </a:tc>
                <a:extLst>
                  <a:ext uri="{0D108BD9-81ED-4DB2-BD59-A6C34878D82A}">
                    <a16:rowId xmlns:a16="http://schemas.microsoft.com/office/drawing/2014/main" val="279208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- 2018-03-15 18:03:01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ستنعش رينو كويد الاختبارية المألوفة والقوية والمفعمة بالتكنولوجيا خيالك في كل مرة
#رينو #السعودية #سيارات #رينو_كويد 
</a:t>
                      </a:r>
                      <a:r>
                        <a:rPr kumimoji="0" lang="en-US" sz="1000" b="0" i="0" u="none" strike="noStrike" kern="1200" cap="none" spc="0" normalizeH="0" baseline="0" noProof="0">
                          <a:ln>
                            <a:noFill/>
                          </a:ln>
                          <a:solidFill>
                            <a:prstClr val="black"/>
                          </a:solidFill>
                          <a:effectLst/>
                          <a:uLnTx/>
                          <a:uFillTx/>
                          <a:latin typeface="+mn-lt"/>
                          <a:ea typeface="+mn-ea"/>
                          <a:cs typeface="+mn-cs"/>
                        </a:rPr>
                        <a:t>Friendly, robust and technical, Renault KWID Concept will stimulate your imagination every time
#KSA #Renault #Cars #RenaultKWID https://t.co/DFJ6wSjba2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a:t>
                      </a:r>
                    </a:p>
                  </a:txBody>
                  <a:tcPr/>
                </a:tc>
                <a:extLst>
                  <a:ext uri="{0D108BD9-81ED-4DB2-BD59-A6C34878D82A}">
                    <a16:rowId xmlns:a16="http://schemas.microsoft.com/office/drawing/2014/main" val="2980988417"/>
                  </a:ext>
                </a:extLst>
              </a:tr>
            </a:tbl>
          </a:graphicData>
        </a:graphic>
      </p:graphicFrame>
      <p:sp>
        <p:nvSpPr>
          <p:cNvPr id="3" name="Title 2">
            <a:extLst>
              <a:ext uri="{FF2B5EF4-FFF2-40B4-BE49-F238E27FC236}">
                <a16:creationId xmlns:a16="http://schemas.microsoft.com/office/drawing/2014/main" id="{284150AF-59E6-493D-9347-D396480E361C}"/>
              </a:ext>
            </a:extLst>
          </p:cNvPr>
          <p:cNvSpPr>
            <a:spLocks noGrp="1"/>
          </p:cNvSpPr>
          <p:nvPr>
            <p:ph type="title"/>
          </p:nvPr>
        </p:nvSpPr>
        <p:spPr/>
        <p:txBody>
          <a:bodyPr/>
          <a:lstStyle/>
          <a:p>
            <a:r>
              <a:rPr lang="en-US"/>
              <a:t>Own Tweets Table (Top 10) - 1 of 3</a:t>
            </a:r>
          </a:p>
        </p:txBody>
      </p:sp>
      <p:sp>
        <p:nvSpPr>
          <p:cNvPr id="4" name="Text Placeholder 3">
            <a:extLst>
              <a:ext uri="{FF2B5EF4-FFF2-40B4-BE49-F238E27FC236}">
                <a16:creationId xmlns:a16="http://schemas.microsoft.com/office/drawing/2014/main" id="{971353A5-673D-4A50-89FB-D51164D493F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48838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2D29B41-6FA7-485B-A8A4-070B1B72FB47}"/>
              </a:ext>
            </a:extLst>
          </p:cNvPr>
          <p:cNvGraphicFramePr>
            <a:graphicFrameLocks noGrp="1"/>
          </p:cNvGraphicFramePr>
          <p:nvPr>
            <p:ph type="tbl" sz="quarter" idx="13"/>
            <p:extLst>
              <p:ext uri="{D42A27DB-BD31-4B8C-83A1-F6EECF244321}">
                <p14:modId xmlns:p14="http://schemas.microsoft.com/office/powerpoint/2010/main" val="13837208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7644660"/>
                    </a:ext>
                  </a:extLst>
                </a:gridCol>
                <a:gridCol w="822960">
                  <a:extLst>
                    <a:ext uri="{9D8B030D-6E8A-4147-A177-3AD203B41FA5}">
                      <a16:colId xmlns:a16="http://schemas.microsoft.com/office/drawing/2014/main" val="1456528193"/>
                    </a:ext>
                  </a:extLst>
                </a:gridCol>
                <a:gridCol w="822960">
                  <a:extLst>
                    <a:ext uri="{9D8B030D-6E8A-4147-A177-3AD203B41FA5}">
                      <a16:colId xmlns:a16="http://schemas.microsoft.com/office/drawing/2014/main" val="3725416678"/>
                    </a:ext>
                  </a:extLst>
                </a:gridCol>
                <a:gridCol w="822960">
                  <a:extLst>
                    <a:ext uri="{9D8B030D-6E8A-4147-A177-3AD203B41FA5}">
                      <a16:colId xmlns:a16="http://schemas.microsoft.com/office/drawing/2014/main" val="1013696252"/>
                    </a:ext>
                  </a:extLst>
                </a:gridCol>
                <a:gridCol w="822960">
                  <a:extLst>
                    <a:ext uri="{9D8B030D-6E8A-4147-A177-3AD203B41FA5}">
                      <a16:colId xmlns:a16="http://schemas.microsoft.com/office/drawing/2014/main" val="730723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6775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- 2018-03-14 17:11:31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تجربة قيادة جديدة كليًا! اجمع بين الراحة والتحكم المثالي في السيارة.
تعرف على رينو تاليسمان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https://t.co/6ZBUZm4qUa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https://t.co/4biZqI1IIJ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a:t>
                      </a:r>
                    </a:p>
                  </a:txBody>
                  <a:tcPr/>
                </a:tc>
                <a:extLst>
                  <a:ext uri="{0D108BD9-81ED-4DB2-BD59-A6C34878D82A}">
                    <a16:rowId xmlns:a16="http://schemas.microsoft.com/office/drawing/2014/main" val="367664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- 2018-03-13 16:47:17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ومجموعة تأجير، تدعوكم لحضور فعالية تجربة القيادة وعرض أحدث طرازاتها
  #رينو #السعودية #فعاليات #الطائف 
</a:t>
                      </a:r>
                      <a:r>
                        <a:rPr kumimoji="0" lang="en-US" sz="1000" b="0" i="0" u="none" strike="noStrike" kern="1200" cap="none" spc="0" normalizeH="0" baseline="0" noProof="0">
                          <a:ln>
                            <a:noFill/>
                          </a:ln>
                          <a:solidFill>
                            <a:prstClr val="black"/>
                          </a:solidFill>
                          <a:effectLst/>
                          <a:uLnTx/>
                          <a:uFillTx/>
                          <a:latin typeface="+mn-lt"/>
                          <a:ea typeface="+mn-ea"/>
                          <a:cs typeface="+mn-cs"/>
                        </a:rPr>
                        <a:t>Gulf Advantage Automobiles LLC &amp;amp; Taajeer Group is pleased to invite you to attend Renault Showcase &amp;amp; Test Drive Event 
#Renault #Saudi #KSA #Taif https://t.co/L5ZpQ6c7Ee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a:t>
                      </a:r>
                    </a:p>
                  </a:txBody>
                  <a:tcPr/>
                </a:tc>
                <a:extLst>
                  <a:ext uri="{0D108BD9-81ED-4DB2-BD59-A6C34878D82A}">
                    <a16:rowId xmlns:a16="http://schemas.microsoft.com/office/drawing/2014/main" val="269693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- 2018-03-08 17:29:11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أفضلية الخليج للسيارات تقدم صالات عرض ومكاتب مبيعات مخصصة للنساء في جميع معارضها الرئيسية في أنحاء المملكة. سيتم تسمية هذه الصالات "رينو لها" التي تتيح للمرأة الفرصة لمعرفة المزيد عن الشركة المصنعة الفرنسية وأحدث الموديلات المتاحة للإختيار من بينها. </a:t>
                      </a:r>
                      <a:r>
                        <a:rPr kumimoji="0" lang="en-US" sz="1000" b="0" i="0" u="none" strike="noStrike" kern="1200" cap="none" spc="0" normalizeH="0" baseline="0" noProof="0">
                          <a:ln>
                            <a:noFill/>
                          </a:ln>
                          <a:solidFill>
                            <a:prstClr val="black"/>
                          </a:solidFill>
                          <a:effectLst/>
                          <a:uLnTx/>
                          <a:uFillTx/>
                          <a:latin typeface="+mn-lt"/>
                          <a:ea typeface="+mn-ea"/>
                          <a:cs typeface="+mn-cs"/>
                        </a:rPr>
                        <a:t>https://t.co/5n36Qv9qbE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461755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- 2018-03-08 09:40:31</a:t>
                      </a:r>
                      <a:r>
                        <a:rPr kumimoji="0" lang="en-US" sz="1000" b="0" i="0" u="none" strike="noStrike" kern="1200" cap="none" spc="0" normalizeH="0" baseline="0" noProof="0">
                          <a:ln>
                            <a:noFill/>
                          </a:ln>
                          <a:solidFill>
                            <a:prstClr val="black"/>
                          </a:solidFill>
                          <a:effectLst/>
                          <a:uLnTx/>
                          <a:uFillTx/>
                          <a:latin typeface="+mn-lt"/>
                          <a:ea typeface="+mn-ea"/>
                          <a:cs typeface="+mn-cs"/>
                        </a:rPr>
                        <a:t>
Gulf Advantage Automobiles will be introducing customized lounges and showroom sales desks explicitly planned for women at all its major showrooms across the Kingdom. These specially designed areas will be called ‘Renault for her’ https://t.co/sJxjKIFtgj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339283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- 2018-03-07 10:25:12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سيارة رينو دوكر فان عملية بشكل فائق!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https://t.co/ZX5SXoDTqI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https://t.co/btLSkQzj5O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extLst>
                  <a:ext uri="{0D108BD9-81ED-4DB2-BD59-A6C34878D82A}">
                    <a16:rowId xmlns:a16="http://schemas.microsoft.com/office/drawing/2014/main" val="2527387202"/>
                  </a:ext>
                </a:extLst>
              </a:tr>
            </a:tbl>
          </a:graphicData>
        </a:graphic>
      </p:graphicFrame>
      <p:sp>
        <p:nvSpPr>
          <p:cNvPr id="3" name="Title 2">
            <a:extLst>
              <a:ext uri="{FF2B5EF4-FFF2-40B4-BE49-F238E27FC236}">
                <a16:creationId xmlns:a16="http://schemas.microsoft.com/office/drawing/2014/main" id="{A9BB7EA8-FDD5-4ACE-A21C-8C3CC7F35BB6}"/>
              </a:ext>
            </a:extLst>
          </p:cNvPr>
          <p:cNvSpPr>
            <a:spLocks noGrp="1"/>
          </p:cNvSpPr>
          <p:nvPr>
            <p:ph type="title"/>
          </p:nvPr>
        </p:nvSpPr>
        <p:spPr/>
        <p:txBody>
          <a:bodyPr/>
          <a:lstStyle/>
          <a:p>
            <a:r>
              <a:rPr lang="en-US"/>
              <a:t>Own Tweets Table (Top 10) - 2 of 3</a:t>
            </a:r>
          </a:p>
        </p:txBody>
      </p:sp>
      <p:sp>
        <p:nvSpPr>
          <p:cNvPr id="4" name="Text Placeholder 3">
            <a:extLst>
              <a:ext uri="{FF2B5EF4-FFF2-40B4-BE49-F238E27FC236}">
                <a16:creationId xmlns:a16="http://schemas.microsoft.com/office/drawing/2014/main" id="{6110EBD2-F745-4E98-BFBE-5ECF2CD8F7D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08953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1416370-240C-4772-9D0E-E148B403D1A3}"/>
              </a:ext>
            </a:extLst>
          </p:cNvPr>
          <p:cNvGraphicFramePr>
            <a:graphicFrameLocks noGrp="1"/>
          </p:cNvGraphicFramePr>
          <p:nvPr>
            <p:ph type="tbl" sz="quarter" idx="13"/>
            <p:extLst>
              <p:ext uri="{D42A27DB-BD31-4B8C-83A1-F6EECF244321}">
                <p14:modId xmlns:p14="http://schemas.microsoft.com/office/powerpoint/2010/main" val="2014068106"/>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15900949"/>
                    </a:ext>
                  </a:extLst>
                </a:gridCol>
                <a:gridCol w="822960">
                  <a:extLst>
                    <a:ext uri="{9D8B030D-6E8A-4147-A177-3AD203B41FA5}">
                      <a16:colId xmlns:a16="http://schemas.microsoft.com/office/drawing/2014/main" val="3739054019"/>
                    </a:ext>
                  </a:extLst>
                </a:gridCol>
                <a:gridCol w="822960">
                  <a:extLst>
                    <a:ext uri="{9D8B030D-6E8A-4147-A177-3AD203B41FA5}">
                      <a16:colId xmlns:a16="http://schemas.microsoft.com/office/drawing/2014/main" val="3393162155"/>
                    </a:ext>
                  </a:extLst>
                </a:gridCol>
                <a:gridCol w="822960">
                  <a:extLst>
                    <a:ext uri="{9D8B030D-6E8A-4147-A177-3AD203B41FA5}">
                      <a16:colId xmlns:a16="http://schemas.microsoft.com/office/drawing/2014/main" val="1205683565"/>
                    </a:ext>
                  </a:extLst>
                </a:gridCol>
                <a:gridCol w="822960">
                  <a:extLst>
                    <a:ext uri="{9D8B030D-6E8A-4147-A177-3AD203B41FA5}">
                      <a16:colId xmlns:a16="http://schemas.microsoft.com/office/drawing/2014/main" val="1750172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4216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- 2018-03-04 16:45:43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اذكر الإختلافات التي بين الصورتين؟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Mention the difference between the pictures? Share with us your answer in the comment section
#KSA #Renault #Cars https://t.co/R1hyfpPihK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a:t>
                      </a:r>
                    </a:p>
                  </a:txBody>
                  <a:tcPr/>
                </a:tc>
                <a:extLst>
                  <a:ext uri="{0D108BD9-81ED-4DB2-BD59-A6C34878D82A}">
                    <a16:rowId xmlns:a16="http://schemas.microsoft.com/office/drawing/2014/main" val="1138003127"/>
                  </a:ext>
                </a:extLst>
              </a:tr>
            </a:tbl>
          </a:graphicData>
        </a:graphic>
      </p:graphicFrame>
      <p:sp>
        <p:nvSpPr>
          <p:cNvPr id="3" name="Title 2">
            <a:extLst>
              <a:ext uri="{FF2B5EF4-FFF2-40B4-BE49-F238E27FC236}">
                <a16:creationId xmlns:a16="http://schemas.microsoft.com/office/drawing/2014/main" id="{8B981CCE-1E06-481D-BFC4-1B6BB2EA152B}"/>
              </a:ext>
            </a:extLst>
          </p:cNvPr>
          <p:cNvSpPr>
            <a:spLocks noGrp="1"/>
          </p:cNvSpPr>
          <p:nvPr>
            <p:ph type="title"/>
          </p:nvPr>
        </p:nvSpPr>
        <p:spPr/>
        <p:txBody>
          <a:bodyPr/>
          <a:lstStyle/>
          <a:p>
            <a:r>
              <a:rPr lang="en-US"/>
              <a:t>Own Tweets Table (Top 10) - 3 of 3</a:t>
            </a:r>
          </a:p>
        </p:txBody>
      </p:sp>
      <p:sp>
        <p:nvSpPr>
          <p:cNvPr id="4" name="Text Placeholder 3">
            <a:extLst>
              <a:ext uri="{FF2B5EF4-FFF2-40B4-BE49-F238E27FC236}">
                <a16:creationId xmlns:a16="http://schemas.microsoft.com/office/drawing/2014/main" id="{EDA50173-747F-47C6-BDB0-520A85DF34D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32810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B6318A9-E203-4E07-BE53-421412108899}"/>
              </a:ext>
            </a:extLst>
          </p:cNvPr>
          <p:cNvGraphicFramePr>
            <a:graphicFrameLocks noGrp="1"/>
          </p:cNvGraphicFramePr>
          <p:nvPr>
            <p:ph type="tbl" sz="quarter" idx="13"/>
            <p:extLst>
              <p:ext uri="{D42A27DB-BD31-4B8C-83A1-F6EECF244321}">
                <p14:modId xmlns:p14="http://schemas.microsoft.com/office/powerpoint/2010/main" val="338465549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5888981"/>
                    </a:ext>
                  </a:extLst>
                </a:gridCol>
                <a:gridCol w="1645920">
                  <a:extLst>
                    <a:ext uri="{9D8B030D-6E8A-4147-A177-3AD203B41FA5}">
                      <a16:colId xmlns:a16="http://schemas.microsoft.com/office/drawing/2014/main" val="4646534"/>
                    </a:ext>
                  </a:extLst>
                </a:gridCol>
                <a:gridCol w="822960">
                  <a:extLst>
                    <a:ext uri="{9D8B030D-6E8A-4147-A177-3AD203B41FA5}">
                      <a16:colId xmlns:a16="http://schemas.microsoft.com/office/drawing/2014/main" val="2854100385"/>
                    </a:ext>
                  </a:extLst>
                </a:gridCol>
                <a:gridCol w="822960">
                  <a:extLst>
                    <a:ext uri="{9D8B030D-6E8A-4147-A177-3AD203B41FA5}">
                      <a16:colId xmlns:a16="http://schemas.microsoft.com/office/drawing/2014/main" val="1793607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108403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@Huss2002ain - 2018-03-30 16:02:58</a:t>
                      </a:r>
                      <a:r>
                        <a:rPr kumimoji="0" lang="en-US" sz="1000" b="0" i="0" u="none" strike="noStrike" kern="1200" cap="none" spc="0" normalizeH="0" baseline="0" noProof="0">
                          <a:ln>
                            <a:noFill/>
                          </a:ln>
                          <a:solidFill>
                            <a:prstClr val="black"/>
                          </a:solidFill>
                          <a:effectLst/>
                          <a:uLnTx/>
                          <a:uFillTx/>
                          <a:latin typeface="+mn-lt"/>
                          <a:ea typeface="+mn-ea"/>
                          <a:cs typeface="+mn-cs"/>
                        </a:rPr>
                        <a:t>
@f_hhk7 @mohamma89326215 @RenaultGAA </a:t>
                      </a:r>
                      <a:r>
                        <a:rPr kumimoji="0" lang="ar-AE" sz="1000" b="0" i="0" u="none" strike="noStrike" kern="1200" cap="none" spc="0" normalizeH="0" baseline="0" noProof="0">
                          <a:ln>
                            <a:noFill/>
                          </a:ln>
                          <a:solidFill>
                            <a:prstClr val="black"/>
                          </a:solidFill>
                          <a:effectLst/>
                          <a:uLnTx/>
                          <a:uFillTx/>
                          <a:latin typeface="+mn-lt"/>
                          <a:ea typeface="+mn-ea"/>
                          <a:cs typeface="+mn-cs"/>
                        </a:rPr>
                        <a:t>بصراحة سيارتهم التليسمان الفل أوبشن روعة أما الستاندرد ماتسوى ريال.
لكن الواحد… </a:t>
                      </a:r>
                      <a:r>
                        <a:rPr kumimoji="0" lang="en-US" sz="1000" b="0" i="0" u="none" strike="noStrike" kern="1200" cap="none" spc="0" normalizeH="0" baseline="0" noProof="0">
                          <a:ln>
                            <a:noFill/>
                          </a:ln>
                          <a:solidFill>
                            <a:prstClr val="black"/>
                          </a:solidFill>
                          <a:effectLst/>
                          <a:uLnTx/>
                          <a:uFillTx/>
                          <a:latin typeface="+mn-lt"/>
                          <a:ea typeface="+mn-ea"/>
                          <a:cs typeface="+mn-cs"/>
                        </a:rPr>
                        <a:t>https://t.co/x1GE6j2WJi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2757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@SaudiSsoo - 2018-03-29 15:58:11</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وكالة قطع غيارها تكلفك نصف سعر السيارة !!!!!! عندنا دوكر ٢٠١٥ تعطل الكبروسر والوكالة طلبو ٧٥٠٠ الاف ريا… </a:t>
                      </a:r>
                      <a:r>
                        <a:rPr kumimoji="0" lang="en-US" sz="1000" b="0" i="0" u="none" strike="noStrike" kern="1200" cap="none" spc="0" normalizeH="0" baseline="0" noProof="0">
                          <a:ln>
                            <a:noFill/>
                          </a:ln>
                          <a:solidFill>
                            <a:prstClr val="black"/>
                          </a:solidFill>
                          <a:effectLst/>
                          <a:uLnTx/>
                          <a:uFillTx/>
                          <a:latin typeface="+mn-lt"/>
                          <a:ea typeface="+mn-ea"/>
                          <a:cs typeface="+mn-cs"/>
                        </a:rPr>
                        <a:t>https://t.co/jmT4tb3DRQ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780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@f_hhk7 - 2018-03-29 09:35:17</a:t>
                      </a:r>
                      <a:r>
                        <a:rPr kumimoji="0" lang="en-US" sz="1000" b="0" i="0" u="none" strike="noStrike" kern="1200" cap="none" spc="0" normalizeH="0" baseline="0" noProof="0">
                          <a:ln>
                            <a:noFill/>
                          </a:ln>
                          <a:solidFill>
                            <a:prstClr val="black"/>
                          </a:solidFill>
                          <a:effectLst/>
                          <a:uLnTx/>
                          <a:uFillTx/>
                          <a:latin typeface="+mn-lt"/>
                          <a:ea typeface="+mn-ea"/>
                          <a:cs typeface="+mn-cs"/>
                        </a:rPr>
                        <a:t>
@mohamma89326215 @Huss2002ain @RenaultGAA </a:t>
                      </a:r>
                      <a:r>
                        <a:rPr kumimoji="0" lang="ar-AE" sz="1000" b="0" i="0" u="none" strike="noStrike" kern="1200" cap="none" spc="0" normalizeH="0" baseline="0" noProof="0">
                          <a:ln>
                            <a:noFill/>
                          </a:ln>
                          <a:solidFill>
                            <a:prstClr val="black"/>
                          </a:solidFill>
                          <a:effectLst/>
                          <a:uLnTx/>
                          <a:uFillTx/>
                          <a:latin typeface="+mn-lt"/>
                          <a:ea typeface="+mn-ea"/>
                          <a:cs typeface="+mn-cs"/>
                        </a:rPr>
                        <a:t>قطع الغيار موجودة عند الوكيل لكن مازلت مانصح فيها ، قالوا بيتواصلون معي و انا انتظرها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1928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@mohamma89326215 - 2018-03-29 06:45:54</a:t>
                      </a:r>
                      <a:r>
                        <a:rPr kumimoji="0" lang="en-US" sz="1000" b="0" i="0" u="none" strike="noStrike" kern="1200" cap="none" spc="0" normalizeH="0" baseline="0" noProof="0">
                          <a:ln>
                            <a:noFill/>
                          </a:ln>
                          <a:solidFill>
                            <a:prstClr val="black"/>
                          </a:solidFill>
                          <a:effectLst/>
                          <a:uLnTx/>
                          <a:uFillTx/>
                          <a:latin typeface="+mn-lt"/>
                          <a:ea typeface="+mn-ea"/>
                          <a:cs typeface="+mn-cs"/>
                        </a:rPr>
                        <a:t>
@Huss2002ain @RenaultGAA @f_hhk7 </a:t>
                      </a:r>
                      <a:r>
                        <a:rPr kumimoji="0" lang="ar-AE" sz="1000" b="0" i="0" u="none" strike="noStrike" kern="1200" cap="none" spc="0" normalizeH="0" baseline="0" noProof="0">
                          <a:ln>
                            <a:noFill/>
                          </a:ln>
                          <a:solidFill>
                            <a:prstClr val="black"/>
                          </a:solidFill>
                          <a:effectLst/>
                          <a:uLnTx/>
                          <a:uFillTx/>
                          <a:latin typeface="+mn-lt"/>
                          <a:ea typeface="+mn-ea"/>
                          <a:cs typeface="+mn-cs"/>
                        </a:rPr>
                        <a:t>تنصح بالرينو كوليوس ؟ وهل قطع غيارها متوفره في كل المدن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799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@aa_abouelsaadat - 2018-03-28 22:38:58</a:t>
                      </a:r>
                      <a:r>
                        <a:rPr kumimoji="0" lang="en-US" sz="1000" b="0" i="0" u="none" strike="noStrike" kern="1200" cap="none" spc="0" normalizeH="0" baseline="0" noProof="0">
                          <a:ln>
                            <a:noFill/>
                          </a:ln>
                          <a:solidFill>
                            <a:prstClr val="black"/>
                          </a:solidFill>
                          <a:effectLst/>
                          <a:uLnTx/>
                          <a:uFillTx/>
                          <a:latin typeface="+mn-lt"/>
                          <a:ea typeface="+mn-ea"/>
                          <a:cs typeface="+mn-cs"/>
                        </a:rPr>
                        <a:t>
@RenaultGAA 3
</a:t>
                      </a:r>
                      <a:r>
                        <a:rPr kumimoji="0" lang="ar-AE" sz="1000" b="0" i="0" u="none" strike="noStrike" kern="1200" cap="none" spc="0" normalizeH="0" baseline="0" noProof="0">
                          <a:ln>
                            <a:noFill/>
                          </a:ln>
                          <a:solidFill>
                            <a:prstClr val="black"/>
                          </a:solidFill>
                          <a:effectLst/>
                          <a:uLnTx/>
                          <a:uFillTx/>
                          <a:latin typeface="+mn-lt"/>
                          <a:ea typeface="+mn-ea"/>
                          <a:cs typeface="+mn-cs"/>
                        </a:rPr>
                        <a:t>سيمبول
ميجان
كابتشر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421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@Huss2002ain - 2018-03-28 22:35:24</a:t>
                      </a:r>
                      <a:r>
                        <a:rPr kumimoji="0" lang="en-US" sz="1000" b="0" i="0" u="none" strike="noStrike" kern="1200" cap="none" spc="0" normalizeH="0" baseline="0" noProof="0">
                          <a:ln>
                            <a:noFill/>
                          </a:ln>
                          <a:solidFill>
                            <a:prstClr val="black"/>
                          </a:solidFill>
                          <a:effectLst/>
                          <a:uLnTx/>
                          <a:uFillTx/>
                          <a:latin typeface="+mn-lt"/>
                          <a:ea typeface="+mn-ea"/>
                          <a:cs typeface="+mn-cs"/>
                        </a:rPr>
                        <a:t>
@RenaultGAA @f_hhk7 </a:t>
                      </a:r>
                      <a:r>
                        <a:rPr kumimoji="0" lang="ar-AE" sz="1000" b="0" i="0" u="none" strike="noStrike" kern="1200" cap="none" spc="0" normalizeH="0" baseline="0" noProof="0">
                          <a:ln>
                            <a:noFill/>
                          </a:ln>
                          <a:solidFill>
                            <a:prstClr val="black"/>
                          </a:solidFill>
                          <a:effectLst/>
                          <a:uLnTx/>
                          <a:uFillTx/>
                          <a:latin typeface="+mn-lt"/>
                          <a:ea typeface="+mn-ea"/>
                          <a:cs typeface="+mn-cs"/>
                        </a:rPr>
                        <a:t>يلا إن شاء الله يحلون لك موضوعك و يركبون لك الجي بس أس، لكن أيش الحلاوة اللي لي لو ركبوا لك الج… </a:t>
                      </a:r>
                      <a:r>
                        <a:rPr kumimoji="0" lang="en-US" sz="1000" b="0" i="0" u="none" strike="noStrike" kern="1200" cap="none" spc="0" normalizeH="0" baseline="0" noProof="0">
                          <a:ln>
                            <a:noFill/>
                          </a:ln>
                          <a:solidFill>
                            <a:prstClr val="black"/>
                          </a:solidFill>
                          <a:effectLst/>
                          <a:uLnTx/>
                          <a:uFillTx/>
                          <a:latin typeface="+mn-lt"/>
                          <a:ea typeface="+mn-ea"/>
                          <a:cs typeface="+mn-cs"/>
                        </a:rPr>
                        <a:t>https://t.co/uMRLFHQrBW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6278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@f_hhk7 - 2018-03-28 01:05:00</a:t>
                      </a:r>
                      <a:r>
                        <a:rPr kumimoji="0" lang="en-US" sz="1000" b="0" i="0" u="none" strike="noStrike" kern="1200" cap="none" spc="0" normalizeH="0" baseline="0" noProof="0">
                          <a:ln>
                            <a:noFill/>
                          </a:ln>
                          <a:solidFill>
                            <a:prstClr val="black"/>
                          </a:solidFill>
                          <a:effectLst/>
                          <a:uLnTx/>
                          <a:uFillTx/>
                          <a:latin typeface="+mn-lt"/>
                          <a:ea typeface="+mn-ea"/>
                          <a:cs typeface="+mn-cs"/>
                        </a:rPr>
                        <a:t>
@Huss2002ain @RenaultGAA </a:t>
                      </a:r>
                      <a:r>
                        <a:rPr kumimoji="0" lang="ar-AE" sz="1000" b="0" i="0" u="none" strike="noStrike" kern="1200" cap="none" spc="0" normalizeH="0" baseline="0" noProof="0">
                          <a:ln>
                            <a:noFill/>
                          </a:ln>
                          <a:solidFill>
                            <a:prstClr val="black"/>
                          </a:solidFill>
                          <a:effectLst/>
                          <a:uLnTx/>
                          <a:uFillTx/>
                          <a:latin typeface="+mn-lt"/>
                          <a:ea typeface="+mn-ea"/>
                          <a:cs typeface="+mn-cs"/>
                        </a:rPr>
                        <a:t>والله العظيم اني تعبت لهم و منغبن الف على هالجي بي اس الي ماحذيته و لو تبي تدق علي اقولك ع… </a:t>
                      </a:r>
                      <a:r>
                        <a:rPr kumimoji="0" lang="en-US" sz="1000" b="0" i="0" u="none" strike="noStrike" kern="1200" cap="none" spc="0" normalizeH="0" baseline="0" noProof="0">
                          <a:ln>
                            <a:noFill/>
                          </a:ln>
                          <a:solidFill>
                            <a:prstClr val="black"/>
                          </a:solidFill>
                          <a:effectLst/>
                          <a:uLnTx/>
                          <a:uFillTx/>
                          <a:latin typeface="+mn-lt"/>
                          <a:ea typeface="+mn-ea"/>
                          <a:cs typeface="+mn-cs"/>
                        </a:rPr>
                        <a:t>https://t.co/8Zn5PJ2S34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31921541"/>
                  </a:ext>
                </a:extLst>
              </a:tr>
            </a:tbl>
          </a:graphicData>
        </a:graphic>
      </p:graphicFrame>
      <p:sp>
        <p:nvSpPr>
          <p:cNvPr id="3" name="Title 2">
            <a:extLst>
              <a:ext uri="{FF2B5EF4-FFF2-40B4-BE49-F238E27FC236}">
                <a16:creationId xmlns:a16="http://schemas.microsoft.com/office/drawing/2014/main" id="{4389786E-8C84-400C-A275-A5D29530AB93}"/>
              </a:ext>
            </a:extLst>
          </p:cNvPr>
          <p:cNvSpPr>
            <a:spLocks noGrp="1"/>
          </p:cNvSpPr>
          <p:nvPr>
            <p:ph type="title"/>
          </p:nvPr>
        </p:nvSpPr>
        <p:spPr/>
        <p:txBody>
          <a:bodyPr/>
          <a:lstStyle/>
          <a:p>
            <a:r>
              <a:rPr lang="en-US"/>
              <a:t>Twitter Mentions Table - 1 of 3</a:t>
            </a:r>
          </a:p>
        </p:txBody>
      </p:sp>
      <p:sp>
        <p:nvSpPr>
          <p:cNvPr id="4" name="Text Placeholder 3">
            <a:extLst>
              <a:ext uri="{FF2B5EF4-FFF2-40B4-BE49-F238E27FC236}">
                <a16:creationId xmlns:a16="http://schemas.microsoft.com/office/drawing/2014/main" id="{864F6AF9-53ED-4CAD-8F63-5B7826F932E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946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D0EE74F-B785-40FE-AEDA-98C5A598FDE8}"/>
              </a:ext>
            </a:extLst>
          </p:cNvPr>
          <p:cNvGraphicFramePr>
            <a:graphicFrameLocks noGrp="1"/>
          </p:cNvGraphicFramePr>
          <p:nvPr>
            <p:ph type="tbl" sz="quarter" idx="13"/>
            <p:extLst>
              <p:ext uri="{D42A27DB-BD31-4B8C-83A1-F6EECF244321}">
                <p14:modId xmlns:p14="http://schemas.microsoft.com/office/powerpoint/2010/main" val="20952320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96072188"/>
                    </a:ext>
                  </a:extLst>
                </a:gridCol>
                <a:gridCol w="1645920">
                  <a:extLst>
                    <a:ext uri="{9D8B030D-6E8A-4147-A177-3AD203B41FA5}">
                      <a16:colId xmlns:a16="http://schemas.microsoft.com/office/drawing/2014/main" val="1576761920"/>
                    </a:ext>
                  </a:extLst>
                </a:gridCol>
                <a:gridCol w="822960">
                  <a:extLst>
                    <a:ext uri="{9D8B030D-6E8A-4147-A177-3AD203B41FA5}">
                      <a16:colId xmlns:a16="http://schemas.microsoft.com/office/drawing/2014/main" val="2687246387"/>
                    </a:ext>
                  </a:extLst>
                </a:gridCol>
                <a:gridCol w="822960">
                  <a:extLst>
                    <a:ext uri="{9D8B030D-6E8A-4147-A177-3AD203B41FA5}">
                      <a16:colId xmlns:a16="http://schemas.microsoft.com/office/drawing/2014/main" val="2186410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7332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@Huss2002ain - 2018-03-27 20:35:12</a:t>
                      </a:r>
                      <a:r>
                        <a:rPr kumimoji="0" lang="en-US" sz="1000" b="0" i="0" u="none" strike="noStrike" kern="1200" cap="none" spc="0" normalizeH="0" baseline="0" noProof="0">
                          <a:ln>
                            <a:noFill/>
                          </a:ln>
                          <a:solidFill>
                            <a:prstClr val="black"/>
                          </a:solidFill>
                          <a:effectLst/>
                          <a:uLnTx/>
                          <a:uFillTx/>
                          <a:latin typeface="+mn-lt"/>
                          <a:ea typeface="+mn-ea"/>
                          <a:cs typeface="+mn-cs"/>
                        </a:rPr>
                        <a:t>
@f_hhk7 @RenaultGAA </a:t>
                      </a:r>
                      <a:r>
                        <a:rPr kumimoji="0" lang="ar-AE" sz="1000" b="0" i="0" u="none" strike="noStrike" kern="1200" cap="none" spc="0" normalizeH="0" baseline="0" noProof="0">
                          <a:ln>
                            <a:noFill/>
                          </a:ln>
                          <a:solidFill>
                            <a:prstClr val="black"/>
                          </a:solidFill>
                          <a:effectLst/>
                          <a:uLnTx/>
                          <a:uFillTx/>
                          <a:latin typeface="+mn-lt"/>
                          <a:ea typeface="+mn-ea"/>
                          <a:cs typeface="+mn-cs"/>
                        </a:rPr>
                        <a:t>أجل أيش فائدة كبر الشاشة اللي فيها، أحسها بدون الجي بي أس مالها قيمة، و جربتها في معرضهم و كانت… </a:t>
                      </a:r>
                      <a:r>
                        <a:rPr kumimoji="0" lang="en-US" sz="1000" b="0" i="0" u="none" strike="noStrike" kern="1200" cap="none" spc="0" normalizeH="0" baseline="0" noProof="0">
                          <a:ln>
                            <a:noFill/>
                          </a:ln>
                          <a:solidFill>
                            <a:prstClr val="black"/>
                          </a:solidFill>
                          <a:effectLst/>
                          <a:uLnTx/>
                          <a:uFillTx/>
                          <a:latin typeface="+mn-lt"/>
                          <a:ea typeface="+mn-ea"/>
                          <a:cs typeface="+mn-cs"/>
                        </a:rPr>
                        <a:t>https://t.co/UzadGEBLpT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2279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@dhafer___ - 2018-03-27 19:28:06</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لكم رسالة على الخاص</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572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@itti_e_1 - 2018-03-27 13:47:54</a:t>
                      </a:r>
                      <a:r>
                        <a:rPr kumimoji="0" lang="en-US" sz="1000" b="0" i="0" u="none" strike="noStrike" kern="1200" cap="none" spc="0" normalizeH="0" baseline="0" noProof="0">
                          <a:ln>
                            <a:noFill/>
                          </a:ln>
                          <a:solidFill>
                            <a:prstClr val="black"/>
                          </a:solidFill>
                          <a:effectLst/>
                          <a:uLnTx/>
                          <a:uFillTx/>
                          <a:latin typeface="+mn-lt"/>
                          <a:ea typeface="+mn-ea"/>
                          <a:cs typeface="+mn-cs"/>
                        </a:rPr>
                        <a:t>
@badran4282 @RenaultGAA </a:t>
                      </a:r>
                      <a:r>
                        <a:rPr kumimoji="0" lang="ar-AE" sz="1000" b="0" i="0" u="none" strike="noStrike" kern="1200" cap="none" spc="0" normalizeH="0" baseline="0" noProof="0">
                          <a:ln>
                            <a:noFill/>
                          </a:ln>
                          <a:solidFill>
                            <a:prstClr val="black"/>
                          </a:solidFill>
                          <a:effectLst/>
                          <a:uLnTx/>
                          <a:uFillTx/>
                          <a:latin typeface="+mn-lt"/>
                          <a:ea typeface="+mn-ea"/>
                          <a:cs typeface="+mn-cs"/>
                        </a:rPr>
                        <a:t>ما شاء الله ، الله يعطيك خيرها ويكفيك شرها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613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@f_hhk7 - 2018-03-27 09:47:34</a:t>
                      </a:r>
                      <a:r>
                        <a:rPr kumimoji="0" lang="en-US" sz="1000" b="0" i="0" u="none" strike="noStrike" kern="1200" cap="none" spc="0" normalizeH="0" baseline="0" noProof="0">
                          <a:ln>
                            <a:noFill/>
                          </a:ln>
                          <a:solidFill>
                            <a:prstClr val="black"/>
                          </a:solidFill>
                          <a:effectLst/>
                          <a:uLnTx/>
                          <a:uFillTx/>
                          <a:latin typeface="+mn-lt"/>
                          <a:ea typeface="+mn-ea"/>
                          <a:cs typeface="+mn-cs"/>
                        </a:rPr>
                        <a:t>
@xxxx9116 @RenaultGAA </a:t>
                      </a:r>
                      <a:r>
                        <a:rPr kumimoji="0" lang="ar-AE" sz="1000" b="0" i="0" u="none" strike="noStrike" kern="1200" cap="none" spc="0" normalizeH="0" baseline="0" noProof="0">
                          <a:ln>
                            <a:noFill/>
                          </a:ln>
                          <a:solidFill>
                            <a:prstClr val="black"/>
                          </a:solidFill>
                          <a:effectLst/>
                          <a:uLnTx/>
                          <a:uFillTx/>
                          <a:latin typeface="+mn-lt"/>
                          <a:ea typeface="+mn-ea"/>
                          <a:cs typeface="+mn-cs"/>
                        </a:rPr>
                        <a:t>عندي كاليوس و لا انصحك تشتريها والله حط فلوسك في يارس ابرك لك من الكيليوس او من اي سيارة لوكا… </a:t>
                      </a:r>
                      <a:r>
                        <a:rPr kumimoji="0" lang="en-US" sz="1000" b="0" i="0" u="none" strike="noStrike" kern="1200" cap="none" spc="0" normalizeH="0" baseline="0" noProof="0">
                          <a:ln>
                            <a:noFill/>
                          </a:ln>
                          <a:solidFill>
                            <a:prstClr val="black"/>
                          </a:solidFill>
                          <a:effectLst/>
                          <a:uLnTx/>
                          <a:uFillTx/>
                          <a:latin typeface="+mn-lt"/>
                          <a:ea typeface="+mn-ea"/>
                          <a:cs typeface="+mn-cs"/>
                        </a:rPr>
                        <a:t>https://t.co/k6py0KYRJ9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3490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@f_hhk7 - 2018-03-27 09:44:48</a:t>
                      </a:r>
                      <a:r>
                        <a:rPr kumimoji="0" lang="en-US" sz="1000" b="0" i="0" u="none" strike="noStrike" kern="1200" cap="none" spc="0" normalizeH="0" baseline="0" noProof="0">
                          <a:ln>
                            <a:noFill/>
                          </a:ln>
                          <a:solidFill>
                            <a:prstClr val="black"/>
                          </a:solidFill>
                          <a:effectLst/>
                          <a:uLnTx/>
                          <a:uFillTx/>
                          <a:latin typeface="+mn-lt"/>
                          <a:ea typeface="+mn-ea"/>
                          <a:cs typeface="+mn-cs"/>
                        </a:rPr>
                        <a:t>
@Huss2002ain @RenaultGAA </a:t>
                      </a:r>
                      <a:r>
                        <a:rPr kumimoji="0" lang="ar-AE" sz="1000" b="0" i="0" u="none" strike="noStrike" kern="1200" cap="none" spc="0" normalizeH="0" baseline="0" noProof="0">
                          <a:ln>
                            <a:noFill/>
                          </a:ln>
                          <a:solidFill>
                            <a:prstClr val="black"/>
                          </a:solidFill>
                          <a:effectLst/>
                          <a:uLnTx/>
                          <a:uFillTx/>
                          <a:latin typeface="+mn-lt"/>
                          <a:ea typeface="+mn-ea"/>
                          <a:cs typeface="+mn-cs"/>
                        </a:rPr>
                        <a:t>ولين الحين الجي بي اس ما جاني ولي سنه و نص و هي معي السيارة ، والله العظيم انه ندمان اني ش… </a:t>
                      </a:r>
                      <a:r>
                        <a:rPr kumimoji="0" lang="en-US" sz="1000" b="0" i="0" u="none" strike="noStrike" kern="1200" cap="none" spc="0" normalizeH="0" baseline="0" noProof="0">
                          <a:ln>
                            <a:noFill/>
                          </a:ln>
                          <a:solidFill>
                            <a:prstClr val="black"/>
                          </a:solidFill>
                          <a:effectLst/>
                          <a:uLnTx/>
                          <a:uFillTx/>
                          <a:latin typeface="+mn-lt"/>
                          <a:ea typeface="+mn-ea"/>
                          <a:cs typeface="+mn-cs"/>
                        </a:rPr>
                        <a:t>https://t.co/6sxKrojsNI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1450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@f_hhk7 - 2018-03-27 09:43:03</a:t>
                      </a:r>
                      <a:r>
                        <a:rPr kumimoji="0" lang="en-US" sz="1000" b="0" i="0" u="none" strike="noStrike" kern="1200" cap="none" spc="0" normalizeH="0" baseline="0" noProof="0">
                          <a:ln>
                            <a:noFill/>
                          </a:ln>
                          <a:solidFill>
                            <a:prstClr val="black"/>
                          </a:solidFill>
                          <a:effectLst/>
                          <a:uLnTx/>
                          <a:uFillTx/>
                          <a:latin typeface="+mn-lt"/>
                          <a:ea typeface="+mn-ea"/>
                          <a:cs typeface="+mn-cs"/>
                        </a:rPr>
                        <a:t>
@Huss2002ain @RenaultGAA </a:t>
                      </a:r>
                      <a:r>
                        <a:rPr kumimoji="0" lang="ar-AE" sz="1000" b="0" i="0" u="none" strike="noStrike" kern="1200" cap="none" spc="0" normalizeH="0" baseline="0" noProof="0">
                          <a:ln>
                            <a:noFill/>
                          </a:ln>
                          <a:solidFill>
                            <a:prstClr val="black"/>
                          </a:solidFill>
                          <a:effectLst/>
                          <a:uLnTx/>
                          <a:uFillTx/>
                          <a:latin typeface="+mn-lt"/>
                          <a:ea typeface="+mn-ea"/>
                          <a:cs typeface="+mn-cs"/>
                        </a:rPr>
                        <a:t>وطالب انهم يغيرون كذا شي لان شكله خرب مع التنر و قالوا لي بندق عليك لما توصل القطع و جلست… </a:t>
                      </a:r>
                      <a:r>
                        <a:rPr kumimoji="0" lang="en-US" sz="1000" b="0" i="0" u="none" strike="noStrike" kern="1200" cap="none" spc="0" normalizeH="0" baseline="0" noProof="0">
                          <a:ln>
                            <a:noFill/>
                          </a:ln>
                          <a:solidFill>
                            <a:prstClr val="black"/>
                          </a:solidFill>
                          <a:effectLst/>
                          <a:uLnTx/>
                          <a:uFillTx/>
                          <a:latin typeface="+mn-lt"/>
                          <a:ea typeface="+mn-ea"/>
                          <a:cs typeface="+mn-cs"/>
                        </a:rPr>
                        <a:t>https://t.co/qj0WW0MkVe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0009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@f_hhk7 - 2018-03-27 09:39:55</a:t>
                      </a:r>
                      <a:r>
                        <a:rPr kumimoji="0" lang="en-US" sz="1000" b="0" i="0" u="none" strike="noStrike" kern="1200" cap="none" spc="0" normalizeH="0" baseline="0" noProof="0">
                          <a:ln>
                            <a:noFill/>
                          </a:ln>
                          <a:solidFill>
                            <a:prstClr val="black"/>
                          </a:solidFill>
                          <a:effectLst/>
                          <a:uLnTx/>
                          <a:uFillTx/>
                          <a:latin typeface="+mn-lt"/>
                          <a:ea typeface="+mn-ea"/>
                          <a:cs typeface="+mn-cs"/>
                        </a:rPr>
                        <a:t>
@Huss2002ain @RenaultGAA </a:t>
                      </a:r>
                      <a:r>
                        <a:rPr kumimoji="0" lang="ar-AE" sz="1000" b="0" i="0" u="none" strike="noStrike" kern="1200" cap="none" spc="0" normalizeH="0" baseline="0" noProof="0">
                          <a:ln>
                            <a:noFill/>
                          </a:ln>
                          <a:solidFill>
                            <a:prstClr val="black"/>
                          </a:solidFill>
                          <a:effectLst/>
                          <a:uLnTx/>
                          <a:uFillTx/>
                          <a:latin typeface="+mn-lt"/>
                          <a:ea typeface="+mn-ea"/>
                          <a:cs typeface="+mn-cs"/>
                        </a:rPr>
                        <a:t>ربي رحمك لما عاملوك بشكل سيء ، عشان تروح من عندهم ولا تشتري شي ،انا شريت من عندهم كيليوس ا… </a:t>
                      </a:r>
                      <a:r>
                        <a:rPr kumimoji="0" lang="en-US" sz="1000" b="0" i="0" u="none" strike="noStrike" kern="1200" cap="none" spc="0" normalizeH="0" baseline="0" noProof="0">
                          <a:ln>
                            <a:noFill/>
                          </a:ln>
                          <a:solidFill>
                            <a:prstClr val="black"/>
                          </a:solidFill>
                          <a:effectLst/>
                          <a:uLnTx/>
                          <a:uFillTx/>
                          <a:latin typeface="+mn-lt"/>
                          <a:ea typeface="+mn-ea"/>
                          <a:cs typeface="+mn-cs"/>
                        </a:rPr>
                        <a:t>https://t.co/ZvxqHAqtvH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07:20:32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8700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@badran4282 - 2018-03-27 06:17:35</a:t>
                      </a:r>
                      <a:r>
                        <a:rPr kumimoji="0" lang="en-US" sz="1000" b="0" i="0" u="none" strike="noStrike" kern="1200" cap="none" spc="0" normalizeH="0" baseline="0" noProof="0">
                          <a:ln>
                            <a:noFill/>
                          </a:ln>
                          <a:solidFill>
                            <a:prstClr val="black"/>
                          </a:solidFill>
                          <a:effectLst/>
                          <a:uLnTx/>
                          <a:uFillTx/>
                          <a:latin typeface="+mn-lt"/>
                          <a:ea typeface="+mn-ea"/>
                          <a:cs typeface="+mn-cs"/>
                        </a:rPr>
                        <a:t>
@itti_e_1 @RenaultGAA </a:t>
                      </a:r>
                      <a:r>
                        <a:rPr kumimoji="0" lang="ar-AE" sz="1000" b="0" i="0" u="none" strike="noStrike" kern="1200" cap="none" spc="0" normalizeH="0" baseline="0" noProof="0">
                          <a:ln>
                            <a:noFill/>
                          </a:ln>
                          <a:solidFill>
                            <a:prstClr val="black"/>
                          </a:solidFill>
                          <a:effectLst/>
                          <a:uLnTx/>
                          <a:uFillTx/>
                          <a:latin typeface="+mn-lt"/>
                          <a:ea typeface="+mn-ea"/>
                          <a:cs typeface="+mn-cs"/>
                        </a:rPr>
                        <a:t>اخذت وحدة زي دي اللون انصح فيها والله </a:t>
                      </a:r>
                      <a:r>
                        <a:rPr kumimoji="0" lang="en-US" sz="1000" b="0" i="0" u="none" strike="noStrike" kern="1200" cap="none" spc="0" normalizeH="0" baseline="0" noProof="0">
                          <a:ln>
                            <a:noFill/>
                          </a:ln>
                          <a:solidFill>
                            <a:prstClr val="black"/>
                          </a:solidFill>
                          <a:effectLst/>
                          <a:uLnTx/>
                          <a:uFillTx/>
                          <a:latin typeface="+mn-lt"/>
                          <a:ea typeface="+mn-ea"/>
                          <a:cs typeface="+mn-cs"/>
                        </a:rPr>
                        <a:t>https://t.co/IkLQj46IOh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723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@itti_e_1 - 2018-03-27 06:15:07</a:t>
                      </a:r>
                      <a:r>
                        <a:rPr kumimoji="0" lang="en-US" sz="1000" b="0" i="0" u="none" strike="noStrike" kern="1200" cap="none" spc="0" normalizeH="0" baseline="0" noProof="0">
                          <a:ln>
                            <a:noFill/>
                          </a:ln>
                          <a:solidFill>
                            <a:prstClr val="black"/>
                          </a:solidFill>
                          <a:effectLst/>
                          <a:uLnTx/>
                          <a:uFillTx/>
                          <a:latin typeface="+mn-lt"/>
                          <a:ea typeface="+mn-ea"/>
                          <a:cs typeface="+mn-cs"/>
                        </a:rPr>
                        <a:t>
@badran4282 @RenaultGAA </a:t>
                      </a:r>
                      <a:r>
                        <a:rPr kumimoji="0" lang="ar-AE" sz="1000" b="0" i="0" u="none" strike="noStrike" kern="1200" cap="none" spc="0" normalizeH="0" baseline="0" noProof="0">
                          <a:ln>
                            <a:noFill/>
                          </a:ln>
                          <a:solidFill>
                            <a:prstClr val="black"/>
                          </a:solidFill>
                          <a:effectLst/>
                          <a:uLnTx/>
                          <a:uFillTx/>
                          <a:latin typeface="+mn-lt"/>
                          <a:ea typeface="+mn-ea"/>
                          <a:cs typeface="+mn-cs"/>
                        </a:rPr>
                        <a:t>يعطيك العافية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27519816"/>
                  </a:ext>
                </a:extLst>
              </a:tr>
            </a:tbl>
          </a:graphicData>
        </a:graphic>
      </p:graphicFrame>
      <p:sp>
        <p:nvSpPr>
          <p:cNvPr id="3" name="Title 2">
            <a:extLst>
              <a:ext uri="{FF2B5EF4-FFF2-40B4-BE49-F238E27FC236}">
                <a16:creationId xmlns:a16="http://schemas.microsoft.com/office/drawing/2014/main" id="{7109C226-3B4F-47A5-8C7E-96E78BDBC578}"/>
              </a:ext>
            </a:extLst>
          </p:cNvPr>
          <p:cNvSpPr>
            <a:spLocks noGrp="1"/>
          </p:cNvSpPr>
          <p:nvPr>
            <p:ph type="title"/>
          </p:nvPr>
        </p:nvSpPr>
        <p:spPr/>
        <p:txBody>
          <a:bodyPr/>
          <a:lstStyle/>
          <a:p>
            <a:r>
              <a:rPr lang="en-US"/>
              <a:t>Twitter Mentions Table - 2 of 3</a:t>
            </a:r>
          </a:p>
        </p:txBody>
      </p:sp>
      <p:sp>
        <p:nvSpPr>
          <p:cNvPr id="4" name="Text Placeholder 3">
            <a:extLst>
              <a:ext uri="{FF2B5EF4-FFF2-40B4-BE49-F238E27FC236}">
                <a16:creationId xmlns:a16="http://schemas.microsoft.com/office/drawing/2014/main" id="{FE2148FE-5129-45AD-AB7C-DB9AC437077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92088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3DCC526-DB42-47EB-BF97-DEFB54A20308}"/>
              </a:ext>
            </a:extLst>
          </p:cNvPr>
          <p:cNvGraphicFramePr>
            <a:graphicFrameLocks noGrp="1"/>
          </p:cNvGraphicFramePr>
          <p:nvPr>
            <p:ph type="tbl" sz="quarter" idx="13"/>
            <p:extLst>
              <p:ext uri="{D42A27DB-BD31-4B8C-83A1-F6EECF244321}">
                <p14:modId xmlns:p14="http://schemas.microsoft.com/office/powerpoint/2010/main" val="309175560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6727570"/>
                    </a:ext>
                  </a:extLst>
                </a:gridCol>
                <a:gridCol w="1645920">
                  <a:extLst>
                    <a:ext uri="{9D8B030D-6E8A-4147-A177-3AD203B41FA5}">
                      <a16:colId xmlns:a16="http://schemas.microsoft.com/office/drawing/2014/main" val="1949142470"/>
                    </a:ext>
                  </a:extLst>
                </a:gridCol>
                <a:gridCol w="822960">
                  <a:extLst>
                    <a:ext uri="{9D8B030D-6E8A-4147-A177-3AD203B41FA5}">
                      <a16:colId xmlns:a16="http://schemas.microsoft.com/office/drawing/2014/main" val="2881783121"/>
                    </a:ext>
                  </a:extLst>
                </a:gridCol>
                <a:gridCol w="822960">
                  <a:extLst>
                    <a:ext uri="{9D8B030D-6E8A-4147-A177-3AD203B41FA5}">
                      <a16:colId xmlns:a16="http://schemas.microsoft.com/office/drawing/2014/main" val="2390245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49460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@badran4282 - 2018-03-27 01:44:59</a:t>
                      </a:r>
                      <a:r>
                        <a:rPr kumimoji="0" lang="en-US" sz="1000" b="0" i="0" u="none" strike="noStrike" kern="1200" cap="none" spc="0" normalizeH="0" baseline="0" noProof="0">
                          <a:ln>
                            <a:noFill/>
                          </a:ln>
                          <a:solidFill>
                            <a:prstClr val="black"/>
                          </a:solidFill>
                          <a:effectLst/>
                          <a:uLnTx/>
                          <a:uFillTx/>
                          <a:latin typeface="+mn-lt"/>
                          <a:ea typeface="+mn-ea"/>
                          <a:cs typeface="+mn-cs"/>
                        </a:rPr>
                        <a:t>
@itti_e_1 @RenaultGAA ١٠٥,٠٠٠ </a:t>
                      </a:r>
                      <a:r>
                        <a:rPr kumimoji="0" lang="ar-AE" sz="1000" b="0" i="0" u="none" strike="noStrike" kern="1200" cap="none" spc="0" normalizeH="0" baseline="0" noProof="0">
                          <a:ln>
                            <a:noFill/>
                          </a:ln>
                          <a:solidFill>
                            <a:prstClr val="black"/>
                          </a:solidFill>
                          <a:effectLst/>
                          <a:uLnTx/>
                          <a:uFillTx/>
                          <a:latin typeface="+mn-lt"/>
                          <a:ea typeface="+mn-ea"/>
                          <a:cs typeface="+mn-cs"/>
                        </a:rPr>
                        <a:t>فل دبل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0627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@xxxx9116 - 2018-03-26 17:42:04</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الناس تشتكي من صوت في الفرامل في الكوليوس الجديد !!؟ ايش الموضوع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899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@itti_e_1 - 2018-03-24 17:46:46</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كم سعر رينو كوليوس 2018 الفل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566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@mahdi1789_m - 2018-03-23 18:04:34</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كم سعره اقساط وكم القسط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171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@1113Moh - 2018-03-23 16:44:07</a:t>
                      </a:r>
                      <a:r>
                        <a:rPr kumimoji="0" lang="en-US" sz="1000" b="0" i="0" u="none" strike="noStrike" kern="1200" cap="none" spc="0" normalizeH="0" baseline="0" noProof="0">
                          <a:ln>
                            <a:noFill/>
                          </a:ln>
                          <a:solidFill>
                            <a:prstClr val="black"/>
                          </a:solidFill>
                          <a:effectLst/>
                          <a:uLnTx/>
                          <a:uFillTx/>
                          <a:latin typeface="+mn-lt"/>
                          <a:ea typeface="+mn-ea"/>
                          <a:cs typeface="+mn-cs"/>
                        </a:rPr>
                        <a:t>
@RenaultGAA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10950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@MohamedAbouMou6 - 2018-03-22 22:39:58</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متى ستتوفر فى اسواق المملكه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08:18:07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189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@abuanas913 - 2018-03-22 09:50:49</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فرع المنطقة الشرقية - طريق الملك فهد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08:17:03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2570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@abuanas913 - 2018-03-22 09:49:40</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سأحاول أن أعمل لك طلب إذا قبل في النظام أعطيناك سيارة وإلا........ الباب اللي جيت معه إرجع له...  خدمات غاية في الروعة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08:17:03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0689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@abuanas913 - 2018-03-22 09:48:08</a:t>
                      </a:r>
                      <a:r>
                        <a:rPr kumimoji="0" lang="en-US" sz="1000" b="0" i="0" u="none" strike="noStrike" kern="1200" cap="none" spc="0" normalizeH="0" baseline="0" noProof="0">
                          <a:ln>
                            <a:noFill/>
                          </a:ln>
                          <a:solidFill>
                            <a:prstClr val="black"/>
                          </a:solidFill>
                          <a:effectLst/>
                          <a:uLnTx/>
                          <a:uFillTx/>
                          <a:latin typeface="+mn-lt"/>
                          <a:ea typeface="+mn-ea"/>
                          <a:cs typeface="+mn-cs"/>
                        </a:rPr>
                        <a:t>
@RenaultGAA </a:t>
                      </a:r>
                      <a:r>
                        <a:rPr kumimoji="0" lang="ar-AE" sz="1000" b="0" i="0" u="none" strike="noStrike" kern="1200" cap="none" spc="0" normalizeH="0" baseline="0" noProof="0">
                          <a:ln>
                            <a:noFill/>
                          </a:ln>
                          <a:solidFill>
                            <a:prstClr val="black"/>
                          </a:solidFill>
                          <a:effectLst/>
                          <a:uLnTx/>
                          <a:uFillTx/>
                          <a:latin typeface="+mn-lt"/>
                          <a:ea typeface="+mn-ea"/>
                          <a:cs typeface="+mn-cs"/>
                        </a:rPr>
                        <a:t>طيب كلم المدير . المدير في اجتماع. طيب فيه زبون ينتظر!!!!!!!!!!!!!!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08:17:03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2880396"/>
                  </a:ext>
                </a:extLst>
              </a:tr>
            </a:tbl>
          </a:graphicData>
        </a:graphic>
      </p:graphicFrame>
      <p:sp>
        <p:nvSpPr>
          <p:cNvPr id="3" name="Title 2">
            <a:extLst>
              <a:ext uri="{FF2B5EF4-FFF2-40B4-BE49-F238E27FC236}">
                <a16:creationId xmlns:a16="http://schemas.microsoft.com/office/drawing/2014/main" id="{17D4BFAB-7245-4A89-9D10-5B7198554F37}"/>
              </a:ext>
            </a:extLst>
          </p:cNvPr>
          <p:cNvSpPr>
            <a:spLocks noGrp="1"/>
          </p:cNvSpPr>
          <p:nvPr>
            <p:ph type="title"/>
          </p:nvPr>
        </p:nvSpPr>
        <p:spPr/>
        <p:txBody>
          <a:bodyPr/>
          <a:lstStyle/>
          <a:p>
            <a:r>
              <a:rPr lang="en-US"/>
              <a:t>Twitter Mentions Table - 3 of 3</a:t>
            </a:r>
          </a:p>
        </p:txBody>
      </p:sp>
      <p:sp>
        <p:nvSpPr>
          <p:cNvPr id="4" name="Text Placeholder 3">
            <a:extLst>
              <a:ext uri="{FF2B5EF4-FFF2-40B4-BE49-F238E27FC236}">
                <a16:creationId xmlns:a16="http://schemas.microsoft.com/office/drawing/2014/main" id="{8D39917D-870B-45ED-9BDC-DD109FDC4D9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61776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9D515BD4-C735-4125-899F-A4703192810D}"/>
              </a:ext>
            </a:extLst>
          </p:cNvPr>
          <p:cNvGraphicFramePr>
            <a:graphicFrameLocks noGrp="1"/>
          </p:cNvGraphicFramePr>
          <p:nvPr>
            <p:ph type="tbl" sz="quarter" idx="13"/>
            <p:extLst>
              <p:ext uri="{D42A27DB-BD31-4B8C-83A1-F6EECF244321}">
                <p14:modId xmlns:p14="http://schemas.microsoft.com/office/powerpoint/2010/main" val="346707780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1307974"/>
                    </a:ext>
                  </a:extLst>
                </a:gridCol>
                <a:gridCol w="1234440">
                  <a:extLst>
                    <a:ext uri="{9D8B030D-6E8A-4147-A177-3AD203B41FA5}">
                      <a16:colId xmlns:a16="http://schemas.microsoft.com/office/drawing/2014/main" val="1892088337"/>
                    </a:ext>
                  </a:extLst>
                </a:gridCol>
                <a:gridCol w="1234440">
                  <a:extLst>
                    <a:ext uri="{9D8B030D-6E8A-4147-A177-3AD203B41FA5}">
                      <a16:colId xmlns:a16="http://schemas.microsoft.com/office/drawing/2014/main" val="4054327910"/>
                    </a:ext>
                  </a:extLst>
                </a:gridCol>
                <a:gridCol w="1234440">
                  <a:extLst>
                    <a:ext uri="{9D8B030D-6E8A-4147-A177-3AD203B41FA5}">
                      <a16:colId xmlns:a16="http://schemas.microsoft.com/office/drawing/2014/main" val="2324177745"/>
                    </a:ext>
                  </a:extLst>
                </a:gridCol>
                <a:gridCol w="1234440">
                  <a:extLst>
                    <a:ext uri="{9D8B030D-6E8A-4147-A177-3AD203B41FA5}">
                      <a16:colId xmlns:a16="http://schemas.microsoft.com/office/drawing/2014/main" val="2998174419"/>
                    </a:ext>
                  </a:extLst>
                </a:gridCol>
                <a:gridCol w="1234440">
                  <a:extLst>
                    <a:ext uri="{9D8B030D-6E8A-4147-A177-3AD203B41FA5}">
                      <a16:colId xmlns:a16="http://schemas.microsoft.com/office/drawing/2014/main" val="1477010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86972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17872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80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#سيارات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extLst>
                  <a:ext uri="{0D108BD9-81ED-4DB2-BD59-A6C34878D82A}">
                    <a16:rowId xmlns:a16="http://schemas.microsoft.com/office/drawing/2014/main" val="135701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3.7142857142857</a:t>
                      </a:r>
                    </a:p>
                  </a:txBody>
                  <a:tcPr/>
                </a:tc>
                <a:extLst>
                  <a:ext uri="{0D108BD9-81ED-4DB2-BD59-A6C34878D82A}">
                    <a16:rowId xmlns:a16="http://schemas.microsoft.com/office/drawing/2014/main" val="161225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3.7142857142857</a:t>
                      </a:r>
                    </a:p>
                  </a:txBody>
                  <a:tcPr/>
                </a:tc>
                <a:extLst>
                  <a:ext uri="{0D108BD9-81ED-4DB2-BD59-A6C34878D82A}">
                    <a16:rowId xmlns:a16="http://schemas.microsoft.com/office/drawing/2014/main" val="3815788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66835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#دوكر_فان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8775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#فعاليات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61605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#الطائف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1360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24889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00880379"/>
                  </a:ext>
                </a:extLst>
              </a:tr>
            </a:tbl>
          </a:graphicData>
        </a:graphic>
      </p:graphicFrame>
      <p:sp>
        <p:nvSpPr>
          <p:cNvPr id="3" name="Title 2">
            <a:extLst>
              <a:ext uri="{FF2B5EF4-FFF2-40B4-BE49-F238E27FC236}">
                <a16:creationId xmlns:a16="http://schemas.microsoft.com/office/drawing/2014/main" id="{0331663F-8E89-4528-A192-233494147441}"/>
              </a:ext>
            </a:extLst>
          </p:cNvPr>
          <p:cNvSpPr>
            <a:spLocks noGrp="1"/>
          </p:cNvSpPr>
          <p:nvPr>
            <p:ph type="title"/>
          </p:nvPr>
        </p:nvSpPr>
        <p:spPr/>
        <p:txBody>
          <a:bodyPr/>
          <a:lstStyle/>
          <a:p>
            <a:r>
              <a:rPr lang="en-US"/>
              <a:t>Twitter Hashtag Detection - 1 of 2</a:t>
            </a:r>
          </a:p>
        </p:txBody>
      </p:sp>
      <p:sp>
        <p:nvSpPr>
          <p:cNvPr id="4" name="Text Placeholder 3">
            <a:extLst>
              <a:ext uri="{FF2B5EF4-FFF2-40B4-BE49-F238E27FC236}">
                <a16:creationId xmlns:a16="http://schemas.microsoft.com/office/drawing/2014/main" id="{FCCE146E-A84B-4618-ACE4-94A52C8C98B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64641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B48CA22-4618-4BD5-87E1-3C90DC9C2E2C}"/>
              </a:ext>
            </a:extLst>
          </p:cNvPr>
          <p:cNvGraphicFramePr>
            <a:graphicFrameLocks noGrp="1"/>
          </p:cNvGraphicFramePr>
          <p:nvPr>
            <p:ph type="tbl" sz="quarter" idx="13"/>
            <p:extLst>
              <p:ext uri="{D42A27DB-BD31-4B8C-83A1-F6EECF244321}">
                <p14:modId xmlns:p14="http://schemas.microsoft.com/office/powerpoint/2010/main" val="305194093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6399573"/>
                    </a:ext>
                  </a:extLst>
                </a:gridCol>
                <a:gridCol w="1234440">
                  <a:extLst>
                    <a:ext uri="{9D8B030D-6E8A-4147-A177-3AD203B41FA5}">
                      <a16:colId xmlns:a16="http://schemas.microsoft.com/office/drawing/2014/main" val="4065693841"/>
                    </a:ext>
                  </a:extLst>
                </a:gridCol>
                <a:gridCol w="1234440">
                  <a:extLst>
                    <a:ext uri="{9D8B030D-6E8A-4147-A177-3AD203B41FA5}">
                      <a16:colId xmlns:a16="http://schemas.microsoft.com/office/drawing/2014/main" val="2085953382"/>
                    </a:ext>
                  </a:extLst>
                </a:gridCol>
                <a:gridCol w="1234440">
                  <a:extLst>
                    <a:ext uri="{9D8B030D-6E8A-4147-A177-3AD203B41FA5}">
                      <a16:colId xmlns:a16="http://schemas.microsoft.com/office/drawing/2014/main" val="120652854"/>
                    </a:ext>
                  </a:extLst>
                </a:gridCol>
                <a:gridCol w="1234440">
                  <a:extLst>
                    <a:ext uri="{9D8B030D-6E8A-4147-A177-3AD203B41FA5}">
                      <a16:colId xmlns:a16="http://schemas.microsoft.com/office/drawing/2014/main" val="2869214903"/>
                    </a:ext>
                  </a:extLst>
                </a:gridCol>
                <a:gridCol w="1234440">
                  <a:extLst>
                    <a:ext uri="{9D8B030D-6E8A-4147-A177-3AD203B41FA5}">
                      <a16:colId xmlns:a16="http://schemas.microsoft.com/office/drawing/2014/main" val="171061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31498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#تاليسمان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8651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#رينو_كويد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6053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#RenaultKWID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38067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#سيمبول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73704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#يوم_الام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2577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#كوليوس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79153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#KOLEOS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9504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8053412"/>
                  </a:ext>
                </a:extLst>
              </a:tr>
            </a:tbl>
          </a:graphicData>
        </a:graphic>
      </p:graphicFrame>
      <p:sp>
        <p:nvSpPr>
          <p:cNvPr id="3" name="Title 2">
            <a:extLst>
              <a:ext uri="{FF2B5EF4-FFF2-40B4-BE49-F238E27FC236}">
                <a16:creationId xmlns:a16="http://schemas.microsoft.com/office/drawing/2014/main" id="{D261D05D-74B9-49C9-8FF6-02AF95365CAE}"/>
              </a:ext>
            </a:extLst>
          </p:cNvPr>
          <p:cNvSpPr>
            <a:spLocks noGrp="1"/>
          </p:cNvSpPr>
          <p:nvPr>
            <p:ph type="title"/>
          </p:nvPr>
        </p:nvSpPr>
        <p:spPr/>
        <p:txBody>
          <a:bodyPr/>
          <a:lstStyle/>
          <a:p>
            <a:r>
              <a:rPr lang="en-US"/>
              <a:t>Twitter Hashtag Detection - 2 of 2</a:t>
            </a:r>
          </a:p>
        </p:txBody>
      </p:sp>
      <p:sp>
        <p:nvSpPr>
          <p:cNvPr id="4" name="Text Placeholder 3">
            <a:extLst>
              <a:ext uri="{FF2B5EF4-FFF2-40B4-BE49-F238E27FC236}">
                <a16:creationId xmlns:a16="http://schemas.microsoft.com/office/drawing/2014/main" id="{09A359BF-119F-4200-B3D2-7A5A6606E5F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94397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3425226-FC5F-4267-BA36-2E82C6D7C0C6}"/>
              </a:ext>
            </a:extLst>
          </p:cNvPr>
          <p:cNvGraphicFramePr>
            <a:graphicFrameLocks noGrp="1"/>
          </p:cNvGraphicFramePr>
          <p:nvPr>
            <p:ph type="tbl" sz="quarter" idx="13"/>
            <p:extLst>
              <p:ext uri="{D42A27DB-BD31-4B8C-83A1-F6EECF244321}">
                <p14:modId xmlns:p14="http://schemas.microsoft.com/office/powerpoint/2010/main" val="404137611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8904705"/>
                    </a:ext>
                  </a:extLst>
                </a:gridCol>
                <a:gridCol w="2468880">
                  <a:extLst>
                    <a:ext uri="{9D8B030D-6E8A-4147-A177-3AD203B41FA5}">
                      <a16:colId xmlns:a16="http://schemas.microsoft.com/office/drawing/2014/main" val="2451777165"/>
                    </a:ext>
                  </a:extLst>
                </a:gridCol>
                <a:gridCol w="2468880">
                  <a:extLst>
                    <a:ext uri="{9D8B030D-6E8A-4147-A177-3AD203B41FA5}">
                      <a16:colId xmlns:a16="http://schemas.microsoft.com/office/drawing/2014/main" val="277889195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660082765"/>
                  </a:ext>
                </a:extLst>
              </a:tr>
              <a:tr h="370840">
                <a:tc>
                  <a:txBody>
                    <a:bodyPr/>
                    <a:lstStyle/>
                    <a:p>
                      <a:r>
                        <a:rPr lang="en-US" sz="1000"/>
                        <a:t>@abuanas913</a:t>
                      </a:r>
                    </a:p>
                  </a:txBody>
                  <a:tcPr/>
                </a:tc>
                <a:tc>
                  <a:txBody>
                    <a:bodyPr/>
                    <a:lstStyle/>
                    <a:p>
                      <a:r>
                        <a:rPr lang="en-US" sz="1000"/>
                        <a:t>@RenaultGAA (7)</a:t>
                      </a:r>
                    </a:p>
                  </a:txBody>
                  <a:tcPr/>
                </a:tc>
                <a:tc>
                  <a:txBody>
                    <a:bodyPr/>
                    <a:lstStyle/>
                    <a:p>
                      <a:r>
                        <a:rPr lang="en-US" sz="1000"/>
                        <a:t>7</a:t>
                      </a:r>
                    </a:p>
                  </a:txBody>
                  <a:tcPr/>
                </a:tc>
                <a:extLst>
                  <a:ext uri="{0D108BD9-81ED-4DB2-BD59-A6C34878D82A}">
                    <a16:rowId xmlns:a16="http://schemas.microsoft.com/office/drawing/2014/main" val="19320698"/>
                  </a:ext>
                </a:extLst>
              </a:tr>
              <a:tr h="370840">
                <a:tc>
                  <a:txBody>
                    <a:bodyPr/>
                    <a:lstStyle/>
                    <a:p>
                      <a:r>
                        <a:rPr lang="en-US" sz="1000"/>
                        <a:t>@Huss2002ain</a:t>
                      </a:r>
                    </a:p>
                  </a:txBody>
                  <a:tcPr/>
                </a:tc>
                <a:tc>
                  <a:txBody>
                    <a:bodyPr/>
                    <a:lstStyle/>
                    <a:p>
                      <a:r>
                        <a:rPr lang="en-US" sz="1000"/>
                        <a:t>@RenaultGAA (4)</a:t>
                      </a:r>
                    </a:p>
                  </a:txBody>
                  <a:tcPr/>
                </a:tc>
                <a:tc>
                  <a:txBody>
                    <a:bodyPr/>
                    <a:lstStyle/>
                    <a:p>
                      <a:r>
                        <a:rPr lang="en-US" sz="1000"/>
                        <a:t>4</a:t>
                      </a:r>
                    </a:p>
                  </a:txBody>
                  <a:tcPr/>
                </a:tc>
                <a:extLst>
                  <a:ext uri="{0D108BD9-81ED-4DB2-BD59-A6C34878D82A}">
                    <a16:rowId xmlns:a16="http://schemas.microsoft.com/office/drawing/2014/main" val="1508065943"/>
                  </a:ext>
                </a:extLst>
              </a:tr>
              <a:tr h="370840">
                <a:tc>
                  <a:txBody>
                    <a:bodyPr/>
                    <a:lstStyle/>
                    <a:p>
                      <a:r>
                        <a:rPr lang="en-US" sz="1000"/>
                        <a:t>@DigitalSaleh</a:t>
                      </a:r>
                    </a:p>
                  </a:txBody>
                  <a:tcPr/>
                </a:tc>
                <a:tc>
                  <a:txBody>
                    <a:bodyPr/>
                    <a:lstStyle/>
                    <a:p>
                      <a:r>
                        <a:rPr lang="en-US" sz="1000"/>
                        <a:t>@RenaultGAA (2)</a:t>
                      </a:r>
                    </a:p>
                  </a:txBody>
                  <a:tcPr/>
                </a:tc>
                <a:tc>
                  <a:txBody>
                    <a:bodyPr/>
                    <a:lstStyle/>
                    <a:p>
                      <a:r>
                        <a:rPr lang="en-US" sz="1000"/>
                        <a:t>2</a:t>
                      </a:r>
                    </a:p>
                  </a:txBody>
                  <a:tcPr/>
                </a:tc>
                <a:extLst>
                  <a:ext uri="{0D108BD9-81ED-4DB2-BD59-A6C34878D82A}">
                    <a16:rowId xmlns:a16="http://schemas.microsoft.com/office/drawing/2014/main" val="564219119"/>
                  </a:ext>
                </a:extLst>
              </a:tr>
              <a:tr h="370840">
                <a:tc>
                  <a:txBody>
                    <a:bodyPr/>
                    <a:lstStyle/>
                    <a:p>
                      <a:r>
                        <a:rPr lang="en-US" sz="1000"/>
                        <a:t>@3bdulmajeed_3li</a:t>
                      </a:r>
                    </a:p>
                  </a:txBody>
                  <a:tcPr/>
                </a:tc>
                <a:tc>
                  <a:txBody>
                    <a:bodyPr/>
                    <a:lstStyle/>
                    <a:p>
                      <a:r>
                        <a:rPr lang="en-US" sz="1000"/>
                        <a:t>@RenaultGAA (2)</a:t>
                      </a:r>
                    </a:p>
                  </a:txBody>
                  <a:tcPr/>
                </a:tc>
                <a:tc>
                  <a:txBody>
                    <a:bodyPr/>
                    <a:lstStyle/>
                    <a:p>
                      <a:r>
                        <a:rPr lang="en-US" sz="1000"/>
                        <a:t>2</a:t>
                      </a:r>
                    </a:p>
                  </a:txBody>
                  <a:tcPr/>
                </a:tc>
                <a:extLst>
                  <a:ext uri="{0D108BD9-81ED-4DB2-BD59-A6C34878D82A}">
                    <a16:rowId xmlns:a16="http://schemas.microsoft.com/office/drawing/2014/main" val="3982256850"/>
                  </a:ext>
                </a:extLst>
              </a:tr>
              <a:tr h="370840">
                <a:tc>
                  <a:txBody>
                    <a:bodyPr/>
                    <a:lstStyle/>
                    <a:p>
                      <a:r>
                        <a:rPr lang="en-US" sz="1000"/>
                        <a:t>@SamSamSam27</a:t>
                      </a:r>
                    </a:p>
                  </a:txBody>
                  <a:tcPr/>
                </a:tc>
                <a:tc>
                  <a:txBody>
                    <a:bodyPr/>
                    <a:lstStyle/>
                    <a:p>
                      <a:r>
                        <a:rPr lang="en-US" sz="1000"/>
                        <a:t>@RenaultGAA (2)</a:t>
                      </a:r>
                    </a:p>
                  </a:txBody>
                  <a:tcPr/>
                </a:tc>
                <a:tc>
                  <a:txBody>
                    <a:bodyPr/>
                    <a:lstStyle/>
                    <a:p>
                      <a:r>
                        <a:rPr lang="en-US" sz="1000"/>
                        <a:t>2</a:t>
                      </a:r>
                    </a:p>
                  </a:txBody>
                  <a:tcPr/>
                </a:tc>
                <a:extLst>
                  <a:ext uri="{0D108BD9-81ED-4DB2-BD59-A6C34878D82A}">
                    <a16:rowId xmlns:a16="http://schemas.microsoft.com/office/drawing/2014/main" val="1051428204"/>
                  </a:ext>
                </a:extLst>
              </a:tr>
              <a:tr h="370840">
                <a:tc>
                  <a:txBody>
                    <a:bodyPr/>
                    <a:lstStyle/>
                    <a:p>
                      <a:r>
                        <a:rPr lang="en-US" sz="1000"/>
                        <a:t>@SaudiSsoo</a:t>
                      </a:r>
                    </a:p>
                  </a:txBody>
                  <a:tcPr/>
                </a:tc>
                <a:tc>
                  <a:txBody>
                    <a:bodyPr/>
                    <a:lstStyle/>
                    <a:p>
                      <a:r>
                        <a:rPr lang="en-US" sz="1000"/>
                        <a:t>@RenaultGAA (1)</a:t>
                      </a:r>
                    </a:p>
                  </a:txBody>
                  <a:tcPr/>
                </a:tc>
                <a:tc>
                  <a:txBody>
                    <a:bodyPr/>
                    <a:lstStyle/>
                    <a:p>
                      <a:r>
                        <a:rPr lang="en-US" sz="1000"/>
                        <a:t>1</a:t>
                      </a:r>
                    </a:p>
                  </a:txBody>
                  <a:tcPr/>
                </a:tc>
                <a:extLst>
                  <a:ext uri="{0D108BD9-81ED-4DB2-BD59-A6C34878D82A}">
                    <a16:rowId xmlns:a16="http://schemas.microsoft.com/office/drawing/2014/main" val="1594029571"/>
                  </a:ext>
                </a:extLst>
              </a:tr>
              <a:tr h="370840">
                <a:tc>
                  <a:txBody>
                    <a:bodyPr/>
                    <a:lstStyle/>
                    <a:p>
                      <a:r>
                        <a:rPr lang="en-US" sz="1000"/>
                        <a:t>@mfi204</a:t>
                      </a:r>
                    </a:p>
                  </a:txBody>
                  <a:tcPr/>
                </a:tc>
                <a:tc>
                  <a:txBody>
                    <a:bodyPr/>
                    <a:lstStyle/>
                    <a:p>
                      <a:r>
                        <a:rPr lang="en-US" sz="1000"/>
                        <a:t>@RenaultGAA (1)</a:t>
                      </a:r>
                    </a:p>
                  </a:txBody>
                  <a:tcPr/>
                </a:tc>
                <a:tc>
                  <a:txBody>
                    <a:bodyPr/>
                    <a:lstStyle/>
                    <a:p>
                      <a:r>
                        <a:rPr lang="en-US" sz="1000"/>
                        <a:t>1</a:t>
                      </a:r>
                    </a:p>
                  </a:txBody>
                  <a:tcPr/>
                </a:tc>
                <a:extLst>
                  <a:ext uri="{0D108BD9-81ED-4DB2-BD59-A6C34878D82A}">
                    <a16:rowId xmlns:a16="http://schemas.microsoft.com/office/drawing/2014/main" val="1497535608"/>
                  </a:ext>
                </a:extLst>
              </a:tr>
              <a:tr h="370840">
                <a:tc>
                  <a:txBody>
                    <a:bodyPr/>
                    <a:lstStyle/>
                    <a:p>
                      <a:r>
                        <a:rPr lang="en-US" sz="1000"/>
                        <a:t>@mawawelo</a:t>
                      </a:r>
                    </a:p>
                  </a:txBody>
                  <a:tcPr/>
                </a:tc>
                <a:tc>
                  <a:txBody>
                    <a:bodyPr/>
                    <a:lstStyle/>
                    <a:p>
                      <a:r>
                        <a:rPr lang="en-US" sz="1000"/>
                        <a:t>@RenaultGAA (1)</a:t>
                      </a:r>
                    </a:p>
                  </a:txBody>
                  <a:tcPr/>
                </a:tc>
                <a:tc>
                  <a:txBody>
                    <a:bodyPr/>
                    <a:lstStyle/>
                    <a:p>
                      <a:r>
                        <a:rPr lang="en-US" sz="1000"/>
                        <a:t>1</a:t>
                      </a:r>
                    </a:p>
                  </a:txBody>
                  <a:tcPr/>
                </a:tc>
                <a:extLst>
                  <a:ext uri="{0D108BD9-81ED-4DB2-BD59-A6C34878D82A}">
                    <a16:rowId xmlns:a16="http://schemas.microsoft.com/office/drawing/2014/main" val="3446681555"/>
                  </a:ext>
                </a:extLst>
              </a:tr>
              <a:tr h="370840">
                <a:tc>
                  <a:txBody>
                    <a:bodyPr/>
                    <a:lstStyle/>
                    <a:p>
                      <a:r>
                        <a:rPr lang="en-US" sz="1000"/>
                        <a:t>@JEDDAWiii</a:t>
                      </a:r>
                    </a:p>
                  </a:txBody>
                  <a:tcPr/>
                </a:tc>
                <a:tc>
                  <a:txBody>
                    <a:bodyPr/>
                    <a:lstStyle/>
                    <a:p>
                      <a:r>
                        <a:rPr lang="en-US" sz="1000"/>
                        <a:t>@RenaultGAA (1)</a:t>
                      </a:r>
                    </a:p>
                  </a:txBody>
                  <a:tcPr/>
                </a:tc>
                <a:tc>
                  <a:txBody>
                    <a:bodyPr/>
                    <a:lstStyle/>
                    <a:p>
                      <a:r>
                        <a:rPr lang="en-US" sz="1000"/>
                        <a:t>1</a:t>
                      </a:r>
                    </a:p>
                  </a:txBody>
                  <a:tcPr/>
                </a:tc>
                <a:extLst>
                  <a:ext uri="{0D108BD9-81ED-4DB2-BD59-A6C34878D82A}">
                    <a16:rowId xmlns:a16="http://schemas.microsoft.com/office/drawing/2014/main" val="3202682849"/>
                  </a:ext>
                </a:extLst>
              </a:tr>
              <a:tr h="370840">
                <a:tc>
                  <a:txBody>
                    <a:bodyPr/>
                    <a:lstStyle/>
                    <a:p>
                      <a:r>
                        <a:rPr lang="en-US" sz="1000"/>
                        <a:t>@LASTBRETH86</a:t>
                      </a:r>
                    </a:p>
                  </a:txBody>
                  <a:tcPr/>
                </a:tc>
                <a:tc>
                  <a:txBody>
                    <a:bodyPr/>
                    <a:lstStyle/>
                    <a:p>
                      <a:r>
                        <a:rPr lang="en-US" sz="1000"/>
                        <a:t>@RenaultGAA (1)</a:t>
                      </a:r>
                    </a:p>
                  </a:txBody>
                  <a:tcPr/>
                </a:tc>
                <a:tc>
                  <a:txBody>
                    <a:bodyPr/>
                    <a:lstStyle/>
                    <a:p>
                      <a:r>
                        <a:rPr lang="en-US" sz="1000"/>
                        <a:t>1</a:t>
                      </a:r>
                    </a:p>
                  </a:txBody>
                  <a:tcPr/>
                </a:tc>
                <a:extLst>
                  <a:ext uri="{0D108BD9-81ED-4DB2-BD59-A6C34878D82A}">
                    <a16:rowId xmlns:a16="http://schemas.microsoft.com/office/drawing/2014/main" val="377390194"/>
                  </a:ext>
                </a:extLst>
              </a:tr>
            </a:tbl>
          </a:graphicData>
        </a:graphic>
      </p:graphicFrame>
      <p:sp>
        <p:nvSpPr>
          <p:cNvPr id="3" name="Title 2">
            <a:extLst>
              <a:ext uri="{FF2B5EF4-FFF2-40B4-BE49-F238E27FC236}">
                <a16:creationId xmlns:a16="http://schemas.microsoft.com/office/drawing/2014/main" id="{077EDAFC-0A6E-4715-9557-E6F3AA21F1A7}"/>
              </a:ext>
            </a:extLst>
          </p:cNvPr>
          <p:cNvSpPr>
            <a:spLocks noGrp="1"/>
          </p:cNvSpPr>
          <p:nvPr>
            <p:ph type="title"/>
          </p:nvPr>
        </p:nvSpPr>
        <p:spPr/>
        <p:txBody>
          <a:bodyPr/>
          <a:lstStyle/>
          <a:p>
            <a:r>
              <a:rPr lang="en-US"/>
              <a:t>TW - Key Influencers (top 10)</a:t>
            </a:r>
          </a:p>
        </p:txBody>
      </p:sp>
      <p:sp>
        <p:nvSpPr>
          <p:cNvPr id="4" name="Text Placeholder 3">
            <a:extLst>
              <a:ext uri="{FF2B5EF4-FFF2-40B4-BE49-F238E27FC236}">
                <a16:creationId xmlns:a16="http://schemas.microsoft.com/office/drawing/2014/main" id="{6EF4CF68-DF4C-4AA8-9E06-2CF954C51CA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7454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4DF72-F3E5-4C62-93F9-89F0ECD8A1FF}"/>
              </a:ext>
            </a:extLst>
          </p:cNvPr>
          <p:cNvSpPr>
            <a:spLocks noGrp="1"/>
          </p:cNvSpPr>
          <p:nvPr>
            <p:ph type="title"/>
          </p:nvPr>
        </p:nvSpPr>
        <p:spPr/>
        <p:txBody>
          <a:bodyPr/>
          <a:lstStyle/>
          <a:p>
            <a:r>
              <a:rPr lang="en-US"/>
              <a:t>Twitter Followers Change Rate</a:t>
            </a:r>
          </a:p>
        </p:txBody>
      </p:sp>
      <p:graphicFrame>
        <p:nvGraphicFramePr>
          <p:cNvPr id="6" name="Chart Placeholder 5">
            <a:extLst>
              <a:ext uri="{FF2B5EF4-FFF2-40B4-BE49-F238E27FC236}">
                <a16:creationId xmlns:a16="http://schemas.microsoft.com/office/drawing/2014/main" id="{2FF53383-4CAD-45B5-987C-1C79801D5A14}"/>
              </a:ext>
            </a:extLst>
          </p:cNvPr>
          <p:cNvGraphicFramePr>
            <a:graphicFrameLocks noGrp="1"/>
          </p:cNvGraphicFramePr>
          <p:nvPr>
            <p:ph type="chart" sz="quarter" idx="13"/>
            <p:extLst>
              <p:ext uri="{D42A27DB-BD31-4B8C-83A1-F6EECF244321}">
                <p14:modId xmlns:p14="http://schemas.microsoft.com/office/powerpoint/2010/main" val="185173528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58ADC-5518-4635-A5CD-5A71D8A4C9A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16A8B71-BAF8-4BB9-A7F7-B789B3E6E3A8}"/>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300733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12DB5-709D-4B8D-94CA-4B1E45CB8F05}"/>
              </a:ext>
            </a:extLst>
          </p:cNvPr>
          <p:cNvSpPr>
            <a:spLocks noGrp="1"/>
          </p:cNvSpPr>
          <p:nvPr>
            <p:ph type="title"/>
          </p:nvPr>
        </p:nvSpPr>
        <p:spPr/>
        <p:txBody>
          <a:bodyPr/>
          <a:lstStyle/>
          <a:p>
            <a:r>
              <a:rPr lang="en-US"/>
              <a:t>Twitter Followers Change Rate</a:t>
            </a:r>
          </a:p>
        </p:txBody>
      </p:sp>
      <p:graphicFrame>
        <p:nvGraphicFramePr>
          <p:cNvPr id="6" name="Chart Placeholder 5">
            <a:extLst>
              <a:ext uri="{FF2B5EF4-FFF2-40B4-BE49-F238E27FC236}">
                <a16:creationId xmlns:a16="http://schemas.microsoft.com/office/drawing/2014/main" id="{B53CBD76-F6D1-4B0C-8376-5F6CE5B542D0}"/>
              </a:ext>
            </a:extLst>
          </p:cNvPr>
          <p:cNvGraphicFramePr>
            <a:graphicFrameLocks noGrp="1"/>
          </p:cNvGraphicFramePr>
          <p:nvPr>
            <p:ph type="chart" sz="quarter" idx="13"/>
            <p:extLst>
              <p:ext uri="{D42A27DB-BD31-4B8C-83A1-F6EECF244321}">
                <p14:modId xmlns:p14="http://schemas.microsoft.com/office/powerpoint/2010/main" val="185411761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10543-0F2D-4017-A0BD-5EED8FFB215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1578F22-26DD-4085-AA6F-098674D82F1A}"/>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313579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4F66A-DE86-4E5F-BED7-ECC803302ABA}"/>
              </a:ext>
            </a:extLst>
          </p:cNvPr>
          <p:cNvSpPr>
            <a:spLocks noGrp="1"/>
          </p:cNvSpPr>
          <p:nvPr>
            <p:ph type="title"/>
          </p:nvPr>
        </p:nvSpPr>
        <p:spPr/>
        <p:txBody>
          <a:bodyPr/>
          <a:lstStyle/>
          <a:p>
            <a:r>
              <a:rPr lang="en-US"/>
              <a:t>Twitter Interaction Rate By Hour</a:t>
            </a:r>
          </a:p>
        </p:txBody>
      </p:sp>
      <p:graphicFrame>
        <p:nvGraphicFramePr>
          <p:cNvPr id="6" name="Chart Placeholder 5">
            <a:extLst>
              <a:ext uri="{FF2B5EF4-FFF2-40B4-BE49-F238E27FC236}">
                <a16:creationId xmlns:a16="http://schemas.microsoft.com/office/drawing/2014/main" id="{0CAC97CE-BE54-4A7A-ABAE-BD87733F91AA}"/>
              </a:ext>
            </a:extLst>
          </p:cNvPr>
          <p:cNvGraphicFramePr>
            <a:graphicFrameLocks noGrp="1"/>
          </p:cNvGraphicFramePr>
          <p:nvPr>
            <p:ph type="chart" sz="quarter" idx="13"/>
            <p:extLst>
              <p:ext uri="{D42A27DB-BD31-4B8C-83A1-F6EECF244321}">
                <p14:modId xmlns:p14="http://schemas.microsoft.com/office/powerpoint/2010/main" val="67005128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0F716F-D421-424C-B733-BC65173DC74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292B896-AB7F-4EEB-B495-0A0ED303EA52}"/>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27164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9C49-B402-4912-9E8A-53F230DAF24B}"/>
              </a:ext>
            </a:extLst>
          </p:cNvPr>
          <p:cNvSpPr>
            <a:spLocks noGrp="1"/>
          </p:cNvSpPr>
          <p:nvPr>
            <p:ph type="title"/>
          </p:nvPr>
        </p:nvSpPr>
        <p:spPr/>
        <p:txBody>
          <a:bodyPr/>
          <a:lstStyle/>
          <a:p>
            <a:r>
              <a:rPr lang="en-US"/>
              <a:t>Twitter Interactions Distribution</a:t>
            </a:r>
          </a:p>
        </p:txBody>
      </p:sp>
      <p:graphicFrame>
        <p:nvGraphicFramePr>
          <p:cNvPr id="6" name="Chart Placeholder 5">
            <a:extLst>
              <a:ext uri="{FF2B5EF4-FFF2-40B4-BE49-F238E27FC236}">
                <a16:creationId xmlns:a16="http://schemas.microsoft.com/office/drawing/2014/main" id="{49FDF632-9098-492C-A817-35EE1DD898D7}"/>
              </a:ext>
            </a:extLst>
          </p:cNvPr>
          <p:cNvGraphicFramePr>
            <a:graphicFrameLocks noGrp="1"/>
          </p:cNvGraphicFramePr>
          <p:nvPr>
            <p:ph type="chart" sz="quarter" idx="13"/>
            <p:extLst>
              <p:ext uri="{D42A27DB-BD31-4B8C-83A1-F6EECF244321}">
                <p14:modId xmlns:p14="http://schemas.microsoft.com/office/powerpoint/2010/main" val="823215925"/>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1B237-32A6-4118-9D42-6028F6BCBDB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D3597FB-2B29-4761-BEE8-A7C6870704E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929165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20180410_085918</Template>
  <TotalTime>0</TotalTime>
  <Words>1085</Words>
  <Application>Microsoft Office PowerPoint</Application>
  <PresentationFormat>On-screen Show (4:3)</PresentationFormat>
  <Paragraphs>418</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Lato</vt:lpstr>
      <vt:lpstr>Calibri</vt:lpstr>
      <vt:lpstr>Arial</vt:lpstr>
      <vt:lpstr>quintly_template</vt:lpstr>
      <vt:lpstr>Twitter Reports</vt:lpstr>
      <vt:lpstr>Twitter Key Metrics Table</vt:lpstr>
      <vt:lpstr>Twitter Own Tweets By Weekday</vt:lpstr>
      <vt:lpstr>Twitter Followers Total</vt:lpstr>
      <vt:lpstr>Twitter Interaction Rate</vt:lpstr>
      <vt:lpstr>Twitter Total Interactions</vt:lpstr>
      <vt:lpstr>Twitter Interaction Distribution + Mentions</vt:lpstr>
      <vt:lpstr>TW - Average Interactions Per Tweet (column)</vt:lpstr>
      <vt:lpstr>Twitter Tweet Type Distribution</vt:lpstr>
      <vt:lpstr>Own Tweets Table (Top 10) - 1 of 3</vt:lpstr>
      <vt:lpstr>Own Tweets Table (Top 10) - 2 of 3</vt:lpstr>
      <vt:lpstr>Own Tweets Table (Top 10) - 3 of 3</vt:lpstr>
      <vt:lpstr>Twitter Mentions Table - 1 of 3</vt:lpstr>
      <vt:lpstr>Twitter Mentions Table - 2 of 3</vt:lpstr>
      <vt:lpstr>Twitter Mentions Table - 3 of 3</vt:lpstr>
      <vt:lpstr>Twitter Hashtag Detection - 1 of 2</vt:lpstr>
      <vt:lpstr>Twitter Hashtag Detection - 2 of 2</vt:lpstr>
      <vt:lpstr>TW - Key Influencers (top 10)</vt:lpstr>
      <vt:lpstr>Twitter Followers Change Rate</vt:lpstr>
      <vt:lpstr>Twitter Followers Change Rate</vt:lpstr>
      <vt:lpstr>Twitter Interaction Rate By Hour</vt:lpstr>
      <vt:lpstr>Twitter Interactions Distribution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Reports</dc:title>
  <dc:creator>Administrator</dc:creator>
  <cp:lastModifiedBy>Administrator</cp:lastModifiedBy>
  <cp:revision>1</cp:revision>
  <dcterms:created xsi:type="dcterms:W3CDTF">2018-04-10T08:59:19Z</dcterms:created>
  <dcterms:modified xsi:type="dcterms:W3CDTF">2018-04-10T09:00:07Z</dcterms:modified>
</cp:coreProperties>
</file>