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6405"/>
  </p:normalViewPr>
  <p:slideViewPr>
    <p:cSldViewPr snapToGrid="0">
      <p:cViewPr varScale="1">
        <p:scale>
          <a:sx n="75" d="100"/>
          <a:sy n="75" d="100"/>
        </p:scale>
        <p:origin x="288"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58970</c:v>
                </c:pt>
                <c:pt idx="1">
                  <c:v>58965</c:v>
                </c:pt>
                <c:pt idx="2">
                  <c:v>58963</c:v>
                </c:pt>
                <c:pt idx="3">
                  <c:v>58960</c:v>
                </c:pt>
                <c:pt idx="4">
                  <c:v>58960</c:v>
                </c:pt>
                <c:pt idx="5">
                  <c:v>58959</c:v>
                </c:pt>
                <c:pt idx="6">
                  <c:v>58954</c:v>
                </c:pt>
                <c:pt idx="7">
                  <c:v>58952</c:v>
                </c:pt>
                <c:pt idx="8">
                  <c:v>58951</c:v>
                </c:pt>
                <c:pt idx="9">
                  <c:v>58946</c:v>
                </c:pt>
                <c:pt idx="10">
                  <c:v>58940</c:v>
                </c:pt>
                <c:pt idx="11">
                  <c:v>58934</c:v>
                </c:pt>
                <c:pt idx="12">
                  <c:v>58931</c:v>
                </c:pt>
                <c:pt idx="13">
                  <c:v>58921</c:v>
                </c:pt>
                <c:pt idx="14">
                  <c:v>58920</c:v>
                </c:pt>
                <c:pt idx="15">
                  <c:v>58917</c:v>
                </c:pt>
                <c:pt idx="16">
                  <c:v>58909</c:v>
                </c:pt>
                <c:pt idx="17">
                  <c:v>58906</c:v>
                </c:pt>
                <c:pt idx="18">
                  <c:v>58899</c:v>
                </c:pt>
                <c:pt idx="19">
                  <c:v>58900</c:v>
                </c:pt>
                <c:pt idx="20">
                  <c:v>58896</c:v>
                </c:pt>
                <c:pt idx="21">
                  <c:v>58894</c:v>
                </c:pt>
                <c:pt idx="22">
                  <c:v>58891</c:v>
                </c:pt>
                <c:pt idx="23">
                  <c:v>58888</c:v>
                </c:pt>
                <c:pt idx="24">
                  <c:v>58886</c:v>
                </c:pt>
                <c:pt idx="25">
                  <c:v>58884</c:v>
                </c:pt>
                <c:pt idx="26">
                  <c:v>58882</c:v>
                </c:pt>
                <c:pt idx="27">
                  <c:v>58874</c:v>
                </c:pt>
                <c:pt idx="28">
                  <c:v>58876</c:v>
                </c:pt>
                <c:pt idx="29">
                  <c:v>58872</c:v>
                </c:pt>
                <c:pt idx="30">
                  <c:v>58874</c:v>
                </c:pt>
              </c:numCache>
            </c:numRef>
          </c:val>
          <c:smooth val="0"/>
          <c:extLst>
            <c:ext xmlns:c16="http://schemas.microsoft.com/office/drawing/2014/chart" uri="{C3380CC4-5D6E-409C-BE32-E72D297353CC}">
              <c16:uniqueId val="{00000000-75DB-4FE1-8649-16B69B807F38}"/>
            </c:ext>
          </c:extLst>
        </c:ser>
        <c:dLbls>
          <c:showLegendKey val="0"/>
          <c:showVal val="0"/>
          <c:showCatName val="0"/>
          <c:showSerName val="0"/>
          <c:showPercent val="0"/>
          <c:showBubbleSize val="0"/>
        </c:dLbls>
        <c:smooth val="0"/>
        <c:axId val="320715472"/>
        <c:axId val="320708584"/>
      </c:lineChart>
      <c:dateAx>
        <c:axId val="320715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708584"/>
        <c:crosses val="autoZero"/>
        <c:auto val="1"/>
        <c:lblOffset val="100"/>
        <c:baseTimeUnit val="days"/>
      </c:dateAx>
      <c:valAx>
        <c:axId val="320708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715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-3.3914400054262999E-3</c:v>
                </c:pt>
                <c:pt idx="1">
                  <c:v>-8.4788875699507993E-3</c:v>
                </c:pt>
                <c:pt idx="2">
                  <c:v>-3.3918426185025E-3</c:v>
                </c:pt>
                <c:pt idx="3">
                  <c:v>-5.0879365025524002E-3</c:v>
                </c:pt>
                <c:pt idx="4">
                  <c:v>0</c:v>
                </c:pt>
                <c:pt idx="5">
                  <c:v>-1.6960651289009E-3</c:v>
                </c:pt>
                <c:pt idx="6">
                  <c:v>-8.4804694787903E-3</c:v>
                </c:pt>
                <c:pt idx="7">
                  <c:v>-3.3924754893645999E-3</c:v>
                </c:pt>
                <c:pt idx="8">
                  <c:v>-1.6962952910842999E-3</c:v>
                </c:pt>
                <c:pt idx="9">
                  <c:v>-8.4816203287476008E-3</c:v>
                </c:pt>
                <c:pt idx="10">
                  <c:v>-1.0178807722322001E-2</c:v>
                </c:pt>
                <c:pt idx="11">
                  <c:v>-1.017984390906E-2</c:v>
                </c:pt>
                <c:pt idx="12">
                  <c:v>-5.0904401533918998E-3</c:v>
                </c:pt>
                <c:pt idx="13">
                  <c:v>-1.6968997641308999E-2</c:v>
                </c:pt>
                <c:pt idx="14">
                  <c:v>-1.6971877598819E-3</c:v>
                </c:pt>
                <c:pt idx="15">
                  <c:v>-5.0916496945010003E-3</c:v>
                </c:pt>
                <c:pt idx="16">
                  <c:v>-1.3578423884448E-2</c:v>
                </c:pt>
                <c:pt idx="17">
                  <c:v>-5.0926004515438996E-3</c:v>
                </c:pt>
                <c:pt idx="18">
                  <c:v>-1.1883339557939999E-2</c:v>
                </c:pt>
                <c:pt idx="19">
                  <c:v>1.6978216947656001E-3</c:v>
                </c:pt>
                <c:pt idx="20">
                  <c:v>-6.7911714770797996E-3</c:v>
                </c:pt>
                <c:pt idx="21">
                  <c:v>-3.3958163542516001E-3</c:v>
                </c:pt>
                <c:pt idx="22">
                  <c:v>-5.0938975107820998E-3</c:v>
                </c:pt>
                <c:pt idx="23">
                  <c:v>-5.0941570019188004E-3</c:v>
                </c:pt>
                <c:pt idx="24">
                  <c:v>-3.3962776796631002E-3</c:v>
                </c:pt>
                <c:pt idx="25">
                  <c:v>-3.3963930306014998E-3</c:v>
                </c:pt>
                <c:pt idx="26">
                  <c:v>-3.3965083893757E-3</c:v>
                </c:pt>
                <c:pt idx="27">
                  <c:v>-1.3586495023946E-2</c:v>
                </c:pt>
                <c:pt idx="28">
                  <c:v>3.3970853008118999E-3</c:v>
                </c:pt>
                <c:pt idx="29">
                  <c:v>-6.7939398056933E-3</c:v>
                </c:pt>
                <c:pt idx="30">
                  <c:v>3.3972007066177001E-3</c:v>
                </c:pt>
              </c:numCache>
            </c:numRef>
          </c:val>
          <c:smooth val="0"/>
          <c:extLst>
            <c:ext xmlns:c16="http://schemas.microsoft.com/office/drawing/2014/chart" uri="{C3380CC4-5D6E-409C-BE32-E72D297353CC}">
              <c16:uniqueId val="{00000000-AABD-41AD-A5C7-7EBCF8661AF6}"/>
            </c:ext>
          </c:extLst>
        </c:ser>
        <c:dLbls>
          <c:showLegendKey val="0"/>
          <c:showVal val="0"/>
          <c:showCatName val="0"/>
          <c:showSerName val="0"/>
          <c:showPercent val="0"/>
          <c:showBubbleSize val="0"/>
        </c:dLbls>
        <c:smooth val="0"/>
        <c:axId val="320711208"/>
        <c:axId val="320708912"/>
      </c:lineChart>
      <c:dateAx>
        <c:axId val="320711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708912"/>
        <c:crosses val="autoZero"/>
        <c:auto val="1"/>
        <c:lblOffset val="100"/>
        <c:baseTimeUnit val="days"/>
      </c:dateAx>
      <c:valAx>
        <c:axId val="320708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711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c:v>
                </c:pt>
                <c:pt idx="2">
                  <c:v>0</c:v>
                </c:pt>
                <c:pt idx="3">
                  <c:v>1.3568290904156999E-2</c:v>
                </c:pt>
                <c:pt idx="4">
                  <c:v>0</c:v>
                </c:pt>
                <c:pt idx="5">
                  <c:v>0</c:v>
                </c:pt>
                <c:pt idx="6">
                  <c:v>6.7847208087387003E-3</c:v>
                </c:pt>
                <c:pt idx="7">
                  <c:v>5.0887995521855999E-3</c:v>
                </c:pt>
                <c:pt idx="8">
                  <c:v>0</c:v>
                </c:pt>
                <c:pt idx="9">
                  <c:v>0</c:v>
                </c:pt>
                <c:pt idx="10">
                  <c:v>0</c:v>
                </c:pt>
                <c:pt idx="11">
                  <c:v>0</c:v>
                </c:pt>
                <c:pt idx="12">
                  <c:v>3.3937419398629002E-3</c:v>
                </c:pt>
                <c:pt idx="13">
                  <c:v>6.7881749991515004E-3</c:v>
                </c:pt>
                <c:pt idx="14">
                  <c:v>6.7888662593346997E-3</c:v>
                </c:pt>
                <c:pt idx="15">
                  <c:v>0</c:v>
                </c:pt>
                <c:pt idx="16">
                  <c:v>0</c:v>
                </c:pt>
                <c:pt idx="17">
                  <c:v>0</c:v>
                </c:pt>
                <c:pt idx="18">
                  <c:v>6.7909408848596002E-3</c:v>
                </c:pt>
                <c:pt idx="19">
                  <c:v>0</c:v>
                </c:pt>
                <c:pt idx="20">
                  <c:v>6.7914020849604E-3</c:v>
                </c:pt>
                <c:pt idx="21">
                  <c:v>2.8864929111129999E-2</c:v>
                </c:pt>
                <c:pt idx="22">
                  <c:v>0</c:v>
                </c:pt>
                <c:pt idx="23">
                  <c:v>0</c:v>
                </c:pt>
                <c:pt idx="24">
                  <c:v>0</c:v>
                </c:pt>
                <c:pt idx="25">
                  <c:v>6.2268262998500003E-3</c:v>
                </c:pt>
                <c:pt idx="26">
                  <c:v>8.4914151792537997E-3</c:v>
                </c:pt>
                <c:pt idx="27">
                  <c:v>3.3968545127212001E-3</c:v>
                </c:pt>
                <c:pt idx="28">
                  <c:v>1.3588110403397E-2</c:v>
                </c:pt>
                <c:pt idx="29">
                  <c:v>0</c:v>
                </c:pt>
                <c:pt idx="30">
                  <c:v>0</c:v>
                </c:pt>
              </c:numCache>
            </c:numRef>
          </c:val>
          <c:smooth val="0"/>
          <c:extLst>
            <c:ext xmlns:c16="http://schemas.microsoft.com/office/drawing/2014/chart" uri="{C3380CC4-5D6E-409C-BE32-E72D297353CC}">
              <c16:uniqueId val="{00000000-A847-465D-B906-760E15FB073D}"/>
            </c:ext>
          </c:extLst>
        </c:ser>
        <c:dLbls>
          <c:showLegendKey val="0"/>
          <c:showVal val="0"/>
          <c:showCatName val="0"/>
          <c:showSerName val="0"/>
          <c:showPercent val="0"/>
          <c:showBubbleSize val="0"/>
        </c:dLbls>
        <c:smooth val="0"/>
        <c:axId val="323467072"/>
        <c:axId val="323467400"/>
      </c:lineChart>
      <c:dateAx>
        <c:axId val="323467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467400"/>
        <c:crosses val="autoZero"/>
        <c:auto val="1"/>
        <c:lblOffset val="100"/>
        <c:baseTimeUnit val="days"/>
      </c:dateAx>
      <c:valAx>
        <c:axId val="323467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467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5.0915632796456004E-3</c:v>
                </c:pt>
                <c:pt idx="7">
                  <c:v>0</c:v>
                </c:pt>
                <c:pt idx="8">
                  <c:v>0</c:v>
                </c:pt>
                <c:pt idx="9">
                  <c:v>5.0915632796456004E-3</c:v>
                </c:pt>
                <c:pt idx="10">
                  <c:v>6.7887510395275002E-3</c:v>
                </c:pt>
                <c:pt idx="11">
                  <c:v>6.7887510395275002E-3</c:v>
                </c:pt>
                <c:pt idx="12">
                  <c:v>0</c:v>
                </c:pt>
                <c:pt idx="13">
                  <c:v>0</c:v>
                </c:pt>
                <c:pt idx="14">
                  <c:v>0</c:v>
                </c:pt>
                <c:pt idx="15">
                  <c:v>1.3577502079055E-2</c:v>
                </c:pt>
                <c:pt idx="16">
                  <c:v>7.6373449194683998E-3</c:v>
                </c:pt>
                <c:pt idx="17">
                  <c:v>1.6632440046842001E-2</c:v>
                </c:pt>
                <c:pt idx="18">
                  <c:v>1.1880314319173E-2</c:v>
                </c:pt>
                <c:pt idx="19">
                  <c:v>0</c:v>
                </c:pt>
                <c:pt idx="20">
                  <c:v>0</c:v>
                </c:pt>
                <c:pt idx="21">
                  <c:v>0</c:v>
                </c:pt>
                <c:pt idx="22">
                  <c:v>0</c:v>
                </c:pt>
                <c:pt idx="23">
                  <c:v>0</c:v>
                </c:pt>
              </c:numCache>
            </c:numRef>
          </c:val>
          <c:smooth val="0"/>
          <c:extLst>
            <c:ext xmlns:c16="http://schemas.microsoft.com/office/drawing/2014/chart" uri="{C3380CC4-5D6E-409C-BE32-E72D297353CC}">
              <c16:uniqueId val="{00000000-3EC6-4844-901F-87FF468EB187}"/>
            </c:ext>
          </c:extLst>
        </c:ser>
        <c:dLbls>
          <c:showLegendKey val="0"/>
          <c:showVal val="0"/>
          <c:showCatName val="0"/>
          <c:showSerName val="0"/>
          <c:showPercent val="0"/>
          <c:showBubbleSize val="0"/>
        </c:dLbls>
        <c:smooth val="0"/>
        <c:axId val="322580872"/>
        <c:axId val="322581200"/>
      </c:lineChart>
      <c:catAx>
        <c:axId val="322580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581200"/>
        <c:crosses val="autoZero"/>
        <c:auto val="1"/>
        <c:lblAlgn val="ctr"/>
        <c:lblOffset val="100"/>
        <c:noMultiLvlLbl val="0"/>
      </c:catAx>
      <c:valAx>
        <c:axId val="322581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580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4/10/2018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4/10/2018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4/10/2018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4/10/2018</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4/10/2018</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4/10/2018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4/10/2018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4/10/2018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4/10/2018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4/10/2018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3A8E5-CB36-4558-8D99-6078FED064F6}"/>
              </a:ext>
            </a:extLst>
          </p:cNvPr>
          <p:cNvSpPr>
            <a:spLocks noGrp="1"/>
          </p:cNvSpPr>
          <p:nvPr>
            <p:ph type="ctrTitle"/>
          </p:nvPr>
        </p:nvSpPr>
        <p:spPr/>
        <p:txBody>
          <a:bodyPr/>
          <a:lstStyle/>
          <a:p>
            <a:r>
              <a:rPr lang="en-US"/>
              <a:t>Facebook</a:t>
            </a:r>
          </a:p>
        </p:txBody>
      </p:sp>
      <p:sp>
        <p:nvSpPr>
          <p:cNvPr id="3" name="Subtitle 2">
            <a:extLst>
              <a:ext uri="{FF2B5EF4-FFF2-40B4-BE49-F238E27FC236}">
                <a16:creationId xmlns:a16="http://schemas.microsoft.com/office/drawing/2014/main" id="{8468935F-478E-465D-B752-81DB9588AE19}"/>
              </a:ext>
            </a:extLst>
          </p:cNvPr>
          <p:cNvSpPr>
            <a:spLocks noGrp="1"/>
          </p:cNvSpPr>
          <p:nvPr>
            <p:ph type="subTitle" idx="1"/>
          </p:nvPr>
        </p:nvSpPr>
        <p:spPr/>
        <p:txBody>
          <a:bodyPr/>
          <a:lstStyle/>
          <a:p>
            <a:endParaRPr lang="en-US"/>
          </a:p>
        </p:txBody>
      </p:sp>
      <p:sp>
        <p:nvSpPr>
          <p:cNvPr id="4" name="Text Placeholder 3">
            <a:extLst>
              <a:ext uri="{FF2B5EF4-FFF2-40B4-BE49-F238E27FC236}">
                <a16:creationId xmlns:a16="http://schemas.microsoft.com/office/drawing/2014/main" id="{4A7681E0-6A42-48E0-A1B0-8634BFFFB6C9}"/>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5376235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B7B5C0E9-4A07-4FF2-BA7A-D8616FB7837D}"/>
              </a:ext>
            </a:extLst>
          </p:cNvPr>
          <p:cNvGraphicFramePr>
            <a:graphicFrameLocks noGrp="1"/>
          </p:cNvGraphicFramePr>
          <p:nvPr>
            <p:ph type="tbl" sz="quarter" idx="13"/>
            <p:extLst>
              <p:ext uri="{D42A27DB-BD31-4B8C-83A1-F6EECF244321}">
                <p14:modId xmlns:p14="http://schemas.microsoft.com/office/powerpoint/2010/main" val="1128281929"/>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71891002"/>
                    </a:ext>
                  </a:extLst>
                </a:gridCol>
                <a:gridCol w="740664">
                  <a:extLst>
                    <a:ext uri="{9D8B030D-6E8A-4147-A177-3AD203B41FA5}">
                      <a16:colId xmlns:a16="http://schemas.microsoft.com/office/drawing/2014/main" val="2281564824"/>
                    </a:ext>
                  </a:extLst>
                </a:gridCol>
                <a:gridCol w="740664">
                  <a:extLst>
                    <a:ext uri="{9D8B030D-6E8A-4147-A177-3AD203B41FA5}">
                      <a16:colId xmlns:a16="http://schemas.microsoft.com/office/drawing/2014/main" val="3571339360"/>
                    </a:ext>
                  </a:extLst>
                </a:gridCol>
                <a:gridCol w="740664">
                  <a:extLst>
                    <a:ext uri="{9D8B030D-6E8A-4147-A177-3AD203B41FA5}">
                      <a16:colId xmlns:a16="http://schemas.microsoft.com/office/drawing/2014/main" val="3558381407"/>
                    </a:ext>
                  </a:extLst>
                </a:gridCol>
                <a:gridCol w="740664">
                  <a:extLst>
                    <a:ext uri="{9D8B030D-6E8A-4147-A177-3AD203B41FA5}">
                      <a16:colId xmlns:a16="http://schemas.microsoft.com/office/drawing/2014/main" val="1729592019"/>
                    </a:ext>
                  </a:extLst>
                </a:gridCol>
                <a:gridCol w="740664">
                  <a:extLst>
                    <a:ext uri="{9D8B030D-6E8A-4147-A177-3AD203B41FA5}">
                      <a16:colId xmlns:a16="http://schemas.microsoft.com/office/drawing/2014/main" val="3857505915"/>
                    </a:ext>
                  </a:extLst>
                </a:gridCol>
                <a:gridCol w="740664">
                  <a:extLst>
                    <a:ext uri="{9D8B030D-6E8A-4147-A177-3AD203B41FA5}">
                      <a16:colId xmlns:a16="http://schemas.microsoft.com/office/drawing/2014/main" val="4136894252"/>
                    </a:ext>
                  </a:extLst>
                </a:gridCol>
                <a:gridCol w="740664">
                  <a:extLst>
                    <a:ext uri="{9D8B030D-6E8A-4147-A177-3AD203B41FA5}">
                      <a16:colId xmlns:a16="http://schemas.microsoft.com/office/drawing/2014/main" val="2960917242"/>
                    </a:ext>
                  </a:extLst>
                </a:gridCol>
                <a:gridCol w="740664">
                  <a:extLst>
                    <a:ext uri="{9D8B030D-6E8A-4147-A177-3AD203B41FA5}">
                      <a16:colId xmlns:a16="http://schemas.microsoft.com/office/drawing/2014/main" val="957617962"/>
                    </a:ext>
                  </a:extLst>
                </a:gridCol>
                <a:gridCol w="740664">
                  <a:extLst>
                    <a:ext uri="{9D8B030D-6E8A-4147-A177-3AD203B41FA5}">
                      <a16:colId xmlns:a16="http://schemas.microsoft.com/office/drawing/2014/main" val="425510168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51828834"/>
                  </a:ext>
                </a:extLst>
              </a:tr>
              <a:tr h="370840">
                <a:tc>
                  <a:txBody>
                    <a:bodyPr/>
                    <a:lstStyle/>
                    <a:p>
                      <a:r>
                        <a:rPr lang="en-US" sz="1000"/>
                        <a:t>Renault - Gulf Advantage Automobiles</a:t>
                      </a:r>
                    </a:p>
                  </a:txBody>
                  <a:tcPr/>
                </a:tc>
                <a:tc>
                  <a:txBody>
                    <a:bodyPr/>
                    <a:lstStyle/>
                    <a:p>
                      <a:r>
                        <a:rPr lang="en-US" sz="1000"/>
                        <a:t>58874</a:t>
                      </a:r>
                    </a:p>
                  </a:txBody>
                  <a:tcPr/>
                </a:tc>
                <a:tc>
                  <a:txBody>
                    <a:bodyPr/>
                    <a:lstStyle/>
                    <a:p>
                      <a:r>
                        <a:rPr lang="en-US" sz="1000"/>
                        <a:t>-98</a:t>
                      </a:r>
                    </a:p>
                  </a:txBody>
                  <a:tcPr/>
                </a:tc>
                <a:tc>
                  <a:txBody>
                    <a:bodyPr/>
                    <a:lstStyle/>
                    <a:p>
                      <a:r>
                        <a:rPr lang="en-US" sz="1000"/>
                        <a:t>17</a:t>
                      </a:r>
                    </a:p>
                  </a:txBody>
                  <a:tcPr/>
                </a:tc>
                <a:tc>
                  <a:txBody>
                    <a:bodyPr/>
                    <a:lstStyle/>
                    <a:p>
                      <a:r>
                        <a:rPr lang="en-US" sz="1000"/>
                        <a:t>82</a:t>
                      </a:r>
                    </a:p>
                  </a:txBody>
                  <a:tcPr/>
                </a:tc>
                <a:tc>
                  <a:txBody>
                    <a:bodyPr/>
                    <a:lstStyle/>
                    <a:p>
                      <a:r>
                        <a:rPr lang="en-US" sz="1000"/>
                        <a:t>23</a:t>
                      </a:r>
                    </a:p>
                  </a:txBody>
                  <a:tcPr/>
                </a:tc>
                <a:tc>
                  <a:txBody>
                    <a:bodyPr/>
                    <a:lstStyle/>
                    <a:p>
                      <a:r>
                        <a:rPr lang="en-US" sz="1000"/>
                        <a:t>5</a:t>
                      </a:r>
                    </a:p>
                  </a:txBody>
                  <a:tcPr/>
                </a:tc>
                <a:tc>
                  <a:txBody>
                    <a:bodyPr/>
                    <a:lstStyle/>
                    <a:p>
                      <a:r>
                        <a:rPr lang="en-US" sz="1000"/>
                        <a:t>1</a:t>
                      </a:r>
                    </a:p>
                  </a:txBody>
                  <a:tcPr/>
                </a:tc>
                <a:tc>
                  <a:txBody>
                    <a:bodyPr/>
                    <a:lstStyle/>
                    <a:p>
                      <a:r>
                        <a:rPr lang="en-US" sz="1000"/>
                        <a:t>0.0110%</a:t>
                      </a:r>
                    </a:p>
                  </a:txBody>
                  <a:tcPr/>
                </a:tc>
                <a:tc>
                  <a:txBody>
                    <a:bodyPr/>
                    <a:lstStyle/>
                    <a:p>
                      <a:r>
                        <a:rPr lang="en-US" sz="1000"/>
                        <a:t>0.0%</a:t>
                      </a:r>
                    </a:p>
                  </a:txBody>
                  <a:tcPr/>
                </a:tc>
                <a:extLst>
                  <a:ext uri="{0D108BD9-81ED-4DB2-BD59-A6C34878D82A}">
                    <a16:rowId xmlns:a16="http://schemas.microsoft.com/office/drawing/2014/main" val="3470344413"/>
                  </a:ext>
                </a:extLst>
              </a:tr>
            </a:tbl>
          </a:graphicData>
        </a:graphic>
      </p:graphicFrame>
      <p:sp>
        <p:nvSpPr>
          <p:cNvPr id="3" name="Title 2">
            <a:extLst>
              <a:ext uri="{FF2B5EF4-FFF2-40B4-BE49-F238E27FC236}">
                <a16:creationId xmlns:a16="http://schemas.microsoft.com/office/drawing/2014/main" id="{D15F67FC-5BD8-4576-B771-B575929DE586}"/>
              </a:ext>
            </a:extLst>
          </p:cNvPr>
          <p:cNvSpPr>
            <a:spLocks noGrp="1"/>
          </p:cNvSpPr>
          <p:nvPr>
            <p:ph type="title"/>
          </p:nvPr>
        </p:nvSpPr>
        <p:spPr/>
        <p:txBody>
          <a:bodyPr/>
          <a:lstStyle/>
          <a:p>
            <a:r>
              <a:rPr lang="en-US"/>
              <a:t>Facebook Key Metrics Table</a:t>
            </a:r>
          </a:p>
        </p:txBody>
      </p:sp>
      <p:sp>
        <p:nvSpPr>
          <p:cNvPr id="4" name="Text Placeholder 3">
            <a:extLst>
              <a:ext uri="{FF2B5EF4-FFF2-40B4-BE49-F238E27FC236}">
                <a16:creationId xmlns:a16="http://schemas.microsoft.com/office/drawing/2014/main" id="{3FD0FAA5-6AA7-4D4C-A89D-89E87132DC2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041161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B152E-2D0B-48C7-A330-918EA89391B7}"/>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79019752-74BE-41D8-A82D-A5640B1302FB}"/>
              </a:ext>
            </a:extLst>
          </p:cNvPr>
          <p:cNvGraphicFramePr>
            <a:graphicFrameLocks noGrp="1"/>
          </p:cNvGraphicFramePr>
          <p:nvPr>
            <p:ph type="chart" sz="quarter" idx="13"/>
            <p:extLst>
              <p:ext uri="{D42A27DB-BD31-4B8C-83A1-F6EECF244321}">
                <p14:modId xmlns:p14="http://schemas.microsoft.com/office/powerpoint/2010/main" val="2280335692"/>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761E66-CA1C-4419-98AC-311BBC6EECD7}"/>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F6F6BC35-CD56-43F3-BFD8-295E8D065222}"/>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7016219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3FD44-58E7-4DA9-97F2-19B05F578852}"/>
              </a:ext>
            </a:extLst>
          </p:cNvPr>
          <p:cNvSpPr>
            <a:spLocks noGrp="1"/>
          </p:cNvSpPr>
          <p:nvPr>
            <p:ph type="title"/>
          </p:nvPr>
        </p:nvSpPr>
        <p:spPr/>
        <p:txBody>
          <a:bodyPr/>
          <a:lstStyle/>
          <a:p>
            <a:r>
              <a:rPr lang="en-US"/>
              <a:t>Facebook Fans Change Rate</a:t>
            </a:r>
          </a:p>
        </p:txBody>
      </p:sp>
      <p:graphicFrame>
        <p:nvGraphicFramePr>
          <p:cNvPr id="6" name="Chart Placeholder 5">
            <a:extLst>
              <a:ext uri="{FF2B5EF4-FFF2-40B4-BE49-F238E27FC236}">
                <a16:creationId xmlns:a16="http://schemas.microsoft.com/office/drawing/2014/main" id="{B74685D3-8B26-4FBF-85FD-BE354E181982}"/>
              </a:ext>
            </a:extLst>
          </p:cNvPr>
          <p:cNvGraphicFramePr>
            <a:graphicFrameLocks noGrp="1"/>
          </p:cNvGraphicFramePr>
          <p:nvPr>
            <p:ph type="chart" sz="quarter" idx="13"/>
            <p:extLst>
              <p:ext uri="{D42A27DB-BD31-4B8C-83A1-F6EECF244321}">
                <p14:modId xmlns:p14="http://schemas.microsoft.com/office/powerpoint/2010/main" val="935731860"/>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4E46E4-C1BA-4D0C-8886-23E73ACCCE4C}"/>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797ED0DB-6892-46BA-BA1E-1528D92F5B09}"/>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1978570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AAFC3-BA0E-46DD-81AB-03EDD381CFF9}"/>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A654D58D-6178-4E03-9044-10B5D839774E}"/>
              </a:ext>
            </a:extLst>
          </p:cNvPr>
          <p:cNvGraphicFramePr>
            <a:graphicFrameLocks noGrp="1"/>
          </p:cNvGraphicFramePr>
          <p:nvPr>
            <p:ph type="chart" sz="quarter" idx="13"/>
            <p:extLst>
              <p:ext uri="{D42A27DB-BD31-4B8C-83A1-F6EECF244321}">
                <p14:modId xmlns:p14="http://schemas.microsoft.com/office/powerpoint/2010/main" val="2538331526"/>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2A9C52-945D-4AAF-BF80-D8C738DAB070}"/>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FCB4598D-5049-4016-B363-B7F1880EE354}"/>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936771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2E7BF-DE88-413A-B44F-B85449F3377A}"/>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69E36CD4-041E-4BF6-B2C0-BCC86947186E}"/>
              </a:ext>
            </a:extLst>
          </p:cNvPr>
          <p:cNvGraphicFramePr>
            <a:graphicFrameLocks noGrp="1"/>
          </p:cNvGraphicFramePr>
          <p:nvPr>
            <p:ph type="chart" sz="quarter" idx="13"/>
            <p:extLst>
              <p:ext uri="{D42A27DB-BD31-4B8C-83A1-F6EECF244321}">
                <p14:modId xmlns:p14="http://schemas.microsoft.com/office/powerpoint/2010/main" val="2364824151"/>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572CC6-9CEF-4416-91D8-C4EB8BBD06D9}"/>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B782AC83-3D8D-4790-B6CE-0997E001B931}"/>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9083155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55182145-66FF-4DD2-886E-8DB784D43E04}"/>
              </a:ext>
            </a:extLst>
          </p:cNvPr>
          <p:cNvGraphicFramePr>
            <a:graphicFrameLocks noGrp="1"/>
          </p:cNvGraphicFramePr>
          <p:nvPr>
            <p:ph type="tbl" sz="quarter" idx="13"/>
            <p:extLst>
              <p:ext uri="{D42A27DB-BD31-4B8C-83A1-F6EECF244321}">
                <p14:modId xmlns:p14="http://schemas.microsoft.com/office/powerpoint/2010/main" val="2684905454"/>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86577838"/>
                    </a:ext>
                  </a:extLst>
                </a:gridCol>
                <a:gridCol w="658368">
                  <a:extLst>
                    <a:ext uri="{9D8B030D-6E8A-4147-A177-3AD203B41FA5}">
                      <a16:colId xmlns:a16="http://schemas.microsoft.com/office/drawing/2014/main" val="2617708033"/>
                    </a:ext>
                  </a:extLst>
                </a:gridCol>
                <a:gridCol w="658368">
                  <a:extLst>
                    <a:ext uri="{9D8B030D-6E8A-4147-A177-3AD203B41FA5}">
                      <a16:colId xmlns:a16="http://schemas.microsoft.com/office/drawing/2014/main" val="3239218198"/>
                    </a:ext>
                  </a:extLst>
                </a:gridCol>
                <a:gridCol w="658368">
                  <a:extLst>
                    <a:ext uri="{9D8B030D-6E8A-4147-A177-3AD203B41FA5}">
                      <a16:colId xmlns:a16="http://schemas.microsoft.com/office/drawing/2014/main" val="894641434"/>
                    </a:ext>
                  </a:extLst>
                </a:gridCol>
                <a:gridCol w="658368">
                  <a:extLst>
                    <a:ext uri="{9D8B030D-6E8A-4147-A177-3AD203B41FA5}">
                      <a16:colId xmlns:a16="http://schemas.microsoft.com/office/drawing/2014/main" val="2968673902"/>
                    </a:ext>
                  </a:extLst>
                </a:gridCol>
                <a:gridCol w="658368">
                  <a:extLst>
                    <a:ext uri="{9D8B030D-6E8A-4147-A177-3AD203B41FA5}">
                      <a16:colId xmlns:a16="http://schemas.microsoft.com/office/drawing/2014/main" val="3397739028"/>
                    </a:ext>
                  </a:extLst>
                </a:gridCol>
                <a:gridCol w="658368">
                  <a:extLst>
                    <a:ext uri="{9D8B030D-6E8A-4147-A177-3AD203B41FA5}">
                      <a16:colId xmlns:a16="http://schemas.microsoft.com/office/drawing/2014/main" val="472618765"/>
                    </a:ext>
                  </a:extLst>
                </a:gridCol>
                <a:gridCol w="658368">
                  <a:extLst>
                    <a:ext uri="{9D8B030D-6E8A-4147-A177-3AD203B41FA5}">
                      <a16:colId xmlns:a16="http://schemas.microsoft.com/office/drawing/2014/main" val="3412423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51852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- 2018-03-29 15:47:22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سمعنا صوتك لفرصة ربح سيارة رينو.زورونا بمعارضنا بالرياض من تاريخ 5 الى 7 أبريل من 4 الى 10 مساءً
للمزيد من المعلومات تفضل بزيارة الرابط 
</a:t>
                      </a:r>
                      <a:r>
                        <a:rPr kumimoji="0" lang="en-US" sz="1000" b="0" i="0" u="none" strike="noStrike" kern="1200" cap="none" spc="0" normalizeH="0" baseline="0" noProof="0">
                          <a:ln>
                            <a:noFill/>
                          </a:ln>
                          <a:solidFill>
                            <a:prstClr val="black"/>
                          </a:solidFill>
                          <a:effectLst/>
                          <a:uLnTx/>
                          <a:uFillTx/>
                          <a:latin typeface="+mn-lt"/>
                          <a:ea typeface="+mn-ea"/>
                          <a:cs typeface="+mn-cs"/>
                        </a:rPr>
                        <a:t>http://bit.ly/arvoice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#كوليوس
</a:t>
                      </a:r>
                      <a:r>
                        <a:rPr kumimoji="0" lang="en-US" sz="1000" b="0" i="0" u="none" strike="noStrike" kern="1200" cap="none" spc="0" normalizeH="0" baseline="0" noProof="0">
                          <a:ln>
                            <a:noFill/>
                          </a:ln>
                          <a:solidFill>
                            <a:prstClr val="black"/>
                          </a:solidFill>
                          <a:effectLst/>
                          <a:uLnTx/>
                          <a:uFillTx/>
                          <a:latin typeface="+mn-lt"/>
                          <a:ea typeface="+mn-ea"/>
                          <a:cs typeface="+mn-cs"/>
                        </a:rPr>
                        <a:t>Sing and get a chance to win a car from Renault, Visit us in Riyadh showrooms from 5th until 7th of April from 4 till 10pm 
For more info click: http://bit.ly/arvoice
#Renault #KOLEOS  #KSA #TheVoice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70154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- 2018-03-28 17:49:46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كم كلمة تستطيع إيجاد؟ شاركونا الجواب في التعليقات 
#رينو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How many words can you find? Share with us your answer in the comment section
#KSA #Renault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80801110"/>
                  </a:ext>
                </a:extLst>
              </a:tr>
            </a:tbl>
          </a:graphicData>
        </a:graphic>
      </p:graphicFrame>
      <p:sp>
        <p:nvSpPr>
          <p:cNvPr id="3" name="Title 2">
            <a:extLst>
              <a:ext uri="{FF2B5EF4-FFF2-40B4-BE49-F238E27FC236}">
                <a16:creationId xmlns:a16="http://schemas.microsoft.com/office/drawing/2014/main" id="{9382CC61-0A58-40A1-8C88-06E72E1576A6}"/>
              </a:ext>
            </a:extLst>
          </p:cNvPr>
          <p:cNvSpPr>
            <a:spLocks noGrp="1"/>
          </p:cNvSpPr>
          <p:nvPr>
            <p:ph type="title"/>
          </p:nvPr>
        </p:nvSpPr>
        <p:spPr/>
        <p:txBody>
          <a:bodyPr/>
          <a:lstStyle/>
          <a:p>
            <a:r>
              <a:rPr lang="en-US"/>
              <a:t>Facebook Own Posts Table - 1 of 6</a:t>
            </a:r>
          </a:p>
        </p:txBody>
      </p:sp>
      <p:sp>
        <p:nvSpPr>
          <p:cNvPr id="4" name="Text Placeholder 3">
            <a:extLst>
              <a:ext uri="{FF2B5EF4-FFF2-40B4-BE49-F238E27FC236}">
                <a16:creationId xmlns:a16="http://schemas.microsoft.com/office/drawing/2014/main" id="{1A34514A-6B0D-415F-94BE-82B7AA7403A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410138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C049869E-C22F-4F7A-B543-693D4A972145}"/>
              </a:ext>
            </a:extLst>
          </p:cNvPr>
          <p:cNvGraphicFramePr>
            <a:graphicFrameLocks noGrp="1"/>
          </p:cNvGraphicFramePr>
          <p:nvPr>
            <p:ph type="tbl" sz="quarter" idx="13"/>
            <p:extLst>
              <p:ext uri="{D42A27DB-BD31-4B8C-83A1-F6EECF244321}">
                <p14:modId xmlns:p14="http://schemas.microsoft.com/office/powerpoint/2010/main" val="243879012"/>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03124208"/>
                    </a:ext>
                  </a:extLst>
                </a:gridCol>
                <a:gridCol w="658368">
                  <a:extLst>
                    <a:ext uri="{9D8B030D-6E8A-4147-A177-3AD203B41FA5}">
                      <a16:colId xmlns:a16="http://schemas.microsoft.com/office/drawing/2014/main" val="3347408214"/>
                    </a:ext>
                  </a:extLst>
                </a:gridCol>
                <a:gridCol w="658368">
                  <a:extLst>
                    <a:ext uri="{9D8B030D-6E8A-4147-A177-3AD203B41FA5}">
                      <a16:colId xmlns:a16="http://schemas.microsoft.com/office/drawing/2014/main" val="213608891"/>
                    </a:ext>
                  </a:extLst>
                </a:gridCol>
                <a:gridCol w="658368">
                  <a:extLst>
                    <a:ext uri="{9D8B030D-6E8A-4147-A177-3AD203B41FA5}">
                      <a16:colId xmlns:a16="http://schemas.microsoft.com/office/drawing/2014/main" val="3609997751"/>
                    </a:ext>
                  </a:extLst>
                </a:gridCol>
                <a:gridCol w="658368">
                  <a:extLst>
                    <a:ext uri="{9D8B030D-6E8A-4147-A177-3AD203B41FA5}">
                      <a16:colId xmlns:a16="http://schemas.microsoft.com/office/drawing/2014/main" val="1925938901"/>
                    </a:ext>
                  </a:extLst>
                </a:gridCol>
                <a:gridCol w="658368">
                  <a:extLst>
                    <a:ext uri="{9D8B030D-6E8A-4147-A177-3AD203B41FA5}">
                      <a16:colId xmlns:a16="http://schemas.microsoft.com/office/drawing/2014/main" val="2495655673"/>
                    </a:ext>
                  </a:extLst>
                </a:gridCol>
                <a:gridCol w="658368">
                  <a:extLst>
                    <a:ext uri="{9D8B030D-6E8A-4147-A177-3AD203B41FA5}">
                      <a16:colId xmlns:a16="http://schemas.microsoft.com/office/drawing/2014/main" val="1970973210"/>
                    </a:ext>
                  </a:extLst>
                </a:gridCol>
                <a:gridCol w="658368">
                  <a:extLst>
                    <a:ext uri="{9D8B030D-6E8A-4147-A177-3AD203B41FA5}">
                      <a16:colId xmlns:a16="http://schemas.microsoft.com/office/drawing/2014/main" val="4094289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09658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- 2018-03-27 17:51:50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اغتنم فرصة الفوز بسيارة جديدة من رينو، فقط شارك بصوتك بأقرب صالة عرض لرينو في جدة، الرياض والدمام 
#رينو #السعودية #كوليوس
</a:t>
                      </a:r>
                      <a:r>
                        <a:rPr kumimoji="0" lang="en-US" sz="1000" b="0" i="0" u="none" strike="noStrike" kern="1200" cap="none" spc="0" normalizeH="0" baseline="0" noProof="0">
                          <a:ln>
                            <a:noFill/>
                          </a:ln>
                          <a:solidFill>
                            <a:prstClr val="black"/>
                          </a:solidFill>
                          <a:effectLst/>
                          <a:uLnTx/>
                          <a:uFillTx/>
                          <a:latin typeface="+mn-lt"/>
                          <a:ea typeface="+mn-ea"/>
                          <a:cs typeface="+mn-cs"/>
                        </a:rPr>
                        <a:t>Your voice could win you a new Renault car, you just need to sing, share and win. Visit your nearest showroom at Jeddah, Riyadh, and Dammam to participate 
#Renault #Koleos #KSA #TheVoice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04982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- 2018-03-26 16:31:11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65186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- 2018-03-26 16:13:17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أصيبت سيارتك بشرخ صغير في الزجاج الأمامي؟ هل علمت أن صيانة رينو تقدم حلولاً لإستبدال الزجاج الأمامي في سيارتك؟ فقط قم بضغط على الرابط: </a:t>
                      </a:r>
                      <a:r>
                        <a:rPr kumimoji="0" lang="en-US" sz="1000" b="0" i="0" u="none" strike="noStrike" kern="1200" cap="none" spc="0" normalizeH="0" baseline="0" noProof="0">
                          <a:ln>
                            <a:noFill/>
                          </a:ln>
                          <a:solidFill>
                            <a:prstClr val="black"/>
                          </a:solidFill>
                          <a:effectLst/>
                          <a:uLnTx/>
                          <a:uFillTx/>
                          <a:latin typeface="+mn-lt"/>
                          <a:ea typeface="+mn-ea"/>
                          <a:cs typeface="+mn-cs"/>
                        </a:rPr>
                        <a:t>www.myrenault-me.com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Got a chip in your windscreen? Did you know that Renault Service offers turnkey solutions to replace your windscreen? Just visit the link: www.myrenault-me.com 
#Renault #CarService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62096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- 2018-03-26 06:49:17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34872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- 2018-03-22 18:59:58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فعالية تجربة قيادة رينو في صحارى مول بالرياض</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02966034"/>
                  </a:ext>
                </a:extLst>
              </a:tr>
            </a:tbl>
          </a:graphicData>
        </a:graphic>
      </p:graphicFrame>
      <p:sp>
        <p:nvSpPr>
          <p:cNvPr id="3" name="Title 2">
            <a:extLst>
              <a:ext uri="{FF2B5EF4-FFF2-40B4-BE49-F238E27FC236}">
                <a16:creationId xmlns:a16="http://schemas.microsoft.com/office/drawing/2014/main" id="{04684107-B80A-4136-90A3-D25012C93E78}"/>
              </a:ext>
            </a:extLst>
          </p:cNvPr>
          <p:cNvSpPr>
            <a:spLocks noGrp="1"/>
          </p:cNvSpPr>
          <p:nvPr>
            <p:ph type="title"/>
          </p:nvPr>
        </p:nvSpPr>
        <p:spPr/>
        <p:txBody>
          <a:bodyPr/>
          <a:lstStyle/>
          <a:p>
            <a:r>
              <a:rPr lang="en-US"/>
              <a:t>Facebook Own Posts Table - 2 of 6</a:t>
            </a:r>
          </a:p>
        </p:txBody>
      </p:sp>
      <p:sp>
        <p:nvSpPr>
          <p:cNvPr id="4" name="Text Placeholder 3">
            <a:extLst>
              <a:ext uri="{FF2B5EF4-FFF2-40B4-BE49-F238E27FC236}">
                <a16:creationId xmlns:a16="http://schemas.microsoft.com/office/drawing/2014/main" id="{FD4FBF26-CA5E-4C55-B6F3-B51C8CE437A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1316100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5EE538B5-0BE3-4F90-9E07-1ED421F89F86}"/>
              </a:ext>
            </a:extLst>
          </p:cNvPr>
          <p:cNvGraphicFramePr>
            <a:graphicFrameLocks noGrp="1"/>
          </p:cNvGraphicFramePr>
          <p:nvPr>
            <p:ph type="tbl" sz="quarter" idx="13"/>
            <p:extLst>
              <p:ext uri="{D42A27DB-BD31-4B8C-83A1-F6EECF244321}">
                <p14:modId xmlns:p14="http://schemas.microsoft.com/office/powerpoint/2010/main" val="3507772979"/>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90348825"/>
                    </a:ext>
                  </a:extLst>
                </a:gridCol>
                <a:gridCol w="658368">
                  <a:extLst>
                    <a:ext uri="{9D8B030D-6E8A-4147-A177-3AD203B41FA5}">
                      <a16:colId xmlns:a16="http://schemas.microsoft.com/office/drawing/2014/main" val="2415304283"/>
                    </a:ext>
                  </a:extLst>
                </a:gridCol>
                <a:gridCol w="658368">
                  <a:extLst>
                    <a:ext uri="{9D8B030D-6E8A-4147-A177-3AD203B41FA5}">
                      <a16:colId xmlns:a16="http://schemas.microsoft.com/office/drawing/2014/main" val="3359638186"/>
                    </a:ext>
                  </a:extLst>
                </a:gridCol>
                <a:gridCol w="658368">
                  <a:extLst>
                    <a:ext uri="{9D8B030D-6E8A-4147-A177-3AD203B41FA5}">
                      <a16:colId xmlns:a16="http://schemas.microsoft.com/office/drawing/2014/main" val="3942590309"/>
                    </a:ext>
                  </a:extLst>
                </a:gridCol>
                <a:gridCol w="658368">
                  <a:extLst>
                    <a:ext uri="{9D8B030D-6E8A-4147-A177-3AD203B41FA5}">
                      <a16:colId xmlns:a16="http://schemas.microsoft.com/office/drawing/2014/main" val="2111515235"/>
                    </a:ext>
                  </a:extLst>
                </a:gridCol>
                <a:gridCol w="658368">
                  <a:extLst>
                    <a:ext uri="{9D8B030D-6E8A-4147-A177-3AD203B41FA5}">
                      <a16:colId xmlns:a16="http://schemas.microsoft.com/office/drawing/2014/main" val="58976469"/>
                    </a:ext>
                  </a:extLst>
                </a:gridCol>
                <a:gridCol w="658368">
                  <a:extLst>
                    <a:ext uri="{9D8B030D-6E8A-4147-A177-3AD203B41FA5}">
                      <a16:colId xmlns:a16="http://schemas.microsoft.com/office/drawing/2014/main" val="939881124"/>
                    </a:ext>
                  </a:extLst>
                </a:gridCol>
                <a:gridCol w="658368">
                  <a:extLst>
                    <a:ext uri="{9D8B030D-6E8A-4147-A177-3AD203B41FA5}">
                      <a16:colId xmlns:a16="http://schemas.microsoft.com/office/drawing/2014/main" val="2969873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19398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- 2018-03-22 17:09:39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شاركنا  متعة القيادة بمجمع صحارى مول في  الرياض من الساعة ٤ م ولغاية ٩ م ليومي الخميس والجمعة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02443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- 2018-03-22 17:06:01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الابتكار يشكل مستقبل فورمولا 1 ، مع </a:t>
                      </a:r>
                      <a:r>
                        <a:rPr kumimoji="0" lang="en-US" sz="1000" b="0" i="0" u="none" strike="noStrike" kern="1200" cap="none" spc="0" normalizeH="0" baseline="0" noProof="0">
                          <a:ln>
                            <a:noFill/>
                          </a:ln>
                          <a:solidFill>
                            <a:prstClr val="black"/>
                          </a:solidFill>
                          <a:effectLst/>
                          <a:uLnTx/>
                          <a:uFillTx/>
                          <a:latin typeface="+mn-lt"/>
                          <a:ea typeface="+mn-ea"/>
                          <a:cs typeface="+mn-cs"/>
                        </a:rPr>
                        <a:t>R.S 2027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INNOVATION SHAPING THE FUTURE OF FORMULA 1, WITH THE R.S. 2027
#Cars #KSA #Renault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87755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- 2018-03-21 11:08:47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عام وأمهاتنا بألف خير 
#رينو #السعودية #سيارات #يوم_الأم
</a:t>
                      </a:r>
                      <a:r>
                        <a:rPr kumimoji="0" lang="en-US" sz="1000" b="0" i="0" u="none" strike="noStrike" kern="1200" cap="none" spc="0" normalizeH="0" baseline="0" noProof="0">
                          <a:ln>
                            <a:noFill/>
                          </a:ln>
                          <a:solidFill>
                            <a:prstClr val="black"/>
                          </a:solidFill>
                          <a:effectLst/>
                          <a:uLnTx/>
                          <a:uFillTx/>
                          <a:latin typeface="+mn-lt"/>
                          <a:ea typeface="+mn-ea"/>
                          <a:cs typeface="+mn-cs"/>
                        </a:rPr>
                        <a:t>Happy Mother’s Day 
#Cars #KSA #Renault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72382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- 2018-03-19 18:01:44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تحتاج إلى المزيد من المساحة؟ توفر لك رينو سيمبول مقصورة ركاب بخمسة مقاعد حقيقية. سافر براحة فائقة مع مقعد خلفي بارتفاع وعرض رحب بشكل خاص.
#رينو #السعودية #سيارات #سيمبول
</a:t>
                      </a:r>
                      <a:r>
                        <a:rPr kumimoji="0" lang="en-US" sz="1000" b="0" i="0" u="none" strike="noStrike" kern="1200" cap="none" spc="0" normalizeH="0" baseline="0" noProof="0">
                          <a:ln>
                            <a:noFill/>
                          </a:ln>
                          <a:solidFill>
                            <a:prstClr val="black"/>
                          </a:solidFill>
                          <a:effectLst/>
                          <a:uLnTx/>
                          <a:uFillTx/>
                          <a:latin typeface="+mn-lt"/>
                          <a:ea typeface="+mn-ea"/>
                          <a:cs typeface="+mn-cs"/>
                        </a:rPr>
                        <a:t>Need more space? Renault SYMBOL brings you a passenger compartment with five real seats. Travel in supreme comfort with a rear seat of particularly generous height and width.
#Renault #SYMBOL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96296795"/>
                  </a:ext>
                </a:extLst>
              </a:tr>
            </a:tbl>
          </a:graphicData>
        </a:graphic>
      </p:graphicFrame>
      <p:sp>
        <p:nvSpPr>
          <p:cNvPr id="3" name="Title 2">
            <a:extLst>
              <a:ext uri="{FF2B5EF4-FFF2-40B4-BE49-F238E27FC236}">
                <a16:creationId xmlns:a16="http://schemas.microsoft.com/office/drawing/2014/main" id="{C1A35FE6-7EFD-4969-BD04-D4B1C916A370}"/>
              </a:ext>
            </a:extLst>
          </p:cNvPr>
          <p:cNvSpPr>
            <a:spLocks noGrp="1"/>
          </p:cNvSpPr>
          <p:nvPr>
            <p:ph type="title"/>
          </p:nvPr>
        </p:nvSpPr>
        <p:spPr/>
        <p:txBody>
          <a:bodyPr/>
          <a:lstStyle/>
          <a:p>
            <a:r>
              <a:rPr lang="en-US"/>
              <a:t>Facebook Own Posts Table - 3 of 6</a:t>
            </a:r>
          </a:p>
        </p:txBody>
      </p:sp>
      <p:sp>
        <p:nvSpPr>
          <p:cNvPr id="4" name="Text Placeholder 3">
            <a:extLst>
              <a:ext uri="{FF2B5EF4-FFF2-40B4-BE49-F238E27FC236}">
                <a16:creationId xmlns:a16="http://schemas.microsoft.com/office/drawing/2014/main" id="{9E88F549-A2FE-4997-B2C7-3B2CBA6E5A1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860392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B08AF751-46BE-483F-BE66-85DB8C3651AF}"/>
              </a:ext>
            </a:extLst>
          </p:cNvPr>
          <p:cNvGraphicFramePr>
            <a:graphicFrameLocks noGrp="1"/>
          </p:cNvGraphicFramePr>
          <p:nvPr>
            <p:ph type="tbl" sz="quarter" idx="13"/>
            <p:extLst>
              <p:ext uri="{D42A27DB-BD31-4B8C-83A1-F6EECF244321}">
                <p14:modId xmlns:p14="http://schemas.microsoft.com/office/powerpoint/2010/main" val="3415257187"/>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96318911"/>
                    </a:ext>
                  </a:extLst>
                </a:gridCol>
                <a:gridCol w="658368">
                  <a:extLst>
                    <a:ext uri="{9D8B030D-6E8A-4147-A177-3AD203B41FA5}">
                      <a16:colId xmlns:a16="http://schemas.microsoft.com/office/drawing/2014/main" val="3863542751"/>
                    </a:ext>
                  </a:extLst>
                </a:gridCol>
                <a:gridCol w="658368">
                  <a:extLst>
                    <a:ext uri="{9D8B030D-6E8A-4147-A177-3AD203B41FA5}">
                      <a16:colId xmlns:a16="http://schemas.microsoft.com/office/drawing/2014/main" val="1517956995"/>
                    </a:ext>
                  </a:extLst>
                </a:gridCol>
                <a:gridCol w="658368">
                  <a:extLst>
                    <a:ext uri="{9D8B030D-6E8A-4147-A177-3AD203B41FA5}">
                      <a16:colId xmlns:a16="http://schemas.microsoft.com/office/drawing/2014/main" val="3161427081"/>
                    </a:ext>
                  </a:extLst>
                </a:gridCol>
                <a:gridCol w="658368">
                  <a:extLst>
                    <a:ext uri="{9D8B030D-6E8A-4147-A177-3AD203B41FA5}">
                      <a16:colId xmlns:a16="http://schemas.microsoft.com/office/drawing/2014/main" val="3378311129"/>
                    </a:ext>
                  </a:extLst>
                </a:gridCol>
                <a:gridCol w="658368">
                  <a:extLst>
                    <a:ext uri="{9D8B030D-6E8A-4147-A177-3AD203B41FA5}">
                      <a16:colId xmlns:a16="http://schemas.microsoft.com/office/drawing/2014/main" val="3337610434"/>
                    </a:ext>
                  </a:extLst>
                </a:gridCol>
                <a:gridCol w="658368">
                  <a:extLst>
                    <a:ext uri="{9D8B030D-6E8A-4147-A177-3AD203B41FA5}">
                      <a16:colId xmlns:a16="http://schemas.microsoft.com/office/drawing/2014/main" val="806330247"/>
                    </a:ext>
                  </a:extLst>
                </a:gridCol>
                <a:gridCol w="658368">
                  <a:extLst>
                    <a:ext uri="{9D8B030D-6E8A-4147-A177-3AD203B41FA5}">
                      <a16:colId xmlns:a16="http://schemas.microsoft.com/office/drawing/2014/main" val="330659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64383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- 2018-03-15 18:03:46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ستنعش رينو كويد الاختبارية المألوفة والقوية والمفعمة بالتكنولوجيا خيالك في كل مرة
#رينو #السعودية #سيارات #رينو_كويد 
</a:t>
                      </a:r>
                      <a:r>
                        <a:rPr kumimoji="0" lang="en-US" sz="1000" b="0" i="0" u="none" strike="noStrike" kern="1200" cap="none" spc="0" normalizeH="0" baseline="0" noProof="0">
                          <a:ln>
                            <a:noFill/>
                          </a:ln>
                          <a:solidFill>
                            <a:prstClr val="black"/>
                          </a:solidFill>
                          <a:effectLst/>
                          <a:uLnTx/>
                          <a:uFillTx/>
                          <a:latin typeface="+mn-lt"/>
                          <a:ea typeface="+mn-ea"/>
                          <a:cs typeface="+mn-cs"/>
                        </a:rPr>
                        <a:t>Friendly, robust and technical, Renault KWID Concept will stimulate your imagination every time
#KSA #Renault #Cars #RenaultKWID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91092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- 2018-03-14 17:09:55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اكتشف تجربة قيادة جديدة كليًا! اجمع بين الراحة والتحكم المثالي في السيارة.
تعرف على رينو تاليسمان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http://bit.ly/2EAgJ9o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#تاليسمان
</a:t>
                      </a:r>
                      <a:r>
                        <a:rPr kumimoji="0" lang="en-US" sz="1000" b="0" i="0" u="none" strike="noStrike" kern="1200" cap="none" spc="0" normalizeH="0" baseline="0" noProof="0">
                          <a:ln>
                            <a:noFill/>
                          </a:ln>
                          <a:solidFill>
                            <a:prstClr val="black"/>
                          </a:solidFill>
                          <a:effectLst/>
                          <a:uLnTx/>
                          <a:uFillTx/>
                          <a:latin typeface="+mn-lt"/>
                          <a:ea typeface="+mn-ea"/>
                          <a:cs typeface="+mn-cs"/>
                        </a:rPr>
                        <a:t>Discover a brand new driving experience! Combine comfort and optimal vehicle control.
Discover Renault TALISMAN here:
http://bit.ly/2sjRSC4
#Renault #TALISMAN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6769588"/>
                  </a:ext>
                </a:extLst>
              </a:tr>
            </a:tbl>
          </a:graphicData>
        </a:graphic>
      </p:graphicFrame>
      <p:sp>
        <p:nvSpPr>
          <p:cNvPr id="3" name="Title 2">
            <a:extLst>
              <a:ext uri="{FF2B5EF4-FFF2-40B4-BE49-F238E27FC236}">
                <a16:creationId xmlns:a16="http://schemas.microsoft.com/office/drawing/2014/main" id="{5972F454-3585-4634-A18E-7EBECE0CF931}"/>
              </a:ext>
            </a:extLst>
          </p:cNvPr>
          <p:cNvSpPr>
            <a:spLocks noGrp="1"/>
          </p:cNvSpPr>
          <p:nvPr>
            <p:ph type="title"/>
          </p:nvPr>
        </p:nvSpPr>
        <p:spPr/>
        <p:txBody>
          <a:bodyPr/>
          <a:lstStyle/>
          <a:p>
            <a:r>
              <a:rPr lang="en-US"/>
              <a:t>Facebook Own Posts Table - 4 of 6</a:t>
            </a:r>
          </a:p>
        </p:txBody>
      </p:sp>
      <p:sp>
        <p:nvSpPr>
          <p:cNvPr id="4" name="Text Placeholder 3">
            <a:extLst>
              <a:ext uri="{FF2B5EF4-FFF2-40B4-BE49-F238E27FC236}">
                <a16:creationId xmlns:a16="http://schemas.microsoft.com/office/drawing/2014/main" id="{A51D59C5-6604-4971-B5EA-720A3081A54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6577295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4A01A094-4918-4ED6-8AAA-DEA5B044F733}"/>
              </a:ext>
            </a:extLst>
          </p:cNvPr>
          <p:cNvGraphicFramePr>
            <a:graphicFrameLocks noGrp="1"/>
          </p:cNvGraphicFramePr>
          <p:nvPr>
            <p:ph type="tbl" sz="quarter" idx="13"/>
            <p:extLst>
              <p:ext uri="{D42A27DB-BD31-4B8C-83A1-F6EECF244321}">
                <p14:modId xmlns:p14="http://schemas.microsoft.com/office/powerpoint/2010/main" val="3183761972"/>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92653037"/>
                    </a:ext>
                  </a:extLst>
                </a:gridCol>
                <a:gridCol w="658368">
                  <a:extLst>
                    <a:ext uri="{9D8B030D-6E8A-4147-A177-3AD203B41FA5}">
                      <a16:colId xmlns:a16="http://schemas.microsoft.com/office/drawing/2014/main" val="3109493977"/>
                    </a:ext>
                  </a:extLst>
                </a:gridCol>
                <a:gridCol w="658368">
                  <a:extLst>
                    <a:ext uri="{9D8B030D-6E8A-4147-A177-3AD203B41FA5}">
                      <a16:colId xmlns:a16="http://schemas.microsoft.com/office/drawing/2014/main" val="2674343332"/>
                    </a:ext>
                  </a:extLst>
                </a:gridCol>
                <a:gridCol w="658368">
                  <a:extLst>
                    <a:ext uri="{9D8B030D-6E8A-4147-A177-3AD203B41FA5}">
                      <a16:colId xmlns:a16="http://schemas.microsoft.com/office/drawing/2014/main" val="4214858665"/>
                    </a:ext>
                  </a:extLst>
                </a:gridCol>
                <a:gridCol w="658368">
                  <a:extLst>
                    <a:ext uri="{9D8B030D-6E8A-4147-A177-3AD203B41FA5}">
                      <a16:colId xmlns:a16="http://schemas.microsoft.com/office/drawing/2014/main" val="3041945650"/>
                    </a:ext>
                  </a:extLst>
                </a:gridCol>
                <a:gridCol w="658368">
                  <a:extLst>
                    <a:ext uri="{9D8B030D-6E8A-4147-A177-3AD203B41FA5}">
                      <a16:colId xmlns:a16="http://schemas.microsoft.com/office/drawing/2014/main" val="2409784672"/>
                    </a:ext>
                  </a:extLst>
                </a:gridCol>
                <a:gridCol w="658368">
                  <a:extLst>
                    <a:ext uri="{9D8B030D-6E8A-4147-A177-3AD203B41FA5}">
                      <a16:colId xmlns:a16="http://schemas.microsoft.com/office/drawing/2014/main" val="608998936"/>
                    </a:ext>
                  </a:extLst>
                </a:gridCol>
                <a:gridCol w="658368">
                  <a:extLst>
                    <a:ext uri="{9D8B030D-6E8A-4147-A177-3AD203B41FA5}">
                      <a16:colId xmlns:a16="http://schemas.microsoft.com/office/drawing/2014/main" val="1624129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69491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- 2018-03-13 16:48:57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شركة أفضلية الخليج للسيارات ومجموعة تأجير، تدعوكم لحضور فعالية تجربة القيادة وعرض أحدث طرازاتها 
#رينو #السعودية #فعاليات #الطائف 
</a:t>
                      </a:r>
                      <a:r>
                        <a:rPr kumimoji="0" lang="en-US" sz="1000" b="0" i="0" u="none" strike="noStrike" kern="1200" cap="none" spc="0" normalizeH="0" baseline="0" noProof="0">
                          <a:ln>
                            <a:noFill/>
                          </a:ln>
                          <a:solidFill>
                            <a:prstClr val="black"/>
                          </a:solidFill>
                          <a:effectLst/>
                          <a:uLnTx/>
                          <a:uFillTx/>
                          <a:latin typeface="+mn-lt"/>
                          <a:ea typeface="+mn-ea"/>
                          <a:cs typeface="+mn-cs"/>
                        </a:rPr>
                        <a:t>Gulf Advantage Automobiles LLC &amp; Taajeer Group is pleased to invite you to attend Renault Showcase &amp; Test Drive Event 
#Renault #Saudi #KSA #Taif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63689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- 2018-03-08 09:37:20</a:t>
                      </a:r>
                      <a:r>
                        <a:rPr kumimoji="0" lang="en-US" sz="1000" b="0" i="0" u="none" strike="noStrike" kern="1200" cap="none" spc="0" normalizeH="0" baseline="0" noProof="0">
                          <a:ln>
                            <a:noFill/>
                          </a:ln>
                          <a:solidFill>
                            <a:prstClr val="black"/>
                          </a:solidFill>
                          <a:effectLst/>
                          <a:uLnTx/>
                          <a:uFillTx/>
                          <a:latin typeface="+mn-lt"/>
                          <a:ea typeface="+mn-ea"/>
                          <a:cs typeface="+mn-cs"/>
                        </a:rPr>
                        <a:t>
‘Gulf Advantage Automobiles will be introducing customized lounges and showroom sales desks explicitly planned for women at all its major showrooms across the Kingdom. These specially designed areas will be called ‘Renault for her’ and will be equipped with all demonstration materials in a warm and welcoming décor that offer women the opportunity to learn more about the French manufacturer and the latest models available to choose from. Most importantly, these ‘Renault for her’ lounges will be hosted by well-trained Saudi sales women.’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95447937"/>
                  </a:ext>
                </a:extLst>
              </a:tr>
            </a:tbl>
          </a:graphicData>
        </a:graphic>
      </p:graphicFrame>
      <p:sp>
        <p:nvSpPr>
          <p:cNvPr id="3" name="Title 2">
            <a:extLst>
              <a:ext uri="{FF2B5EF4-FFF2-40B4-BE49-F238E27FC236}">
                <a16:creationId xmlns:a16="http://schemas.microsoft.com/office/drawing/2014/main" id="{55B54499-80B3-4E6B-895D-FDDD9CFEA908}"/>
              </a:ext>
            </a:extLst>
          </p:cNvPr>
          <p:cNvSpPr>
            <a:spLocks noGrp="1"/>
          </p:cNvSpPr>
          <p:nvPr>
            <p:ph type="title"/>
          </p:nvPr>
        </p:nvSpPr>
        <p:spPr/>
        <p:txBody>
          <a:bodyPr/>
          <a:lstStyle/>
          <a:p>
            <a:r>
              <a:rPr lang="en-US"/>
              <a:t>Facebook Own Posts Table - 5 of 6</a:t>
            </a:r>
          </a:p>
        </p:txBody>
      </p:sp>
      <p:sp>
        <p:nvSpPr>
          <p:cNvPr id="4" name="Text Placeholder 3">
            <a:extLst>
              <a:ext uri="{FF2B5EF4-FFF2-40B4-BE49-F238E27FC236}">
                <a16:creationId xmlns:a16="http://schemas.microsoft.com/office/drawing/2014/main" id="{20EDB366-2559-4C4D-9B09-22F2C0D4613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0229268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18BC07D8-7DAB-4A0A-9221-B0478619582F}"/>
              </a:ext>
            </a:extLst>
          </p:cNvPr>
          <p:cNvGraphicFramePr>
            <a:graphicFrameLocks noGrp="1"/>
          </p:cNvGraphicFramePr>
          <p:nvPr>
            <p:ph type="tbl" sz="quarter" idx="13"/>
            <p:extLst>
              <p:ext uri="{D42A27DB-BD31-4B8C-83A1-F6EECF244321}">
                <p14:modId xmlns:p14="http://schemas.microsoft.com/office/powerpoint/2010/main" val="3880733028"/>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51010530"/>
                    </a:ext>
                  </a:extLst>
                </a:gridCol>
                <a:gridCol w="658368">
                  <a:extLst>
                    <a:ext uri="{9D8B030D-6E8A-4147-A177-3AD203B41FA5}">
                      <a16:colId xmlns:a16="http://schemas.microsoft.com/office/drawing/2014/main" val="885869392"/>
                    </a:ext>
                  </a:extLst>
                </a:gridCol>
                <a:gridCol w="658368">
                  <a:extLst>
                    <a:ext uri="{9D8B030D-6E8A-4147-A177-3AD203B41FA5}">
                      <a16:colId xmlns:a16="http://schemas.microsoft.com/office/drawing/2014/main" val="3203823148"/>
                    </a:ext>
                  </a:extLst>
                </a:gridCol>
                <a:gridCol w="658368">
                  <a:extLst>
                    <a:ext uri="{9D8B030D-6E8A-4147-A177-3AD203B41FA5}">
                      <a16:colId xmlns:a16="http://schemas.microsoft.com/office/drawing/2014/main" val="1580297225"/>
                    </a:ext>
                  </a:extLst>
                </a:gridCol>
                <a:gridCol w="658368">
                  <a:extLst>
                    <a:ext uri="{9D8B030D-6E8A-4147-A177-3AD203B41FA5}">
                      <a16:colId xmlns:a16="http://schemas.microsoft.com/office/drawing/2014/main" val="1769245499"/>
                    </a:ext>
                  </a:extLst>
                </a:gridCol>
                <a:gridCol w="658368">
                  <a:extLst>
                    <a:ext uri="{9D8B030D-6E8A-4147-A177-3AD203B41FA5}">
                      <a16:colId xmlns:a16="http://schemas.microsoft.com/office/drawing/2014/main" val="237933364"/>
                    </a:ext>
                  </a:extLst>
                </a:gridCol>
                <a:gridCol w="658368">
                  <a:extLst>
                    <a:ext uri="{9D8B030D-6E8A-4147-A177-3AD203B41FA5}">
                      <a16:colId xmlns:a16="http://schemas.microsoft.com/office/drawing/2014/main" val="3102163332"/>
                    </a:ext>
                  </a:extLst>
                </a:gridCol>
                <a:gridCol w="658368">
                  <a:extLst>
                    <a:ext uri="{9D8B030D-6E8A-4147-A177-3AD203B41FA5}">
                      <a16:colId xmlns:a16="http://schemas.microsoft.com/office/drawing/2014/main" val="4133949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31268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- 2018-03-07 10:24:35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تحميل سهل، وصول سريع للأغراض، باب جانبي، والمزيد... سيارة رينو دوكر فان عملية بشكل فائق!
تعرف على رينو دوكر فان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http://bit.ly/2GPyUFs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#دوكر_فان
</a:t>
                      </a:r>
                      <a:r>
                        <a:rPr kumimoji="0" lang="en-US" sz="1000" b="0" i="0" u="none" strike="noStrike" kern="1200" cap="none" spc="0" normalizeH="0" baseline="0" noProof="0">
                          <a:ln>
                            <a:noFill/>
                          </a:ln>
                          <a:solidFill>
                            <a:prstClr val="black"/>
                          </a:solidFill>
                          <a:effectLst/>
                          <a:uLnTx/>
                          <a:uFillTx/>
                          <a:latin typeface="+mn-lt"/>
                          <a:ea typeface="+mn-ea"/>
                          <a:cs typeface="+mn-cs"/>
                        </a:rPr>
                        <a:t>Easy loading, quick access to objects, side door, and more... the Renault DOKKER Van is extremely practical! 
Discover Renault DOKKER Van here:
http://bit.ly/2HMFCNY
#Renault #DOKKERVan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86136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- 2018-03-04 16:45:00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اذكر الإختلافات التي بين الصورتين؟ شاركونا الجواب في التعليقات 
#رينو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Mention the difference between the pictures? Share with us your answer in the comment section
#KSA #Renault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9017105"/>
                  </a:ext>
                </a:extLst>
              </a:tr>
            </a:tbl>
          </a:graphicData>
        </a:graphic>
      </p:graphicFrame>
      <p:sp>
        <p:nvSpPr>
          <p:cNvPr id="3" name="Title 2">
            <a:extLst>
              <a:ext uri="{FF2B5EF4-FFF2-40B4-BE49-F238E27FC236}">
                <a16:creationId xmlns:a16="http://schemas.microsoft.com/office/drawing/2014/main" id="{E6168C15-7640-4E0E-8724-41B5D3D971F8}"/>
              </a:ext>
            </a:extLst>
          </p:cNvPr>
          <p:cNvSpPr>
            <a:spLocks noGrp="1"/>
          </p:cNvSpPr>
          <p:nvPr>
            <p:ph type="title"/>
          </p:nvPr>
        </p:nvSpPr>
        <p:spPr/>
        <p:txBody>
          <a:bodyPr/>
          <a:lstStyle/>
          <a:p>
            <a:r>
              <a:rPr lang="en-US"/>
              <a:t>Facebook Own Posts Table - 6 of 6</a:t>
            </a:r>
          </a:p>
        </p:txBody>
      </p:sp>
      <p:sp>
        <p:nvSpPr>
          <p:cNvPr id="4" name="Text Placeholder 3">
            <a:extLst>
              <a:ext uri="{FF2B5EF4-FFF2-40B4-BE49-F238E27FC236}">
                <a16:creationId xmlns:a16="http://schemas.microsoft.com/office/drawing/2014/main" id="{C88F0DDA-6759-49A6-8EA8-1F71C2C0B96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96400266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20180410_070507</Template>
  <TotalTime>0</TotalTime>
  <Words>497</Words>
  <Application>Microsoft Office PowerPoint</Application>
  <PresentationFormat>On-screen Show (4:3)</PresentationFormat>
  <Paragraphs>231</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Lato</vt:lpstr>
      <vt:lpstr>Calibri</vt:lpstr>
      <vt:lpstr>Arial</vt:lpstr>
      <vt:lpstr>quintly_template</vt:lpstr>
      <vt:lpstr>Facebook</vt:lpstr>
      <vt:lpstr>Facebook Key Metrics Table</vt:lpstr>
      <vt:lpstr>Facebook Fans Total</vt:lpstr>
      <vt:lpstr>Facebook Fans Change Rate</vt:lpstr>
      <vt:lpstr>Facebook Interaction Rate</vt:lpstr>
      <vt:lpstr>Facebook Interaction Rate By Hour</vt:lpstr>
      <vt:lpstr>Facebook Own Posts Table - 1 of 6</vt:lpstr>
      <vt:lpstr>Facebook Own Posts Table - 2 of 6</vt:lpstr>
      <vt:lpstr>Facebook Own Posts Table - 3 of 6</vt:lpstr>
      <vt:lpstr>Facebook Own Posts Table - 4 of 6</vt:lpstr>
      <vt:lpstr>Facebook Own Posts Table - 5 of 6</vt:lpstr>
      <vt:lpstr>Facebook Own Posts Table - 6 of 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dc:title>
  <dc:creator>Administrator</dc:creator>
  <cp:lastModifiedBy>Administrator</cp:lastModifiedBy>
  <cp:revision>1</cp:revision>
  <dcterms:created xsi:type="dcterms:W3CDTF">2018-04-10T07:05:08Z</dcterms:created>
  <dcterms:modified xsi:type="dcterms:W3CDTF">2018-04-10T07:05:34Z</dcterms:modified>
</cp:coreProperties>
</file>