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 (Faden Media)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3-464B-BBD5-4E1BFF811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fadenmedia (Faden Media)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03-464B-BBD5-4E1BFF811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578328"/>
        <c:axId val="324578656"/>
      </c:barChart>
      <c:catAx>
        <c:axId val="32457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78656"/>
        <c:crosses val="autoZero"/>
        <c:auto val="1"/>
        <c:lblAlgn val="ctr"/>
        <c:lblOffset val="100"/>
        <c:noMultiLvlLbl val="0"/>
      </c:catAx>
      <c:valAx>
        <c:axId val="32457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7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817</c:v>
                </c:pt>
                <c:pt idx="1">
                  <c:v>816</c:v>
                </c:pt>
                <c:pt idx="2">
                  <c:v>816</c:v>
                </c:pt>
                <c:pt idx="3">
                  <c:v>817</c:v>
                </c:pt>
                <c:pt idx="4">
                  <c:v>819</c:v>
                </c:pt>
                <c:pt idx="5">
                  <c:v>818</c:v>
                </c:pt>
                <c:pt idx="6">
                  <c:v>818</c:v>
                </c:pt>
                <c:pt idx="7">
                  <c:v>820</c:v>
                </c:pt>
                <c:pt idx="8">
                  <c:v>820</c:v>
                </c:pt>
                <c:pt idx="9">
                  <c:v>825</c:v>
                </c:pt>
                <c:pt idx="10">
                  <c:v>825</c:v>
                </c:pt>
                <c:pt idx="11">
                  <c:v>828</c:v>
                </c:pt>
                <c:pt idx="12">
                  <c:v>831</c:v>
                </c:pt>
                <c:pt idx="13">
                  <c:v>833</c:v>
                </c:pt>
                <c:pt idx="14">
                  <c:v>835</c:v>
                </c:pt>
                <c:pt idx="15">
                  <c:v>834</c:v>
                </c:pt>
                <c:pt idx="16">
                  <c:v>834</c:v>
                </c:pt>
                <c:pt idx="17">
                  <c:v>833</c:v>
                </c:pt>
                <c:pt idx="18">
                  <c:v>836</c:v>
                </c:pt>
                <c:pt idx="19">
                  <c:v>840</c:v>
                </c:pt>
                <c:pt idx="20">
                  <c:v>920</c:v>
                </c:pt>
                <c:pt idx="21">
                  <c:v>929</c:v>
                </c:pt>
                <c:pt idx="22">
                  <c:v>929</c:v>
                </c:pt>
                <c:pt idx="23">
                  <c:v>932</c:v>
                </c:pt>
                <c:pt idx="24">
                  <c:v>938</c:v>
                </c:pt>
                <c:pt idx="25">
                  <c:v>941</c:v>
                </c:pt>
                <c:pt idx="26">
                  <c:v>940</c:v>
                </c:pt>
                <c:pt idx="27">
                  <c:v>948</c:v>
                </c:pt>
                <c:pt idx="28">
                  <c:v>949</c:v>
                </c:pt>
                <c:pt idx="29">
                  <c:v>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7F-43C3-A738-48D99F6DD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581608"/>
        <c:axId val="324579640"/>
      </c:lineChart>
      <c:dateAx>
        <c:axId val="32458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79640"/>
        <c:crosses val="autoZero"/>
        <c:auto val="1"/>
        <c:lblOffset val="100"/>
        <c:baseTimeUnit val="days"/>
      </c:dateAx>
      <c:valAx>
        <c:axId val="32457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58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</c:f>
              <c:strCache>
                <c:ptCount val="1"/>
                <c:pt idx="0">
                  <c:v>fadenmedia (Faden Media)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00-40DE-9698-7DA49F5197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945440"/>
        <c:axId val="326947080"/>
      </c:lineChart>
      <c:catAx>
        <c:axId val="326945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47080"/>
        <c:crosses val="autoZero"/>
        <c:auto val="1"/>
        <c:lblAlgn val="ctr"/>
        <c:lblOffset val="100"/>
        <c:noMultiLvlLbl val="0"/>
      </c:catAx>
      <c:valAx>
        <c:axId val="32694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4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80-4FF1-9FD1-5C0A49E6A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497952"/>
        <c:axId val="238499264"/>
      </c:barChart>
      <c:catAx>
        <c:axId val="23849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9264"/>
        <c:crosses val="autoZero"/>
        <c:auto val="1"/>
        <c:lblAlgn val="ctr"/>
        <c:lblOffset val="100"/>
        <c:noMultiLvlLbl val="0"/>
      </c:catAx>
      <c:valAx>
        <c:axId val="23849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6.0147481921152997</c:v>
                </c:pt>
                <c:pt idx="1">
                  <c:v>8.2147802763174003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F9-48D5-A3BF-874CEAC59A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938344"/>
        <c:axId val="238505496"/>
      </c:barChart>
      <c:catAx>
        <c:axId val="32593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05496"/>
        <c:crosses val="autoZero"/>
        <c:auto val="1"/>
        <c:lblAlgn val="ctr"/>
        <c:lblOffset val="100"/>
        <c:noMultiLvlLbl val="0"/>
      </c:catAx>
      <c:valAx>
        <c:axId val="23850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3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42</c:v>
                </c:pt>
                <c:pt idx="8">
                  <c:v>0</c:v>
                </c:pt>
                <c:pt idx="9">
                  <c:v>0</c:v>
                </c:pt>
                <c:pt idx="10">
                  <c:v>40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130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65</c:v>
                </c:pt>
                <c:pt idx="26">
                  <c:v>84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E4-49A9-91D8-F3AA9E589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504184"/>
        <c:axId val="238498936"/>
      </c:barChart>
      <c:dateAx>
        <c:axId val="23850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498936"/>
        <c:crosses val="autoZero"/>
        <c:auto val="1"/>
        <c:lblOffset val="100"/>
        <c:baseTimeUnit val="days"/>
      </c:dateAx>
      <c:valAx>
        <c:axId val="23849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0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6.0147481921152997</c:v>
                </c:pt>
                <c:pt idx="1">
                  <c:v>8.2147802763174003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68-47A0-BB8F-10B2FDCF4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073720"/>
        <c:axId val="242071752"/>
      </c:barChart>
      <c:catAx>
        <c:axId val="242073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71752"/>
        <c:crosses val="autoZero"/>
        <c:auto val="1"/>
        <c:lblAlgn val="ctr"/>
        <c:lblOffset val="100"/>
        <c:noMultiLvlLbl val="0"/>
      </c:catAx>
      <c:valAx>
        <c:axId val="24207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73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fadenmedia (Faden Media)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5.0213999999999999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5.1281999999999996</c:v>
                </c:pt>
                <c:pt idx="8">
                  <c:v>0</c:v>
                </c:pt>
                <c:pt idx="9">
                  <c:v>0</c:v>
                </c:pt>
                <c:pt idx="10">
                  <c:v>4.8484999999999996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4.3164999999999996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15.5131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6.9185999999999996</c:v>
                </c:pt>
                <c:pt idx="26">
                  <c:v>9.0112000000000005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AD-43D9-8E20-CC2738374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83520"/>
        <c:axId val="239883848"/>
      </c:lineChart>
      <c:dateAx>
        <c:axId val="239883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3848"/>
        <c:crosses val="autoZero"/>
        <c:auto val="1"/>
        <c:lblOffset val="100"/>
        <c:baseTimeUnit val="days"/>
      </c:dateAx>
      <c:valAx>
        <c:axId val="23988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3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6AB3-51CE-4513-A468-BD562F0CB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3DB2C-6A08-4409-97F6-8A398598BC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7AF2F-55F4-46AA-AA6B-5C55145FDD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679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C2C7D-301D-41C8-BB81-41641B39B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8457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120725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15762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383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6118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179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5018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4247468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03527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286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582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721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 (Faden Media)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028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F59EEB-69C6-46EA-8B3F-9F754F4E4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44EF8-53CE-4AD0-A197-BE7F5B2E99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657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7E126-4B47-413E-B08D-7CD6BDD29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AFD381-C6CB-4E01-9AB4-502CB4E680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44176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DFA66-D39F-4C26-8CBA-81453833E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D934D-FC31-45F6-A15A-AFB82AADE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328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64B9-305E-4C32-81DA-E046CDD13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77353-4D37-4649-A790-596F01380D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2802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FCC56-C560-4234-B4F4-D37556837F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EF741-0E1D-4836-912E-33375F71C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45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DE682-1572-4E71-B76F-BB14CD59A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5BBEA4-2D04-4F91-BB18-579EA7CA9C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486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78725-2046-49F3-A5B1-2B89B82778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33834-DF49-4DC0-B411-6411CEC4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875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D181B-9EE4-4E52-9928-D83C11426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9E2D9-5FE7-45E7-8734-F02F1A2B0C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33580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E4FC2-80BC-4E6E-B484-CA2D47A87C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0DA07D-C871-4F62-906E-5B7FD6B465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828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D9E20D-B0B3-468F-BE3D-813226413B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89540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384476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135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04214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9615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092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5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- 2018-03-15 17:17:53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نهاية أسبوع سعيدة ‬
‫#هلا_بالخميس #برج_الشاشة #السعودية #جده #الخميس_الونيس ‬
‫ 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a nice weekend 
#Weekend #KSA #Jeddah #Media #DOOH #Advertisement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00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- 2018-03-04 17:32:07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بسيطة، فعالة ومرحة، للدمج بين الإعلان والواقع
.
‎‏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simple, effective and playful way to mix the line between advertisement and environment
‎‏⁧‫#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دعاية‬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
‎‏⁦‪#DOOH‬⁩ ⁦‪#Advertisement‬⁩ ⁦‪#Media‬⁩
.
‎‏Source: Apotek Hjärtat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25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- 2018-03-11 19:59:41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انذارات داخلية تكشف الدخان الناتج من السجائر، لتجعل الرجل في الصورة يسعل، يعد الإعلان مثالا للإبداع التفاعلي.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in-built alarms that sense cigarette smoke, making the man in the picture suddenly cough, this poster ad is a perfect example of interactive creativity.
‏Source: Apotek Hjärtat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#برج_الشاشة #شاشة_برج_الملك#السعودية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6228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A8D02DD-6277-4125-8BAE-042FA29E7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2C708-9144-4A0E-9C1A-9052DA95C7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0088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B5102-B49E-4717-BB5D-F108AB16A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2138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376777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81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7864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419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0149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6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- 2018-03-08 20:00:49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النقاط الأساسية لإعلان ناجح داخل المتجر، احرصوا أن تكون الرسالة قصيرة و سريعة بتصميم انيق و مستحدث و أن تكون في الموقع الصحيح
#جدة #اعلان #دعاية #فكرة #ابداع #السعودية
.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Make sure your in-store advertisement’s message is short and quick, with a modern and fresh design, and placed correctly for its success.
#DOOH #Advertisement 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194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 (Faden Media) - 2018-03-20 17:42:59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أمي ومن مثل أمي ... شكراً ست الحبايب
يوم الأم مناسبة خاصة لتقديم كل الحب و الشكر لهن.
شاركونا على الهاشتاق #من_مثل_أمي بأسماء أمهاتكم لفرصة ظهور الأسماء على أكبر منصة إعلانية في العالم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Mother’s day is a special occasion to thank the mother for all her love and support, Share with us your mother’s name through the hashtag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من_مثل_أمي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 a chance to display it in the biggest Ad screen in the 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5155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D35AA15-D1C7-4304-8042-BC68CCC03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5D565B-A8F2-4B22-968F-6BC6A9838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69291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72B62-1C94-4897-9BB0-0C6015E2A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677F5D-FD30-4329-B726-5B11ECA4A3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66623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D492C-80E7-49C6-B956-6B969BEAE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9F6C7-14C1-4E69-8DCE-4F8656D2A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271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D5A2D-6744-4CD6-A70B-4A32D276E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2010F4-4273-439B-B2C4-19B1502DDE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63495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9D2F0-F70E-488F-B71D-7CB361B8D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936ADA-A8F4-464F-8522-9DCBC8CEE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425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91DC-86E1-4EA5-BD46-2C5B245E0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95348-A738-4503-9734-AF89AF7D44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4369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46962B-D58A-4B2D-9346-0F81E7D33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94797-B0E9-4731-AF28-A6B7BE26F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97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D0DD-6C88-4871-83A8-89BE5C614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35E205-6B97-472D-BFFA-2581428FD2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75625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812809-2396-47E8-82FC-EF206FBFF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768515-4E89-4FB6-A494-291F9FFC4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48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20180405_130144</Template>
  <TotalTime>0</TotalTime>
  <Words>237</Words>
  <Application>Microsoft Office PowerPoint</Application>
  <PresentationFormat>On-screen Show (4:3)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Lato</vt:lpstr>
      <vt:lpstr>Calibri</vt:lpstr>
      <vt:lpstr>Arial</vt:lpstr>
      <vt:lpstr>quintly_template</vt:lpstr>
      <vt:lpstr>Instagram Reports</vt:lpstr>
      <vt:lpstr>Instagram Key Metrics Table</vt:lpstr>
      <vt:lpstr>Instagram Interactions Distribution</vt:lpstr>
      <vt:lpstr>Instagram Followers Total</vt:lpstr>
      <vt:lpstr>Instagram Total Interactions</vt:lpstr>
      <vt:lpstr>Instagram Posts By Weekday</vt:lpstr>
      <vt:lpstr>Custom Posts Table (Top 5) - 1 of 2</vt:lpstr>
      <vt:lpstr>Custom Posts Table (Top 5) - 2 of 2</vt:lpstr>
      <vt:lpstr>Instagram Interaction Rate By Post Type</vt:lpstr>
      <vt:lpstr>IN - Average Interactions Per Post (column)</vt:lpstr>
      <vt:lpstr>Instagram Interaction Rate By Post Type</vt:lpstr>
      <vt:lpstr>Instagram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2018-04-05T13:01:45Z</dcterms:created>
  <dcterms:modified xsi:type="dcterms:W3CDTF">2018-04-05T13:02:08Z</dcterms:modified>
</cp:coreProperties>
</file>