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58970</c:v>
                </c:pt>
                <c:pt idx="1">
                  <c:v>58965</c:v>
                </c:pt>
                <c:pt idx="2">
                  <c:v>58963</c:v>
                </c:pt>
                <c:pt idx="3">
                  <c:v>58960</c:v>
                </c:pt>
                <c:pt idx="4">
                  <c:v>58960</c:v>
                </c:pt>
                <c:pt idx="5">
                  <c:v>58959</c:v>
                </c:pt>
                <c:pt idx="6">
                  <c:v>58954</c:v>
                </c:pt>
                <c:pt idx="7">
                  <c:v>58952</c:v>
                </c:pt>
                <c:pt idx="8">
                  <c:v>58951</c:v>
                </c:pt>
                <c:pt idx="9">
                  <c:v>58946</c:v>
                </c:pt>
                <c:pt idx="10">
                  <c:v>58940</c:v>
                </c:pt>
                <c:pt idx="11">
                  <c:v>58934</c:v>
                </c:pt>
                <c:pt idx="12">
                  <c:v>58931</c:v>
                </c:pt>
                <c:pt idx="13">
                  <c:v>58921</c:v>
                </c:pt>
                <c:pt idx="14">
                  <c:v>58920</c:v>
                </c:pt>
                <c:pt idx="15">
                  <c:v>58917</c:v>
                </c:pt>
                <c:pt idx="16">
                  <c:v>58909</c:v>
                </c:pt>
                <c:pt idx="17">
                  <c:v>58906</c:v>
                </c:pt>
                <c:pt idx="18">
                  <c:v>58899</c:v>
                </c:pt>
                <c:pt idx="19">
                  <c:v>58900</c:v>
                </c:pt>
                <c:pt idx="20">
                  <c:v>58896</c:v>
                </c:pt>
                <c:pt idx="21">
                  <c:v>58894</c:v>
                </c:pt>
                <c:pt idx="22">
                  <c:v>58891</c:v>
                </c:pt>
                <c:pt idx="23">
                  <c:v>58888</c:v>
                </c:pt>
                <c:pt idx="24">
                  <c:v>58886</c:v>
                </c:pt>
                <c:pt idx="25">
                  <c:v>58884</c:v>
                </c:pt>
                <c:pt idx="26">
                  <c:v>58882</c:v>
                </c:pt>
                <c:pt idx="27">
                  <c:v>58874</c:v>
                </c:pt>
                <c:pt idx="28">
                  <c:v>58876</c:v>
                </c:pt>
                <c:pt idx="29">
                  <c:v>58872</c:v>
                </c:pt>
                <c:pt idx="30">
                  <c:v>58874</c:v>
                </c:pt>
              </c:numCache>
            </c:numRef>
          </c:val>
          <c:smooth val="0"/>
          <c:extLst>
            <c:ext xmlns:c16="http://schemas.microsoft.com/office/drawing/2014/chart" uri="{C3380CC4-5D6E-409C-BE32-E72D297353CC}">
              <c16:uniqueId val="{00000000-3610-4305-BE47-AB2761671024}"/>
            </c:ext>
          </c:extLst>
        </c:ser>
        <c:dLbls>
          <c:showLegendKey val="0"/>
          <c:showVal val="0"/>
          <c:showCatName val="0"/>
          <c:showSerName val="0"/>
          <c:showPercent val="0"/>
          <c:showBubbleSize val="0"/>
        </c:dLbls>
        <c:smooth val="0"/>
        <c:axId val="322564600"/>
        <c:axId val="322561320"/>
      </c:lineChart>
      <c:dateAx>
        <c:axId val="32256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61320"/>
        <c:crosses val="autoZero"/>
        <c:auto val="1"/>
        <c:lblOffset val="100"/>
        <c:baseTimeUnit val="days"/>
      </c:dateAx>
      <c:valAx>
        <c:axId val="32256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6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-3.3914400054262999E-3</c:v>
                </c:pt>
                <c:pt idx="1">
                  <c:v>-8.4788875699507993E-3</c:v>
                </c:pt>
                <c:pt idx="2">
                  <c:v>-3.3918426185025E-3</c:v>
                </c:pt>
                <c:pt idx="3">
                  <c:v>-5.0879365025524002E-3</c:v>
                </c:pt>
                <c:pt idx="4">
                  <c:v>0</c:v>
                </c:pt>
                <c:pt idx="5">
                  <c:v>-1.6960651289009E-3</c:v>
                </c:pt>
                <c:pt idx="6">
                  <c:v>-8.4804694787903E-3</c:v>
                </c:pt>
                <c:pt idx="7">
                  <c:v>-3.3924754893645999E-3</c:v>
                </c:pt>
                <c:pt idx="8">
                  <c:v>-1.6962952910842999E-3</c:v>
                </c:pt>
                <c:pt idx="9">
                  <c:v>-8.4816203287476008E-3</c:v>
                </c:pt>
                <c:pt idx="10">
                  <c:v>-1.0178807722322001E-2</c:v>
                </c:pt>
                <c:pt idx="11">
                  <c:v>-1.017984390906E-2</c:v>
                </c:pt>
                <c:pt idx="12">
                  <c:v>-5.0904401533918998E-3</c:v>
                </c:pt>
                <c:pt idx="13">
                  <c:v>-1.6968997641308999E-2</c:v>
                </c:pt>
                <c:pt idx="14">
                  <c:v>-1.6971877598819E-3</c:v>
                </c:pt>
                <c:pt idx="15">
                  <c:v>-5.0916496945010003E-3</c:v>
                </c:pt>
                <c:pt idx="16">
                  <c:v>-1.3578423884448E-2</c:v>
                </c:pt>
                <c:pt idx="17">
                  <c:v>-5.0926004515438996E-3</c:v>
                </c:pt>
                <c:pt idx="18">
                  <c:v>-1.1883339557939999E-2</c:v>
                </c:pt>
                <c:pt idx="19">
                  <c:v>1.6978216947656001E-3</c:v>
                </c:pt>
                <c:pt idx="20">
                  <c:v>-6.7911714770797996E-3</c:v>
                </c:pt>
                <c:pt idx="21">
                  <c:v>-3.3958163542516001E-3</c:v>
                </c:pt>
                <c:pt idx="22">
                  <c:v>-5.0938975107820998E-3</c:v>
                </c:pt>
                <c:pt idx="23">
                  <c:v>-5.0941570019188004E-3</c:v>
                </c:pt>
                <c:pt idx="24">
                  <c:v>-3.3962776796631002E-3</c:v>
                </c:pt>
                <c:pt idx="25">
                  <c:v>-3.3963930306014998E-3</c:v>
                </c:pt>
                <c:pt idx="26">
                  <c:v>-3.3965083893757E-3</c:v>
                </c:pt>
                <c:pt idx="27">
                  <c:v>-1.3586495023946E-2</c:v>
                </c:pt>
                <c:pt idx="28">
                  <c:v>3.3970853008118999E-3</c:v>
                </c:pt>
                <c:pt idx="29">
                  <c:v>-6.7939398056933E-3</c:v>
                </c:pt>
                <c:pt idx="30">
                  <c:v>3.3972007066177001E-3</c:v>
                </c:pt>
              </c:numCache>
            </c:numRef>
          </c:val>
          <c:smooth val="0"/>
          <c:extLst>
            <c:ext xmlns:c16="http://schemas.microsoft.com/office/drawing/2014/chart" uri="{C3380CC4-5D6E-409C-BE32-E72D297353CC}">
              <c16:uniqueId val="{00000000-3A90-49FE-B34C-107B74AD3AB5}"/>
            </c:ext>
          </c:extLst>
        </c:ser>
        <c:dLbls>
          <c:showLegendKey val="0"/>
          <c:showVal val="0"/>
          <c:showCatName val="0"/>
          <c:showSerName val="0"/>
          <c:showPercent val="0"/>
          <c:showBubbleSize val="0"/>
        </c:dLbls>
        <c:smooth val="0"/>
        <c:axId val="249646016"/>
        <c:axId val="249646672"/>
      </c:lineChart>
      <c:dateAx>
        <c:axId val="24964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46672"/>
        <c:crosses val="autoZero"/>
        <c:auto val="1"/>
        <c:lblOffset val="100"/>
        <c:baseTimeUnit val="days"/>
      </c:dateAx>
      <c:valAx>
        <c:axId val="24964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4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1.3568290904156999E-2</c:v>
                </c:pt>
                <c:pt idx="4">
                  <c:v>0</c:v>
                </c:pt>
                <c:pt idx="5">
                  <c:v>0</c:v>
                </c:pt>
                <c:pt idx="6">
                  <c:v>6.7847208087387003E-3</c:v>
                </c:pt>
                <c:pt idx="7">
                  <c:v>5.0887995521855999E-3</c:v>
                </c:pt>
                <c:pt idx="8">
                  <c:v>0</c:v>
                </c:pt>
                <c:pt idx="9">
                  <c:v>0</c:v>
                </c:pt>
                <c:pt idx="10">
                  <c:v>0</c:v>
                </c:pt>
                <c:pt idx="11">
                  <c:v>0</c:v>
                </c:pt>
                <c:pt idx="12">
                  <c:v>3.3937419398629002E-3</c:v>
                </c:pt>
                <c:pt idx="13">
                  <c:v>6.7881749991515004E-3</c:v>
                </c:pt>
                <c:pt idx="14">
                  <c:v>5.0916496945010003E-3</c:v>
                </c:pt>
                <c:pt idx="15">
                  <c:v>0</c:v>
                </c:pt>
                <c:pt idx="16">
                  <c:v>0</c:v>
                </c:pt>
                <c:pt idx="17">
                  <c:v>0</c:v>
                </c:pt>
                <c:pt idx="18">
                  <c:v>6.7909408848596002E-3</c:v>
                </c:pt>
                <c:pt idx="19">
                  <c:v>0</c:v>
                </c:pt>
                <c:pt idx="20">
                  <c:v>6.7914020849604E-3</c:v>
                </c:pt>
                <c:pt idx="21">
                  <c:v>2.8298950108951001E-2</c:v>
                </c:pt>
                <c:pt idx="22">
                  <c:v>0</c:v>
                </c:pt>
                <c:pt idx="23">
                  <c:v>0</c:v>
                </c:pt>
                <c:pt idx="24">
                  <c:v>0</c:v>
                </c:pt>
                <c:pt idx="25">
                  <c:v>6.2268262998500003E-3</c:v>
                </c:pt>
                <c:pt idx="26">
                  <c:v>8.4914151792537997E-3</c:v>
                </c:pt>
                <c:pt idx="27">
                  <c:v>3.3968545127212001E-3</c:v>
                </c:pt>
                <c:pt idx="28">
                  <c:v>1.3588110403397E-2</c:v>
                </c:pt>
                <c:pt idx="29">
                  <c:v>0</c:v>
                </c:pt>
                <c:pt idx="30">
                  <c:v>0</c:v>
                </c:pt>
              </c:numCache>
            </c:numRef>
          </c:val>
          <c:smooth val="0"/>
          <c:extLst>
            <c:ext xmlns:c16="http://schemas.microsoft.com/office/drawing/2014/chart" uri="{C3380CC4-5D6E-409C-BE32-E72D297353CC}">
              <c16:uniqueId val="{00000000-FD3A-48B9-8895-813A873693F7}"/>
            </c:ext>
          </c:extLst>
        </c:ser>
        <c:dLbls>
          <c:showLegendKey val="0"/>
          <c:showVal val="0"/>
          <c:showCatName val="0"/>
          <c:showSerName val="0"/>
          <c:showPercent val="0"/>
          <c:showBubbleSize val="0"/>
        </c:dLbls>
        <c:smooth val="0"/>
        <c:axId val="326315344"/>
        <c:axId val="326315672"/>
      </c:lineChart>
      <c:dateAx>
        <c:axId val="32631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15672"/>
        <c:crosses val="autoZero"/>
        <c:auto val="1"/>
        <c:lblOffset val="100"/>
        <c:baseTimeUnit val="days"/>
      </c:dateAx>
      <c:valAx>
        <c:axId val="32631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1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Renault - Gulf Advantage Automobiles</c:v>
                </c:pt>
              </c:strCache>
            </c:strRef>
          </c:cat>
          <c:val>
            <c:numRef>
              <c:f>Sheet1!$B$2</c:f>
              <c:numCache>
                <c:formatCode>General</c:formatCode>
                <c:ptCount val="1"/>
                <c:pt idx="0">
                  <c:v>79</c:v>
                </c:pt>
              </c:numCache>
            </c:numRef>
          </c:val>
          <c:extLst>
            <c:ext xmlns:c16="http://schemas.microsoft.com/office/drawing/2014/chart" uri="{C3380CC4-5D6E-409C-BE32-E72D297353CC}">
              <c16:uniqueId val="{00000000-8814-46BD-AF95-4D233BF47DF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Renault - Gulf Advantage Automobiles</c:v>
                </c:pt>
              </c:strCache>
            </c:strRef>
          </c:cat>
          <c:val>
            <c:numRef>
              <c:f>Sheet1!$C$2</c:f>
              <c:numCache>
                <c:formatCode>General</c:formatCode>
                <c:ptCount val="1"/>
                <c:pt idx="0">
                  <c:v>3</c:v>
                </c:pt>
              </c:numCache>
            </c:numRef>
          </c:val>
          <c:extLst>
            <c:ext xmlns:c16="http://schemas.microsoft.com/office/drawing/2014/chart" uri="{C3380CC4-5D6E-409C-BE32-E72D297353CC}">
              <c16:uniqueId val="{00000001-8814-46BD-AF95-4D233BF47DF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Renault - Gulf Advantage Automobiles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8814-46BD-AF95-4D233BF47DF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Renault - Gulf Advantage Automobiles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8814-46BD-AF95-4D233BF47DF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Renault - Gulf Advantage Automobiles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8814-46BD-AF95-4D233BF47DF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Renault - Gulf Advantage Automobiles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8814-46BD-AF95-4D233BF47DF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Renault - Gulf Advantage Automobiles</c:v>
                </c:pt>
              </c:strCache>
            </c:strRef>
          </c:cat>
          <c:val>
            <c:numRef>
              <c:f>Sheet1!$H$2</c:f>
              <c:numCache>
                <c:formatCode>General</c:formatCode>
                <c:ptCount val="1"/>
                <c:pt idx="0">
                  <c:v>23</c:v>
                </c:pt>
              </c:numCache>
            </c:numRef>
          </c:val>
          <c:extLst>
            <c:ext xmlns:c16="http://schemas.microsoft.com/office/drawing/2014/chart" uri="{C3380CC4-5D6E-409C-BE32-E72D297353CC}">
              <c16:uniqueId val="{00000006-8814-46BD-AF95-4D233BF47DF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Renault - Gulf Advantage Automobiles</c:v>
                </c:pt>
              </c:strCache>
            </c:strRef>
          </c:cat>
          <c:val>
            <c:numRef>
              <c:f>Sheet1!$I$2</c:f>
              <c:numCache>
                <c:formatCode>General</c:formatCode>
                <c:ptCount val="1"/>
                <c:pt idx="0">
                  <c:v>3</c:v>
                </c:pt>
              </c:numCache>
            </c:numRef>
          </c:val>
          <c:extLst>
            <c:ext xmlns:c16="http://schemas.microsoft.com/office/drawing/2014/chart" uri="{C3380CC4-5D6E-409C-BE32-E72D297353CC}">
              <c16:uniqueId val="{00000007-8814-46BD-AF95-4D233BF47DF0}"/>
            </c:ext>
          </c:extLst>
        </c:ser>
        <c:dLbls>
          <c:showLegendKey val="0"/>
          <c:showVal val="0"/>
          <c:showCatName val="0"/>
          <c:showSerName val="0"/>
          <c:showPercent val="0"/>
          <c:showBubbleSize val="0"/>
        </c:dLbls>
        <c:gapWidth val="150"/>
        <c:overlap val="100"/>
        <c:axId val="327642928"/>
        <c:axId val="327635712"/>
      </c:barChart>
      <c:catAx>
        <c:axId val="32764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35712"/>
        <c:crosses val="autoZero"/>
        <c:auto val="1"/>
        <c:lblAlgn val="ctr"/>
        <c:lblOffset val="100"/>
        <c:noMultiLvlLbl val="0"/>
      </c:catAx>
      <c:valAx>
        <c:axId val="327635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4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5.0915632796456004E-3</c:v>
                </c:pt>
                <c:pt idx="7">
                  <c:v>0</c:v>
                </c:pt>
                <c:pt idx="8">
                  <c:v>0</c:v>
                </c:pt>
                <c:pt idx="9">
                  <c:v>5.0915632796456004E-3</c:v>
                </c:pt>
                <c:pt idx="10">
                  <c:v>6.7887510395275002E-3</c:v>
                </c:pt>
                <c:pt idx="11">
                  <c:v>6.7887510395275002E-3</c:v>
                </c:pt>
                <c:pt idx="12">
                  <c:v>0</c:v>
                </c:pt>
                <c:pt idx="13">
                  <c:v>0</c:v>
                </c:pt>
                <c:pt idx="14">
                  <c:v>0</c:v>
                </c:pt>
                <c:pt idx="15">
                  <c:v>1.3577502079055E-2</c:v>
                </c:pt>
                <c:pt idx="16">
                  <c:v>7.6373449194683998E-3</c:v>
                </c:pt>
                <c:pt idx="17">
                  <c:v>1.6632440046842001E-2</c:v>
                </c:pt>
                <c:pt idx="18">
                  <c:v>1.0748855812584999E-2</c:v>
                </c:pt>
                <c:pt idx="19">
                  <c:v>0</c:v>
                </c:pt>
                <c:pt idx="20">
                  <c:v>0</c:v>
                </c:pt>
                <c:pt idx="21">
                  <c:v>0</c:v>
                </c:pt>
                <c:pt idx="22">
                  <c:v>0</c:v>
                </c:pt>
                <c:pt idx="23">
                  <c:v>0</c:v>
                </c:pt>
              </c:numCache>
            </c:numRef>
          </c:val>
          <c:smooth val="0"/>
          <c:extLst>
            <c:ext xmlns:c16="http://schemas.microsoft.com/office/drawing/2014/chart" uri="{C3380CC4-5D6E-409C-BE32-E72D297353CC}">
              <c16:uniqueId val="{00000000-696B-41ED-911B-6CB90F94EEA0}"/>
            </c:ext>
          </c:extLst>
        </c:ser>
        <c:dLbls>
          <c:showLegendKey val="0"/>
          <c:showVal val="0"/>
          <c:showCatName val="0"/>
          <c:showSerName val="0"/>
          <c:showPercent val="0"/>
          <c:showBubbleSize val="0"/>
        </c:dLbls>
        <c:smooth val="0"/>
        <c:axId val="327637680"/>
        <c:axId val="327636368"/>
      </c:lineChart>
      <c:catAx>
        <c:axId val="32763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36368"/>
        <c:crosses val="autoZero"/>
        <c:auto val="1"/>
        <c:lblAlgn val="ctr"/>
        <c:lblOffset val="100"/>
        <c:noMultiLvlLbl val="0"/>
      </c:catAx>
      <c:valAx>
        <c:axId val="32763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3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1.3568290904156999E-2</c:v>
                </c:pt>
                <c:pt idx="4">
                  <c:v>0</c:v>
                </c:pt>
                <c:pt idx="5">
                  <c:v>0</c:v>
                </c:pt>
                <c:pt idx="6">
                  <c:v>6.7847208087387003E-3</c:v>
                </c:pt>
                <c:pt idx="7">
                  <c:v>5.0887995521855999E-3</c:v>
                </c:pt>
                <c:pt idx="8">
                  <c:v>0</c:v>
                </c:pt>
                <c:pt idx="9">
                  <c:v>0</c:v>
                </c:pt>
                <c:pt idx="10">
                  <c:v>0</c:v>
                </c:pt>
                <c:pt idx="11">
                  <c:v>0</c:v>
                </c:pt>
                <c:pt idx="12">
                  <c:v>3.3937419398629002E-3</c:v>
                </c:pt>
                <c:pt idx="13">
                  <c:v>6.7881749991515004E-3</c:v>
                </c:pt>
                <c:pt idx="14">
                  <c:v>5.0916496945010003E-3</c:v>
                </c:pt>
                <c:pt idx="15">
                  <c:v>0</c:v>
                </c:pt>
                <c:pt idx="16">
                  <c:v>0</c:v>
                </c:pt>
                <c:pt idx="17">
                  <c:v>0</c:v>
                </c:pt>
                <c:pt idx="18">
                  <c:v>6.7909408848596002E-3</c:v>
                </c:pt>
                <c:pt idx="19">
                  <c:v>0</c:v>
                </c:pt>
                <c:pt idx="20">
                  <c:v>6.7914020849604E-3</c:v>
                </c:pt>
                <c:pt idx="21">
                  <c:v>2.8298950108951001E-2</c:v>
                </c:pt>
                <c:pt idx="22">
                  <c:v>0</c:v>
                </c:pt>
                <c:pt idx="23">
                  <c:v>0</c:v>
                </c:pt>
                <c:pt idx="24">
                  <c:v>0</c:v>
                </c:pt>
                <c:pt idx="25">
                  <c:v>6.2268262998500003E-3</c:v>
                </c:pt>
                <c:pt idx="26">
                  <c:v>8.4914151792537997E-3</c:v>
                </c:pt>
                <c:pt idx="27">
                  <c:v>3.3968545127212001E-3</c:v>
                </c:pt>
                <c:pt idx="28">
                  <c:v>1.3588110403397E-2</c:v>
                </c:pt>
                <c:pt idx="29">
                  <c:v>0</c:v>
                </c:pt>
                <c:pt idx="30">
                  <c:v>0</c:v>
                </c:pt>
              </c:numCache>
            </c:numRef>
          </c:val>
          <c:smooth val="0"/>
          <c:extLst>
            <c:ext xmlns:c16="http://schemas.microsoft.com/office/drawing/2014/chart" uri="{C3380CC4-5D6E-409C-BE32-E72D297353CC}">
              <c16:uniqueId val="{00000000-2DD7-495D-A92D-00E9DE229C80}"/>
            </c:ext>
          </c:extLst>
        </c:ser>
        <c:dLbls>
          <c:showLegendKey val="0"/>
          <c:showVal val="0"/>
          <c:showCatName val="0"/>
          <c:showSerName val="0"/>
          <c:showPercent val="0"/>
          <c:showBubbleSize val="0"/>
        </c:dLbls>
        <c:smooth val="0"/>
        <c:axId val="321894640"/>
        <c:axId val="321890704"/>
      </c:lineChart>
      <c:dateAx>
        <c:axId val="32189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0704"/>
        <c:crosses val="autoZero"/>
        <c:auto val="1"/>
        <c:lblOffset val="100"/>
        <c:baseTimeUnit val="days"/>
      </c:dateAx>
      <c:valAx>
        <c:axId val="32189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1A891-D660-4E23-A0E3-B32777881836}"/>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16FC111D-DB06-42CB-A944-C552BD1C7072}"/>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451198C8-FE0C-4F14-A28E-FFE6DA24066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050725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2070BCB-ADFE-4AFA-8DC4-14463E55FBAF}"/>
              </a:ext>
            </a:extLst>
          </p:cNvPr>
          <p:cNvGraphicFramePr>
            <a:graphicFrameLocks noGrp="1"/>
          </p:cNvGraphicFramePr>
          <p:nvPr>
            <p:ph type="tbl" sz="quarter" idx="13"/>
            <p:extLst>
              <p:ext uri="{D42A27DB-BD31-4B8C-83A1-F6EECF244321}">
                <p14:modId xmlns:p14="http://schemas.microsoft.com/office/powerpoint/2010/main" val="252750651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47522026"/>
                    </a:ext>
                  </a:extLst>
                </a:gridCol>
                <a:gridCol w="740664">
                  <a:extLst>
                    <a:ext uri="{9D8B030D-6E8A-4147-A177-3AD203B41FA5}">
                      <a16:colId xmlns:a16="http://schemas.microsoft.com/office/drawing/2014/main" val="142767995"/>
                    </a:ext>
                  </a:extLst>
                </a:gridCol>
                <a:gridCol w="740664">
                  <a:extLst>
                    <a:ext uri="{9D8B030D-6E8A-4147-A177-3AD203B41FA5}">
                      <a16:colId xmlns:a16="http://schemas.microsoft.com/office/drawing/2014/main" val="2891225133"/>
                    </a:ext>
                  </a:extLst>
                </a:gridCol>
                <a:gridCol w="740664">
                  <a:extLst>
                    <a:ext uri="{9D8B030D-6E8A-4147-A177-3AD203B41FA5}">
                      <a16:colId xmlns:a16="http://schemas.microsoft.com/office/drawing/2014/main" val="2102505808"/>
                    </a:ext>
                  </a:extLst>
                </a:gridCol>
                <a:gridCol w="740664">
                  <a:extLst>
                    <a:ext uri="{9D8B030D-6E8A-4147-A177-3AD203B41FA5}">
                      <a16:colId xmlns:a16="http://schemas.microsoft.com/office/drawing/2014/main" val="3292303347"/>
                    </a:ext>
                  </a:extLst>
                </a:gridCol>
                <a:gridCol w="740664">
                  <a:extLst>
                    <a:ext uri="{9D8B030D-6E8A-4147-A177-3AD203B41FA5}">
                      <a16:colId xmlns:a16="http://schemas.microsoft.com/office/drawing/2014/main" val="237669789"/>
                    </a:ext>
                  </a:extLst>
                </a:gridCol>
                <a:gridCol w="740664">
                  <a:extLst>
                    <a:ext uri="{9D8B030D-6E8A-4147-A177-3AD203B41FA5}">
                      <a16:colId xmlns:a16="http://schemas.microsoft.com/office/drawing/2014/main" val="2697759447"/>
                    </a:ext>
                  </a:extLst>
                </a:gridCol>
                <a:gridCol w="740664">
                  <a:extLst>
                    <a:ext uri="{9D8B030D-6E8A-4147-A177-3AD203B41FA5}">
                      <a16:colId xmlns:a16="http://schemas.microsoft.com/office/drawing/2014/main" val="1605687574"/>
                    </a:ext>
                  </a:extLst>
                </a:gridCol>
                <a:gridCol w="740664">
                  <a:extLst>
                    <a:ext uri="{9D8B030D-6E8A-4147-A177-3AD203B41FA5}">
                      <a16:colId xmlns:a16="http://schemas.microsoft.com/office/drawing/2014/main" val="2458523454"/>
                    </a:ext>
                  </a:extLst>
                </a:gridCol>
                <a:gridCol w="740664">
                  <a:extLst>
                    <a:ext uri="{9D8B030D-6E8A-4147-A177-3AD203B41FA5}">
                      <a16:colId xmlns:a16="http://schemas.microsoft.com/office/drawing/2014/main" val="10582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1898400"/>
                  </a:ext>
                </a:extLst>
              </a:tr>
              <a:tr h="370840">
                <a:tc>
                  <a:txBody>
                    <a:bodyPr/>
                    <a:lstStyle/>
                    <a:p>
                      <a:r>
                        <a:rPr lang="en-US" sz="1000"/>
                        <a:t>Renault - Gulf Advantage Automobiles</a:t>
                      </a:r>
                    </a:p>
                  </a:txBody>
                  <a:tcPr/>
                </a:tc>
                <a:tc>
                  <a:txBody>
                    <a:bodyPr/>
                    <a:lstStyle/>
                    <a:p>
                      <a:r>
                        <a:rPr lang="en-US" sz="1000"/>
                        <a:t>58874</a:t>
                      </a:r>
                    </a:p>
                  </a:txBody>
                  <a:tcPr/>
                </a:tc>
                <a:tc>
                  <a:txBody>
                    <a:bodyPr/>
                    <a:lstStyle/>
                    <a:p>
                      <a:r>
                        <a:rPr lang="en-US" sz="1000"/>
                        <a:t>-98</a:t>
                      </a:r>
                    </a:p>
                  </a:txBody>
                  <a:tcPr/>
                </a:tc>
                <a:tc>
                  <a:txBody>
                    <a:bodyPr/>
                    <a:lstStyle/>
                    <a:p>
                      <a:r>
                        <a:rPr lang="en-US" sz="1000"/>
                        <a:t>17</a:t>
                      </a:r>
                    </a:p>
                  </a:txBody>
                  <a:tcPr/>
                </a:tc>
                <a:tc>
                  <a:txBody>
                    <a:bodyPr/>
                    <a:lstStyle/>
                    <a:p>
                      <a:r>
                        <a:rPr lang="en-US" sz="1000"/>
                        <a:t>82</a:t>
                      </a:r>
                    </a:p>
                  </a:txBody>
                  <a:tcPr/>
                </a:tc>
                <a:tc>
                  <a:txBody>
                    <a:bodyPr/>
                    <a:lstStyle/>
                    <a:p>
                      <a:r>
                        <a:rPr lang="en-US" sz="1000"/>
                        <a:t>23</a:t>
                      </a:r>
                    </a:p>
                  </a:txBody>
                  <a:tcPr/>
                </a:tc>
                <a:tc>
                  <a:txBody>
                    <a:bodyPr/>
                    <a:lstStyle/>
                    <a:p>
                      <a:r>
                        <a:rPr lang="en-US" sz="1000"/>
                        <a:t>3</a:t>
                      </a:r>
                    </a:p>
                  </a:txBody>
                  <a:tcPr/>
                </a:tc>
                <a:tc>
                  <a:txBody>
                    <a:bodyPr/>
                    <a:lstStyle/>
                    <a:p>
                      <a:r>
                        <a:rPr lang="en-US" sz="1000"/>
                        <a:t>1</a:t>
                      </a:r>
                    </a:p>
                  </a:txBody>
                  <a:tcPr/>
                </a:tc>
                <a:tc>
                  <a:txBody>
                    <a:bodyPr/>
                    <a:lstStyle/>
                    <a:p>
                      <a:r>
                        <a:rPr lang="en-US" sz="1000"/>
                        <a:t>0.0108%</a:t>
                      </a:r>
                    </a:p>
                  </a:txBody>
                  <a:tcPr/>
                </a:tc>
                <a:tc>
                  <a:txBody>
                    <a:bodyPr/>
                    <a:lstStyle/>
                    <a:p>
                      <a:r>
                        <a:rPr lang="en-US" sz="1000"/>
                        <a:t>0.0%</a:t>
                      </a:r>
                    </a:p>
                  </a:txBody>
                  <a:tcPr/>
                </a:tc>
                <a:extLst>
                  <a:ext uri="{0D108BD9-81ED-4DB2-BD59-A6C34878D82A}">
                    <a16:rowId xmlns:a16="http://schemas.microsoft.com/office/drawing/2014/main" val="721752827"/>
                  </a:ext>
                </a:extLst>
              </a:tr>
            </a:tbl>
          </a:graphicData>
        </a:graphic>
      </p:graphicFrame>
      <p:sp>
        <p:nvSpPr>
          <p:cNvPr id="3" name="Title 2">
            <a:extLst>
              <a:ext uri="{FF2B5EF4-FFF2-40B4-BE49-F238E27FC236}">
                <a16:creationId xmlns:a16="http://schemas.microsoft.com/office/drawing/2014/main" id="{78D25DAE-D819-444D-ADFF-90F6A54679CA}"/>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D05ABF98-E4D4-4391-B4A1-28C67A522A1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4775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84BD5-E0A7-4268-92A8-C8DC1108B23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D4BC464-B073-4251-A450-49D272C18E37}"/>
              </a:ext>
            </a:extLst>
          </p:cNvPr>
          <p:cNvGraphicFramePr>
            <a:graphicFrameLocks noGrp="1"/>
          </p:cNvGraphicFramePr>
          <p:nvPr>
            <p:ph type="chart" sz="quarter" idx="13"/>
            <p:extLst>
              <p:ext uri="{D42A27DB-BD31-4B8C-83A1-F6EECF244321}">
                <p14:modId xmlns:p14="http://schemas.microsoft.com/office/powerpoint/2010/main" val="328192049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3F3FCE-C8D6-41F3-9A33-C9678069ABF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3223706-03D5-4E09-843F-80A21FDE6DB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579080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02737-B84B-4059-B75C-64612656602D}"/>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2888F0D6-04BB-4109-BF17-E0E10BAC0995}"/>
              </a:ext>
            </a:extLst>
          </p:cNvPr>
          <p:cNvGraphicFramePr>
            <a:graphicFrameLocks noGrp="1"/>
          </p:cNvGraphicFramePr>
          <p:nvPr>
            <p:ph type="chart" sz="quarter" idx="13"/>
            <p:extLst>
              <p:ext uri="{D42A27DB-BD31-4B8C-83A1-F6EECF244321}">
                <p14:modId xmlns:p14="http://schemas.microsoft.com/office/powerpoint/2010/main" val="319059657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6FF5C6-62FF-4855-B9F7-4C6AE52F550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E96BFBF-C4F5-4573-A726-33D179670DE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50302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48DB2-13FC-4DC7-8C3C-77135CA41DA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B40A3F4-DF08-468C-915B-D7B04DB0435B}"/>
              </a:ext>
            </a:extLst>
          </p:cNvPr>
          <p:cNvGraphicFramePr>
            <a:graphicFrameLocks noGrp="1"/>
          </p:cNvGraphicFramePr>
          <p:nvPr>
            <p:ph type="chart" sz="quarter" idx="13"/>
            <p:extLst>
              <p:ext uri="{D42A27DB-BD31-4B8C-83A1-F6EECF244321}">
                <p14:modId xmlns:p14="http://schemas.microsoft.com/office/powerpoint/2010/main" val="404980477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86255-4C6C-4EB3-AD57-A9712FFBF64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969D8EF-B2BD-449F-8DCC-CE54C41DFD4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2555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FDBAE-9712-4F04-A91F-7BFEFA60AD9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FB54712-C997-46E0-95F9-3E7FEB4ED592}"/>
              </a:ext>
            </a:extLst>
          </p:cNvPr>
          <p:cNvGraphicFramePr>
            <a:graphicFrameLocks noGrp="1"/>
          </p:cNvGraphicFramePr>
          <p:nvPr>
            <p:ph type="chart" sz="quarter" idx="13"/>
            <p:extLst>
              <p:ext uri="{D42A27DB-BD31-4B8C-83A1-F6EECF244321}">
                <p14:modId xmlns:p14="http://schemas.microsoft.com/office/powerpoint/2010/main" val="176228267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415700-559B-4843-82F8-90DF43300C4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7594CF3-1CB7-422D-8642-D6D158BB35D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22646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D3864-577E-45F3-9693-CD6B49BDD9C3}"/>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3B87F0B-38DD-4DC0-9697-3BBC643B569F}"/>
              </a:ext>
            </a:extLst>
          </p:cNvPr>
          <p:cNvGraphicFramePr>
            <a:graphicFrameLocks noGrp="1"/>
          </p:cNvGraphicFramePr>
          <p:nvPr>
            <p:ph type="chart" sz="quarter" idx="13"/>
            <p:extLst>
              <p:ext uri="{D42A27DB-BD31-4B8C-83A1-F6EECF244321}">
                <p14:modId xmlns:p14="http://schemas.microsoft.com/office/powerpoint/2010/main" val="203599479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C8CD6-7CE6-438A-8BC6-CCDB4318B6E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92F9F42-E874-456F-9F2E-86A5A8CB78D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997360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7608095-40B3-43EF-9345-59533FB03EFF}"/>
              </a:ext>
            </a:extLst>
          </p:cNvPr>
          <p:cNvGraphicFramePr>
            <a:graphicFrameLocks noGrp="1"/>
          </p:cNvGraphicFramePr>
          <p:nvPr>
            <p:ph type="tbl" sz="quarter" idx="13"/>
            <p:extLst>
              <p:ext uri="{D42A27DB-BD31-4B8C-83A1-F6EECF244321}">
                <p14:modId xmlns:p14="http://schemas.microsoft.com/office/powerpoint/2010/main" val="353408972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6571428"/>
                    </a:ext>
                  </a:extLst>
                </a:gridCol>
                <a:gridCol w="658368">
                  <a:extLst>
                    <a:ext uri="{9D8B030D-6E8A-4147-A177-3AD203B41FA5}">
                      <a16:colId xmlns:a16="http://schemas.microsoft.com/office/drawing/2014/main" val="3598401503"/>
                    </a:ext>
                  </a:extLst>
                </a:gridCol>
                <a:gridCol w="658368">
                  <a:extLst>
                    <a:ext uri="{9D8B030D-6E8A-4147-A177-3AD203B41FA5}">
                      <a16:colId xmlns:a16="http://schemas.microsoft.com/office/drawing/2014/main" val="2939203978"/>
                    </a:ext>
                  </a:extLst>
                </a:gridCol>
                <a:gridCol w="658368">
                  <a:extLst>
                    <a:ext uri="{9D8B030D-6E8A-4147-A177-3AD203B41FA5}">
                      <a16:colId xmlns:a16="http://schemas.microsoft.com/office/drawing/2014/main" val="1108331292"/>
                    </a:ext>
                  </a:extLst>
                </a:gridCol>
                <a:gridCol w="658368">
                  <a:extLst>
                    <a:ext uri="{9D8B030D-6E8A-4147-A177-3AD203B41FA5}">
                      <a16:colId xmlns:a16="http://schemas.microsoft.com/office/drawing/2014/main" val="2224742880"/>
                    </a:ext>
                  </a:extLst>
                </a:gridCol>
                <a:gridCol w="658368">
                  <a:extLst>
                    <a:ext uri="{9D8B030D-6E8A-4147-A177-3AD203B41FA5}">
                      <a16:colId xmlns:a16="http://schemas.microsoft.com/office/drawing/2014/main" val="815947567"/>
                    </a:ext>
                  </a:extLst>
                </a:gridCol>
                <a:gridCol w="658368">
                  <a:extLst>
                    <a:ext uri="{9D8B030D-6E8A-4147-A177-3AD203B41FA5}">
                      <a16:colId xmlns:a16="http://schemas.microsoft.com/office/drawing/2014/main" val="2961893890"/>
                    </a:ext>
                  </a:extLst>
                </a:gridCol>
                <a:gridCol w="658368">
                  <a:extLst>
                    <a:ext uri="{9D8B030D-6E8A-4147-A177-3AD203B41FA5}">
                      <a16:colId xmlns:a16="http://schemas.microsoft.com/office/drawing/2014/main" val="486543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860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- 2018-03-29 15:47:22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Sing and get a chance to win a car from Renault, Visit us in Riyadh showrooms from 5th until 7th of April from 4 till 10pm 
For more info click: http://bit.ly/arvoice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082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- 2018-03-28 17:49:46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كلمة تستطيع إيجاد؟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words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2567274"/>
                  </a:ext>
                </a:extLst>
              </a:tr>
            </a:tbl>
          </a:graphicData>
        </a:graphic>
      </p:graphicFrame>
      <p:sp>
        <p:nvSpPr>
          <p:cNvPr id="3" name="Title 2">
            <a:extLst>
              <a:ext uri="{FF2B5EF4-FFF2-40B4-BE49-F238E27FC236}">
                <a16:creationId xmlns:a16="http://schemas.microsoft.com/office/drawing/2014/main" id="{F2868BF7-77C9-41F0-B0D3-3572BF96814F}"/>
              </a:ext>
            </a:extLst>
          </p:cNvPr>
          <p:cNvSpPr>
            <a:spLocks noGrp="1"/>
          </p:cNvSpPr>
          <p:nvPr>
            <p:ph type="title"/>
          </p:nvPr>
        </p:nvSpPr>
        <p:spPr/>
        <p:txBody>
          <a:bodyPr/>
          <a:lstStyle/>
          <a:p>
            <a:r>
              <a:rPr lang="en-US"/>
              <a:t>Facebook Own Posts Table - 1 of 6</a:t>
            </a:r>
          </a:p>
        </p:txBody>
      </p:sp>
      <p:sp>
        <p:nvSpPr>
          <p:cNvPr id="4" name="Text Placeholder 3">
            <a:extLst>
              <a:ext uri="{FF2B5EF4-FFF2-40B4-BE49-F238E27FC236}">
                <a16:creationId xmlns:a16="http://schemas.microsoft.com/office/drawing/2014/main" id="{A22E4765-A2E8-46F0-AC2F-F06C92D1018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81548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6C9E97D-CCD5-4F30-9926-4D38C155A6C4}"/>
              </a:ext>
            </a:extLst>
          </p:cNvPr>
          <p:cNvGraphicFramePr>
            <a:graphicFrameLocks noGrp="1"/>
          </p:cNvGraphicFramePr>
          <p:nvPr>
            <p:ph type="tbl" sz="quarter" idx="13"/>
            <p:extLst>
              <p:ext uri="{D42A27DB-BD31-4B8C-83A1-F6EECF244321}">
                <p14:modId xmlns:p14="http://schemas.microsoft.com/office/powerpoint/2010/main" val="209079277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8594313"/>
                    </a:ext>
                  </a:extLst>
                </a:gridCol>
                <a:gridCol w="658368">
                  <a:extLst>
                    <a:ext uri="{9D8B030D-6E8A-4147-A177-3AD203B41FA5}">
                      <a16:colId xmlns:a16="http://schemas.microsoft.com/office/drawing/2014/main" val="1587424677"/>
                    </a:ext>
                  </a:extLst>
                </a:gridCol>
                <a:gridCol w="658368">
                  <a:extLst>
                    <a:ext uri="{9D8B030D-6E8A-4147-A177-3AD203B41FA5}">
                      <a16:colId xmlns:a16="http://schemas.microsoft.com/office/drawing/2014/main" val="198666174"/>
                    </a:ext>
                  </a:extLst>
                </a:gridCol>
                <a:gridCol w="658368">
                  <a:extLst>
                    <a:ext uri="{9D8B030D-6E8A-4147-A177-3AD203B41FA5}">
                      <a16:colId xmlns:a16="http://schemas.microsoft.com/office/drawing/2014/main" val="4106776983"/>
                    </a:ext>
                  </a:extLst>
                </a:gridCol>
                <a:gridCol w="658368">
                  <a:extLst>
                    <a:ext uri="{9D8B030D-6E8A-4147-A177-3AD203B41FA5}">
                      <a16:colId xmlns:a16="http://schemas.microsoft.com/office/drawing/2014/main" val="2586654120"/>
                    </a:ext>
                  </a:extLst>
                </a:gridCol>
                <a:gridCol w="658368">
                  <a:extLst>
                    <a:ext uri="{9D8B030D-6E8A-4147-A177-3AD203B41FA5}">
                      <a16:colId xmlns:a16="http://schemas.microsoft.com/office/drawing/2014/main" val="2714411603"/>
                    </a:ext>
                  </a:extLst>
                </a:gridCol>
                <a:gridCol w="658368">
                  <a:extLst>
                    <a:ext uri="{9D8B030D-6E8A-4147-A177-3AD203B41FA5}">
                      <a16:colId xmlns:a16="http://schemas.microsoft.com/office/drawing/2014/main" val="3224872613"/>
                    </a:ext>
                  </a:extLst>
                </a:gridCol>
                <a:gridCol w="658368">
                  <a:extLst>
                    <a:ext uri="{9D8B030D-6E8A-4147-A177-3AD203B41FA5}">
                      <a16:colId xmlns:a16="http://schemas.microsoft.com/office/drawing/2014/main" val="158584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50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- 2018-03-27 17:51:50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اغتنم فرصة الفوز بسيارة جديدة من رينو، فقط شارك بصوتك بأقرب صالة عرض لرينو في جدة، الرياض والدمام 
#رينو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Your voice could win you a new Renault car, you just need to sing, share and win. Visit your nearest showroom at Jeddah, Riyadh, and Dammam to participate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801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- 2018-03-26 16:31:11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806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- 2018-03-26 16:13:17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أصيبت سيارتك بشرخ صغير في الزجاج الأمامي؟ هل علمت أن صيانة رينو تقدم حلولاً لإستبدال الزجاج الأمامي في سيارتك؟ فقط قم بضغط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Got a chip in your windscreen? Did you know that Renault Service offers turnkey solutions to replace your windscreen? Just visit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137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- 2018-03-26 06:49:17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956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- 2018-03-22 18:59:58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فعالية تجربة قيادة رينو في صحارى مول بالرياض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5225252"/>
                  </a:ext>
                </a:extLst>
              </a:tr>
            </a:tbl>
          </a:graphicData>
        </a:graphic>
      </p:graphicFrame>
      <p:sp>
        <p:nvSpPr>
          <p:cNvPr id="3" name="Title 2">
            <a:extLst>
              <a:ext uri="{FF2B5EF4-FFF2-40B4-BE49-F238E27FC236}">
                <a16:creationId xmlns:a16="http://schemas.microsoft.com/office/drawing/2014/main" id="{4509CB2C-6B64-420A-9B4A-9B1C2681D51F}"/>
              </a:ext>
            </a:extLst>
          </p:cNvPr>
          <p:cNvSpPr>
            <a:spLocks noGrp="1"/>
          </p:cNvSpPr>
          <p:nvPr>
            <p:ph type="title"/>
          </p:nvPr>
        </p:nvSpPr>
        <p:spPr/>
        <p:txBody>
          <a:bodyPr/>
          <a:lstStyle/>
          <a:p>
            <a:r>
              <a:rPr lang="en-US"/>
              <a:t>Facebook Own Posts Table - 2 of 6</a:t>
            </a:r>
          </a:p>
        </p:txBody>
      </p:sp>
      <p:sp>
        <p:nvSpPr>
          <p:cNvPr id="4" name="Text Placeholder 3">
            <a:extLst>
              <a:ext uri="{FF2B5EF4-FFF2-40B4-BE49-F238E27FC236}">
                <a16:creationId xmlns:a16="http://schemas.microsoft.com/office/drawing/2014/main" id="{561069B0-E61B-4094-A66B-FAAE3FF5BF2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86379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170CF05-20CB-48A5-A7C5-2C5D1467C271}"/>
              </a:ext>
            </a:extLst>
          </p:cNvPr>
          <p:cNvGraphicFramePr>
            <a:graphicFrameLocks noGrp="1"/>
          </p:cNvGraphicFramePr>
          <p:nvPr>
            <p:ph type="tbl" sz="quarter" idx="13"/>
            <p:extLst>
              <p:ext uri="{D42A27DB-BD31-4B8C-83A1-F6EECF244321}">
                <p14:modId xmlns:p14="http://schemas.microsoft.com/office/powerpoint/2010/main" val="143093771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3378722"/>
                    </a:ext>
                  </a:extLst>
                </a:gridCol>
                <a:gridCol w="658368">
                  <a:extLst>
                    <a:ext uri="{9D8B030D-6E8A-4147-A177-3AD203B41FA5}">
                      <a16:colId xmlns:a16="http://schemas.microsoft.com/office/drawing/2014/main" val="2450748654"/>
                    </a:ext>
                  </a:extLst>
                </a:gridCol>
                <a:gridCol w="658368">
                  <a:extLst>
                    <a:ext uri="{9D8B030D-6E8A-4147-A177-3AD203B41FA5}">
                      <a16:colId xmlns:a16="http://schemas.microsoft.com/office/drawing/2014/main" val="3991238839"/>
                    </a:ext>
                  </a:extLst>
                </a:gridCol>
                <a:gridCol w="658368">
                  <a:extLst>
                    <a:ext uri="{9D8B030D-6E8A-4147-A177-3AD203B41FA5}">
                      <a16:colId xmlns:a16="http://schemas.microsoft.com/office/drawing/2014/main" val="2991955715"/>
                    </a:ext>
                  </a:extLst>
                </a:gridCol>
                <a:gridCol w="658368">
                  <a:extLst>
                    <a:ext uri="{9D8B030D-6E8A-4147-A177-3AD203B41FA5}">
                      <a16:colId xmlns:a16="http://schemas.microsoft.com/office/drawing/2014/main" val="1877207074"/>
                    </a:ext>
                  </a:extLst>
                </a:gridCol>
                <a:gridCol w="658368">
                  <a:extLst>
                    <a:ext uri="{9D8B030D-6E8A-4147-A177-3AD203B41FA5}">
                      <a16:colId xmlns:a16="http://schemas.microsoft.com/office/drawing/2014/main" val="2172537543"/>
                    </a:ext>
                  </a:extLst>
                </a:gridCol>
                <a:gridCol w="658368">
                  <a:extLst>
                    <a:ext uri="{9D8B030D-6E8A-4147-A177-3AD203B41FA5}">
                      <a16:colId xmlns:a16="http://schemas.microsoft.com/office/drawing/2014/main" val="577253157"/>
                    </a:ext>
                  </a:extLst>
                </a:gridCol>
                <a:gridCol w="658368">
                  <a:extLst>
                    <a:ext uri="{9D8B030D-6E8A-4147-A177-3AD203B41FA5}">
                      <a16:colId xmlns:a16="http://schemas.microsoft.com/office/drawing/2014/main" val="2135337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000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- 2018-03-22 17:09:39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متعة القيادة بمجمع صحارى مول في  الرياض من الساعة ٤ م ولغاية ٩ م ليومي الخميس والجمعة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142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- 2018-03-22 17:06:01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الابتكار يشكل مستقبل فورمولا 1 ، مع </a:t>
                      </a:r>
                      <a:r>
                        <a:rPr kumimoji="0" lang="en-US" sz="1000" b="0" i="0" u="none" strike="noStrike" kern="1200" cap="none" spc="0" normalizeH="0" baseline="0" noProof="0">
                          <a:ln>
                            <a:noFill/>
                          </a:ln>
                          <a:solidFill>
                            <a:prstClr val="black"/>
                          </a:solidFill>
                          <a:effectLst/>
                          <a:uLnTx/>
                          <a:uFillTx/>
                          <a:latin typeface="+mn-lt"/>
                          <a:ea typeface="+mn-ea"/>
                          <a:cs typeface="+mn-cs"/>
                        </a:rPr>
                        <a:t>R.S 2027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INNOVATION SHAPING THE FUTURE OF FORMULA 1, WITH THE R.S. 2027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419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- 2018-03-21 11:08:47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وأمهاتنا بألف خير 
#رينو #السعودية #سيارات #يوم_الأم
</a:t>
                      </a:r>
                      <a:r>
                        <a:rPr kumimoji="0" lang="en-US" sz="1000" b="0" i="0" u="none" strike="noStrike" kern="1200" cap="none" spc="0" normalizeH="0" baseline="0" noProof="0">
                          <a:ln>
                            <a:noFill/>
                          </a:ln>
                          <a:solidFill>
                            <a:prstClr val="black"/>
                          </a:solidFill>
                          <a:effectLst/>
                          <a:uLnTx/>
                          <a:uFillTx/>
                          <a:latin typeface="+mn-lt"/>
                          <a:ea typeface="+mn-ea"/>
                          <a:cs typeface="+mn-cs"/>
                        </a:rPr>
                        <a:t>Happy Mother’s Day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101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- 2018-03-19 18:01:44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سافر براحة فائقة مع مقعد خلفي بارتفاع وعرض رحب بشكل خاص.
#رينو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Need more space? Renault SYMBOL brings you a passenger compartment with five real seats. Travel in supreme comfort with a rear seat of particularly generous height and width.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7109145"/>
                  </a:ext>
                </a:extLst>
              </a:tr>
            </a:tbl>
          </a:graphicData>
        </a:graphic>
      </p:graphicFrame>
      <p:sp>
        <p:nvSpPr>
          <p:cNvPr id="3" name="Title 2">
            <a:extLst>
              <a:ext uri="{FF2B5EF4-FFF2-40B4-BE49-F238E27FC236}">
                <a16:creationId xmlns:a16="http://schemas.microsoft.com/office/drawing/2014/main" id="{9A961B64-16BC-4C64-BA4C-E4AB0C9F1E5E}"/>
              </a:ext>
            </a:extLst>
          </p:cNvPr>
          <p:cNvSpPr>
            <a:spLocks noGrp="1"/>
          </p:cNvSpPr>
          <p:nvPr>
            <p:ph type="title"/>
          </p:nvPr>
        </p:nvSpPr>
        <p:spPr/>
        <p:txBody>
          <a:bodyPr/>
          <a:lstStyle/>
          <a:p>
            <a:r>
              <a:rPr lang="en-US"/>
              <a:t>Facebook Own Posts Table - 3 of 6</a:t>
            </a:r>
          </a:p>
        </p:txBody>
      </p:sp>
      <p:sp>
        <p:nvSpPr>
          <p:cNvPr id="4" name="Text Placeholder 3">
            <a:extLst>
              <a:ext uri="{FF2B5EF4-FFF2-40B4-BE49-F238E27FC236}">
                <a16:creationId xmlns:a16="http://schemas.microsoft.com/office/drawing/2014/main" id="{E86A0AD6-DFC9-44A1-BFA8-097F4BFE9E8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26491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F53CF37-09F3-4DD8-B65F-209DE85A6C76}"/>
              </a:ext>
            </a:extLst>
          </p:cNvPr>
          <p:cNvGraphicFramePr>
            <a:graphicFrameLocks noGrp="1"/>
          </p:cNvGraphicFramePr>
          <p:nvPr>
            <p:ph type="tbl" sz="quarter" idx="13"/>
            <p:extLst>
              <p:ext uri="{D42A27DB-BD31-4B8C-83A1-F6EECF244321}">
                <p14:modId xmlns:p14="http://schemas.microsoft.com/office/powerpoint/2010/main" val="302273492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8655029"/>
                    </a:ext>
                  </a:extLst>
                </a:gridCol>
                <a:gridCol w="658368">
                  <a:extLst>
                    <a:ext uri="{9D8B030D-6E8A-4147-A177-3AD203B41FA5}">
                      <a16:colId xmlns:a16="http://schemas.microsoft.com/office/drawing/2014/main" val="1520058762"/>
                    </a:ext>
                  </a:extLst>
                </a:gridCol>
                <a:gridCol w="658368">
                  <a:extLst>
                    <a:ext uri="{9D8B030D-6E8A-4147-A177-3AD203B41FA5}">
                      <a16:colId xmlns:a16="http://schemas.microsoft.com/office/drawing/2014/main" val="507139991"/>
                    </a:ext>
                  </a:extLst>
                </a:gridCol>
                <a:gridCol w="658368">
                  <a:extLst>
                    <a:ext uri="{9D8B030D-6E8A-4147-A177-3AD203B41FA5}">
                      <a16:colId xmlns:a16="http://schemas.microsoft.com/office/drawing/2014/main" val="4060736215"/>
                    </a:ext>
                  </a:extLst>
                </a:gridCol>
                <a:gridCol w="658368">
                  <a:extLst>
                    <a:ext uri="{9D8B030D-6E8A-4147-A177-3AD203B41FA5}">
                      <a16:colId xmlns:a16="http://schemas.microsoft.com/office/drawing/2014/main" val="2959485577"/>
                    </a:ext>
                  </a:extLst>
                </a:gridCol>
                <a:gridCol w="658368">
                  <a:extLst>
                    <a:ext uri="{9D8B030D-6E8A-4147-A177-3AD203B41FA5}">
                      <a16:colId xmlns:a16="http://schemas.microsoft.com/office/drawing/2014/main" val="3866180177"/>
                    </a:ext>
                  </a:extLst>
                </a:gridCol>
                <a:gridCol w="658368">
                  <a:extLst>
                    <a:ext uri="{9D8B030D-6E8A-4147-A177-3AD203B41FA5}">
                      <a16:colId xmlns:a16="http://schemas.microsoft.com/office/drawing/2014/main" val="452670623"/>
                    </a:ext>
                  </a:extLst>
                </a:gridCol>
                <a:gridCol w="658368">
                  <a:extLst>
                    <a:ext uri="{9D8B030D-6E8A-4147-A177-3AD203B41FA5}">
                      <a16:colId xmlns:a16="http://schemas.microsoft.com/office/drawing/2014/main" val="2629357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715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- 2018-03-15 18:03:46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ستنعش رينو كويد الاختبارية المألوفة والقوية والمفعمة بالتكنولوجيا خيالك في كل مرة
#رينو #السعودية #سيارات #رينو_كويد 
</a:t>
                      </a:r>
                      <a:r>
                        <a:rPr kumimoji="0" lang="en-US" sz="1000" b="0" i="0" u="none" strike="noStrike" kern="1200" cap="none" spc="0" normalizeH="0" baseline="0" noProof="0">
                          <a:ln>
                            <a:noFill/>
                          </a:ln>
                          <a:solidFill>
                            <a:prstClr val="black"/>
                          </a:solidFill>
                          <a:effectLst/>
                          <a:uLnTx/>
                          <a:uFillTx/>
                          <a:latin typeface="+mn-lt"/>
                          <a:ea typeface="+mn-ea"/>
                          <a:cs typeface="+mn-cs"/>
                        </a:rPr>
                        <a:t>Friendly, robust and technical, Renault KWID Concept will stimulate your imagination every time
#KSA #Renault #Cars #RenaultKWID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29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- 2018-03-14 17:09:55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تجربة قيادة جديدة كليًا! اجمع بين الراحة والتحكم المثالي في السيارة.
تعرف على رينو تاليسمان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http://bit.ly/2EAgJ9o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Discover a brand new driving experience! Combine comfort and optimal vehicle control.
Discover Renault TALISMAN here:
http://bit.ly/2sjRSC4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9843997"/>
                  </a:ext>
                </a:extLst>
              </a:tr>
            </a:tbl>
          </a:graphicData>
        </a:graphic>
      </p:graphicFrame>
      <p:sp>
        <p:nvSpPr>
          <p:cNvPr id="3" name="Title 2">
            <a:extLst>
              <a:ext uri="{FF2B5EF4-FFF2-40B4-BE49-F238E27FC236}">
                <a16:creationId xmlns:a16="http://schemas.microsoft.com/office/drawing/2014/main" id="{C12F165D-4DE1-4494-B111-65389E30AF4E}"/>
              </a:ext>
            </a:extLst>
          </p:cNvPr>
          <p:cNvSpPr>
            <a:spLocks noGrp="1"/>
          </p:cNvSpPr>
          <p:nvPr>
            <p:ph type="title"/>
          </p:nvPr>
        </p:nvSpPr>
        <p:spPr/>
        <p:txBody>
          <a:bodyPr/>
          <a:lstStyle/>
          <a:p>
            <a:r>
              <a:rPr lang="en-US"/>
              <a:t>Facebook Own Posts Table - 4 of 6</a:t>
            </a:r>
          </a:p>
        </p:txBody>
      </p:sp>
      <p:sp>
        <p:nvSpPr>
          <p:cNvPr id="4" name="Text Placeholder 3">
            <a:extLst>
              <a:ext uri="{FF2B5EF4-FFF2-40B4-BE49-F238E27FC236}">
                <a16:creationId xmlns:a16="http://schemas.microsoft.com/office/drawing/2014/main" id="{44FEDC9B-F0EA-4677-BFCE-66630605CED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75041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E6FF0CB-BDFE-4C53-9883-AA8A40936440}"/>
              </a:ext>
            </a:extLst>
          </p:cNvPr>
          <p:cNvGraphicFramePr>
            <a:graphicFrameLocks noGrp="1"/>
          </p:cNvGraphicFramePr>
          <p:nvPr>
            <p:ph type="tbl" sz="quarter" idx="13"/>
            <p:extLst>
              <p:ext uri="{D42A27DB-BD31-4B8C-83A1-F6EECF244321}">
                <p14:modId xmlns:p14="http://schemas.microsoft.com/office/powerpoint/2010/main" val="153375400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9594611"/>
                    </a:ext>
                  </a:extLst>
                </a:gridCol>
                <a:gridCol w="658368">
                  <a:extLst>
                    <a:ext uri="{9D8B030D-6E8A-4147-A177-3AD203B41FA5}">
                      <a16:colId xmlns:a16="http://schemas.microsoft.com/office/drawing/2014/main" val="3933973390"/>
                    </a:ext>
                  </a:extLst>
                </a:gridCol>
                <a:gridCol w="658368">
                  <a:extLst>
                    <a:ext uri="{9D8B030D-6E8A-4147-A177-3AD203B41FA5}">
                      <a16:colId xmlns:a16="http://schemas.microsoft.com/office/drawing/2014/main" val="925310748"/>
                    </a:ext>
                  </a:extLst>
                </a:gridCol>
                <a:gridCol w="658368">
                  <a:extLst>
                    <a:ext uri="{9D8B030D-6E8A-4147-A177-3AD203B41FA5}">
                      <a16:colId xmlns:a16="http://schemas.microsoft.com/office/drawing/2014/main" val="3825977189"/>
                    </a:ext>
                  </a:extLst>
                </a:gridCol>
                <a:gridCol w="658368">
                  <a:extLst>
                    <a:ext uri="{9D8B030D-6E8A-4147-A177-3AD203B41FA5}">
                      <a16:colId xmlns:a16="http://schemas.microsoft.com/office/drawing/2014/main" val="2620827221"/>
                    </a:ext>
                  </a:extLst>
                </a:gridCol>
                <a:gridCol w="658368">
                  <a:extLst>
                    <a:ext uri="{9D8B030D-6E8A-4147-A177-3AD203B41FA5}">
                      <a16:colId xmlns:a16="http://schemas.microsoft.com/office/drawing/2014/main" val="1760748927"/>
                    </a:ext>
                  </a:extLst>
                </a:gridCol>
                <a:gridCol w="658368">
                  <a:extLst>
                    <a:ext uri="{9D8B030D-6E8A-4147-A177-3AD203B41FA5}">
                      <a16:colId xmlns:a16="http://schemas.microsoft.com/office/drawing/2014/main" val="3915597971"/>
                    </a:ext>
                  </a:extLst>
                </a:gridCol>
                <a:gridCol w="658368">
                  <a:extLst>
                    <a:ext uri="{9D8B030D-6E8A-4147-A177-3AD203B41FA5}">
                      <a16:colId xmlns:a16="http://schemas.microsoft.com/office/drawing/2014/main" val="486045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934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- 2018-03-13 16:48:57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ومجموعة تأجير، تدعوكم لحضور فعالية تجربة القيادة وعرض أحدث طرازاتها 
#رينو #السعودية #فعاليات #الطائف 
</a:t>
                      </a:r>
                      <a:r>
                        <a:rPr kumimoji="0" lang="en-US" sz="1000" b="0" i="0" u="none" strike="noStrike" kern="1200" cap="none" spc="0" normalizeH="0" baseline="0" noProof="0">
                          <a:ln>
                            <a:noFill/>
                          </a:ln>
                          <a:solidFill>
                            <a:prstClr val="black"/>
                          </a:solidFill>
                          <a:effectLst/>
                          <a:uLnTx/>
                          <a:uFillTx/>
                          <a:latin typeface="+mn-lt"/>
                          <a:ea typeface="+mn-ea"/>
                          <a:cs typeface="+mn-cs"/>
                        </a:rPr>
                        <a:t>Gulf Advantage Automobiles LLC &amp; Taajeer Group is pleased to invite you to attend Renault Showcase &amp; Test Drive Event 
#Renault #Saudi #KSA #Taif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455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- 2018-03-08 09:37:20</a:t>
                      </a:r>
                      <a:r>
                        <a:rPr kumimoji="0" lang="en-US" sz="1000" b="0" i="0" u="none" strike="noStrike" kern="1200" cap="none" spc="0" normalizeH="0" baseline="0" noProof="0">
                          <a:ln>
                            <a:noFill/>
                          </a:ln>
                          <a:solidFill>
                            <a:prstClr val="black"/>
                          </a:solidFill>
                          <a:effectLst/>
                          <a:uLnTx/>
                          <a:uFillTx/>
                          <a:latin typeface="+mn-lt"/>
                          <a:ea typeface="+mn-ea"/>
                          <a:cs typeface="+mn-cs"/>
                        </a:rPr>
                        <a:t>
‘Gulf Advantage Automobiles will be introducing customized lounges and showroom sales desks explicitly planned for women at all its major showrooms across the Kingdom. These specially designed areas will be called ‘Renault for her’ and will be equipped with all demonstration materials in a warm and welcoming décor that offer women the opportunity to learn more about the French manufacturer and the latest models available to choose from. Most importantly, these ‘Renault for her’ lounges will be hosted by well-trained Saudi sales 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881217"/>
                  </a:ext>
                </a:extLst>
              </a:tr>
            </a:tbl>
          </a:graphicData>
        </a:graphic>
      </p:graphicFrame>
      <p:sp>
        <p:nvSpPr>
          <p:cNvPr id="3" name="Title 2">
            <a:extLst>
              <a:ext uri="{FF2B5EF4-FFF2-40B4-BE49-F238E27FC236}">
                <a16:creationId xmlns:a16="http://schemas.microsoft.com/office/drawing/2014/main" id="{1C61DE42-37D9-41ED-9505-10B8EC922755}"/>
              </a:ext>
            </a:extLst>
          </p:cNvPr>
          <p:cNvSpPr>
            <a:spLocks noGrp="1"/>
          </p:cNvSpPr>
          <p:nvPr>
            <p:ph type="title"/>
          </p:nvPr>
        </p:nvSpPr>
        <p:spPr/>
        <p:txBody>
          <a:bodyPr/>
          <a:lstStyle/>
          <a:p>
            <a:r>
              <a:rPr lang="en-US"/>
              <a:t>Facebook Own Posts Table - 5 of 6</a:t>
            </a:r>
          </a:p>
        </p:txBody>
      </p:sp>
      <p:sp>
        <p:nvSpPr>
          <p:cNvPr id="4" name="Text Placeholder 3">
            <a:extLst>
              <a:ext uri="{FF2B5EF4-FFF2-40B4-BE49-F238E27FC236}">
                <a16:creationId xmlns:a16="http://schemas.microsoft.com/office/drawing/2014/main" id="{77AE6985-99A3-489C-8904-9EA93A19428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9184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A5DEB35-DAC2-489C-ACDD-164370A96CEB}"/>
              </a:ext>
            </a:extLst>
          </p:cNvPr>
          <p:cNvGraphicFramePr>
            <a:graphicFrameLocks noGrp="1"/>
          </p:cNvGraphicFramePr>
          <p:nvPr>
            <p:ph type="tbl" sz="quarter" idx="13"/>
            <p:extLst>
              <p:ext uri="{D42A27DB-BD31-4B8C-83A1-F6EECF244321}">
                <p14:modId xmlns:p14="http://schemas.microsoft.com/office/powerpoint/2010/main" val="65607841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0977021"/>
                    </a:ext>
                  </a:extLst>
                </a:gridCol>
                <a:gridCol w="658368">
                  <a:extLst>
                    <a:ext uri="{9D8B030D-6E8A-4147-A177-3AD203B41FA5}">
                      <a16:colId xmlns:a16="http://schemas.microsoft.com/office/drawing/2014/main" val="1199169438"/>
                    </a:ext>
                  </a:extLst>
                </a:gridCol>
                <a:gridCol w="658368">
                  <a:extLst>
                    <a:ext uri="{9D8B030D-6E8A-4147-A177-3AD203B41FA5}">
                      <a16:colId xmlns:a16="http://schemas.microsoft.com/office/drawing/2014/main" val="528689788"/>
                    </a:ext>
                  </a:extLst>
                </a:gridCol>
                <a:gridCol w="658368">
                  <a:extLst>
                    <a:ext uri="{9D8B030D-6E8A-4147-A177-3AD203B41FA5}">
                      <a16:colId xmlns:a16="http://schemas.microsoft.com/office/drawing/2014/main" val="2453824364"/>
                    </a:ext>
                  </a:extLst>
                </a:gridCol>
                <a:gridCol w="658368">
                  <a:extLst>
                    <a:ext uri="{9D8B030D-6E8A-4147-A177-3AD203B41FA5}">
                      <a16:colId xmlns:a16="http://schemas.microsoft.com/office/drawing/2014/main" val="1377938071"/>
                    </a:ext>
                  </a:extLst>
                </a:gridCol>
                <a:gridCol w="658368">
                  <a:extLst>
                    <a:ext uri="{9D8B030D-6E8A-4147-A177-3AD203B41FA5}">
                      <a16:colId xmlns:a16="http://schemas.microsoft.com/office/drawing/2014/main" val="157273600"/>
                    </a:ext>
                  </a:extLst>
                </a:gridCol>
                <a:gridCol w="658368">
                  <a:extLst>
                    <a:ext uri="{9D8B030D-6E8A-4147-A177-3AD203B41FA5}">
                      <a16:colId xmlns:a16="http://schemas.microsoft.com/office/drawing/2014/main" val="2431865774"/>
                    </a:ext>
                  </a:extLst>
                </a:gridCol>
                <a:gridCol w="658368">
                  <a:extLst>
                    <a:ext uri="{9D8B030D-6E8A-4147-A177-3AD203B41FA5}">
                      <a16:colId xmlns:a16="http://schemas.microsoft.com/office/drawing/2014/main" val="88783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176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- 2018-03-07 10:24:35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سيارة رينو دوكر فان عملية بشكل فائق!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the Renault DOKKER Van is extremely practical!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172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- 2018-03-04 16:45:00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اذكر الإختلافات التي بين الصورتين؟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Mention the difference between the pictures?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6699339"/>
                  </a:ext>
                </a:extLst>
              </a:tr>
            </a:tbl>
          </a:graphicData>
        </a:graphic>
      </p:graphicFrame>
      <p:sp>
        <p:nvSpPr>
          <p:cNvPr id="3" name="Title 2">
            <a:extLst>
              <a:ext uri="{FF2B5EF4-FFF2-40B4-BE49-F238E27FC236}">
                <a16:creationId xmlns:a16="http://schemas.microsoft.com/office/drawing/2014/main" id="{BC74FCB5-F645-4D06-AC60-465BEF796C01}"/>
              </a:ext>
            </a:extLst>
          </p:cNvPr>
          <p:cNvSpPr>
            <a:spLocks noGrp="1"/>
          </p:cNvSpPr>
          <p:nvPr>
            <p:ph type="title"/>
          </p:nvPr>
        </p:nvSpPr>
        <p:spPr/>
        <p:txBody>
          <a:bodyPr/>
          <a:lstStyle/>
          <a:p>
            <a:r>
              <a:rPr lang="en-US"/>
              <a:t>Facebook Own Posts Table - 6 of 6</a:t>
            </a:r>
          </a:p>
        </p:txBody>
      </p:sp>
      <p:sp>
        <p:nvSpPr>
          <p:cNvPr id="4" name="Text Placeholder 3">
            <a:extLst>
              <a:ext uri="{FF2B5EF4-FFF2-40B4-BE49-F238E27FC236}">
                <a16:creationId xmlns:a16="http://schemas.microsoft.com/office/drawing/2014/main" id="{C3B9E33E-2072-43A7-9BAB-2256B0882D4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67374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FDFC7-1435-420D-ABDF-9674D87938E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038D4F7-2810-417C-A85D-381437669416}"/>
              </a:ext>
            </a:extLst>
          </p:cNvPr>
          <p:cNvGraphicFramePr>
            <a:graphicFrameLocks noGrp="1"/>
          </p:cNvGraphicFramePr>
          <p:nvPr>
            <p:ph type="chart" sz="quarter" idx="13"/>
            <p:extLst>
              <p:ext uri="{D42A27DB-BD31-4B8C-83A1-F6EECF244321}">
                <p14:modId xmlns:p14="http://schemas.microsoft.com/office/powerpoint/2010/main" val="30295288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BC33F-71F6-4680-9948-4DBB3D70003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1E63555-B410-4AE4-9D96-41256317CB7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790102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20180405_125306</Template>
  <TotalTime>0</TotalTime>
  <Words>517</Words>
  <Application>Microsoft Office PowerPoint</Application>
  <PresentationFormat>On-screen Show (4:3)</PresentationFormat>
  <Paragraphs>237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Lato</vt:lpstr>
      <vt:lpstr>Calibri</vt:lpstr>
      <vt:lpstr>Arial</vt:lpstr>
      <vt:lpstr>quintly_template</vt:lpstr>
      <vt:lpstr>Facebook</vt:lpstr>
      <vt:lpstr>Facebook Key Metrics Table</vt:lpstr>
      <vt:lpstr>Facebook Fans Total</vt:lpstr>
      <vt:lpstr>Facebook Fans Change Rate</vt:lpstr>
      <vt:lpstr>Facebook Interaction Rate</vt:lpstr>
      <vt:lpstr>Facebook Interactions Distribution</vt:lpstr>
      <vt:lpstr>Facebook Interaction Rate By Hour</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Interaction Rate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2018-04-05T12:53:07Z</dcterms:created>
  <dcterms:modified xsi:type="dcterms:W3CDTF">2018-04-05T12:53:41Z</dcterms:modified>
</cp:coreProperties>
</file>