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70" r:id="rId14"/>
    <p:sldId id="271" r:id="rId15"/>
    <p:sldId id="273" r:id="rId16"/>
    <p:sldId id="274" r:id="rId17"/>
    <p:sldId id="275" r:id="rId18"/>
    <p:sldId id="276" r:id="rId1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@FADENMEDIA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5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2B-4FB7-8E05-CB3C76206D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8959648"/>
        <c:axId val="253115296"/>
      </c:barChart>
      <c:catAx>
        <c:axId val="338959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115296"/>
        <c:crosses val="autoZero"/>
        <c:auto val="1"/>
        <c:lblAlgn val="ctr"/>
        <c:lblOffset val="100"/>
        <c:noMultiLvlLbl val="0"/>
      </c:catAx>
      <c:valAx>
        <c:axId val="253115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959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@FADENMEDIA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547</c:v>
                </c:pt>
                <c:pt idx="1">
                  <c:v>546</c:v>
                </c:pt>
                <c:pt idx="2">
                  <c:v>547</c:v>
                </c:pt>
                <c:pt idx="3">
                  <c:v>545</c:v>
                </c:pt>
                <c:pt idx="4">
                  <c:v>548</c:v>
                </c:pt>
                <c:pt idx="5">
                  <c:v>550</c:v>
                </c:pt>
                <c:pt idx="6">
                  <c:v>551</c:v>
                </c:pt>
                <c:pt idx="7">
                  <c:v>552</c:v>
                </c:pt>
                <c:pt idx="8">
                  <c:v>553</c:v>
                </c:pt>
                <c:pt idx="9">
                  <c:v>552</c:v>
                </c:pt>
                <c:pt idx="10">
                  <c:v>554</c:v>
                </c:pt>
                <c:pt idx="11">
                  <c:v>554</c:v>
                </c:pt>
                <c:pt idx="12">
                  <c:v>554</c:v>
                </c:pt>
                <c:pt idx="13">
                  <c:v>554</c:v>
                </c:pt>
                <c:pt idx="14">
                  <c:v>556</c:v>
                </c:pt>
                <c:pt idx="15">
                  <c:v>555</c:v>
                </c:pt>
                <c:pt idx="16">
                  <c:v>554</c:v>
                </c:pt>
                <c:pt idx="17">
                  <c:v>554</c:v>
                </c:pt>
                <c:pt idx="18">
                  <c:v>554</c:v>
                </c:pt>
                <c:pt idx="19">
                  <c:v>554</c:v>
                </c:pt>
                <c:pt idx="20">
                  <c:v>557</c:v>
                </c:pt>
                <c:pt idx="21">
                  <c:v>558</c:v>
                </c:pt>
                <c:pt idx="22">
                  <c:v>558</c:v>
                </c:pt>
                <c:pt idx="23">
                  <c:v>558</c:v>
                </c:pt>
                <c:pt idx="24">
                  <c:v>559</c:v>
                </c:pt>
                <c:pt idx="25">
                  <c:v>558</c:v>
                </c:pt>
                <c:pt idx="26">
                  <c:v>560</c:v>
                </c:pt>
                <c:pt idx="27">
                  <c:v>564</c:v>
                </c:pt>
                <c:pt idx="28">
                  <c:v>564</c:v>
                </c:pt>
                <c:pt idx="29">
                  <c:v>564</c:v>
                </c:pt>
                <c:pt idx="30">
                  <c:v>566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27-4B42-B541-E22869D6EC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1395112"/>
        <c:axId val="181394128"/>
      </c:lineChart>
      <c:dateAx>
        <c:axId val="1813951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1394128"/>
        <c:crosses val="autoZero"/>
        <c:auto val="1"/>
        <c:lblOffset val="100"/>
        <c:baseTimeUnit val="days"/>
      </c:dateAx>
      <c:valAx>
        <c:axId val="181394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1395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@FADENMEDIA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2.1978021978022002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1.2704174228675</c:v>
                </c:pt>
                <c:pt idx="8">
                  <c:v>0</c:v>
                </c:pt>
                <c:pt idx="9">
                  <c:v>0</c:v>
                </c:pt>
                <c:pt idx="10">
                  <c:v>0.72332730560578995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0.72072072072072002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2.7075812274367999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1.0752688172042999</c:v>
                </c:pt>
                <c:pt idx="26">
                  <c:v>1.9230769230769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A61-4362-BC18-E1F19091F6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3900592"/>
        <c:axId val="343903216"/>
      </c:lineChart>
      <c:dateAx>
        <c:axId val="3439005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903216"/>
        <c:crosses val="autoZero"/>
        <c:auto val="1"/>
        <c:lblOffset val="100"/>
        <c:baseTimeUnit val="days"/>
      </c:dateAx>
      <c:valAx>
        <c:axId val="343903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900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@FADENMEDIA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2E-4B4C-B998-B16A759AB1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3965488"/>
        <c:axId val="343963848"/>
      </c:barChart>
      <c:catAx>
        <c:axId val="343965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963848"/>
        <c:crosses val="autoZero"/>
        <c:auto val="1"/>
        <c:lblAlgn val="ctr"/>
        <c:lblOffset val="100"/>
        <c:noMultiLvlLbl val="0"/>
      </c:catAx>
      <c:valAx>
        <c:axId val="343963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965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Favorites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@FADENMEDIA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D6-4F56-9B91-11EE2E597F2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Mentions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@FADENMEDIA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9D6-4F56-9B91-11EE2E597F2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@FADENMEDIA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9D6-4F56-9B91-11EE2E597F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3957944"/>
        <c:axId val="343966800"/>
      </c:barChart>
      <c:catAx>
        <c:axId val="343957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966800"/>
        <c:crosses val="autoZero"/>
        <c:auto val="1"/>
        <c:lblAlgn val="ctr"/>
        <c:lblOffset val="100"/>
        <c:noMultiLvlLbl val="0"/>
      </c:catAx>
      <c:valAx>
        <c:axId val="343966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957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@FADENMEDIA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6</c:v>
                </c:pt>
                <c:pt idx="8">
                  <c:v>0</c:v>
                </c:pt>
                <c:pt idx="9">
                  <c:v>0</c:v>
                </c:pt>
                <c:pt idx="10">
                  <c:v>4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4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6</c:v>
                </c:pt>
                <c:pt idx="26">
                  <c:v>9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E7-453C-813D-4D3494B4A1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3958928"/>
        <c:axId val="343959912"/>
      </c:barChart>
      <c:dateAx>
        <c:axId val="3439589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959912"/>
        <c:crosses val="autoZero"/>
        <c:auto val="1"/>
        <c:lblOffset val="100"/>
        <c:baseTimeUnit val="days"/>
      </c:dateAx>
      <c:valAx>
        <c:axId val="343959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958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@FADENMEDIA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42-4B42-AC52-91B4DFBCD25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@FADENMEDIA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342-4B42-AC52-91B4DFBCD2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3970408"/>
        <c:axId val="343969424"/>
      </c:barChart>
      <c:catAx>
        <c:axId val="343970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969424"/>
        <c:crosses val="autoZero"/>
        <c:auto val="1"/>
        <c:lblAlgn val="ctr"/>
        <c:lblOffset val="100"/>
        <c:noMultiLvlLbl val="0"/>
      </c:catAx>
      <c:valAx>
        <c:axId val="343969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970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@FADENMEDIA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-0.18281535648995001</c:v>
                </c:pt>
                <c:pt idx="2">
                  <c:v>0.18315018315018</c:v>
                </c:pt>
                <c:pt idx="3">
                  <c:v>-0.36563071297989003</c:v>
                </c:pt>
                <c:pt idx="4">
                  <c:v>0.55045871559632997</c:v>
                </c:pt>
                <c:pt idx="5">
                  <c:v>0.36496350364963998</c:v>
                </c:pt>
                <c:pt idx="6">
                  <c:v>0.18181818181817999</c:v>
                </c:pt>
                <c:pt idx="7">
                  <c:v>0.18148820326678999</c:v>
                </c:pt>
                <c:pt idx="8">
                  <c:v>0.18115942028986001</c:v>
                </c:pt>
                <c:pt idx="9">
                  <c:v>-0.18083182640145001</c:v>
                </c:pt>
                <c:pt idx="10">
                  <c:v>0.36231884057970998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0.36101083032490999</c:v>
                </c:pt>
                <c:pt idx="15">
                  <c:v>-0.17985611510791</c:v>
                </c:pt>
                <c:pt idx="16">
                  <c:v>-0.18018018018018001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0.54151624548735999</c:v>
                </c:pt>
                <c:pt idx="21">
                  <c:v>0.17953321364451999</c:v>
                </c:pt>
                <c:pt idx="22">
                  <c:v>0</c:v>
                </c:pt>
                <c:pt idx="23">
                  <c:v>0</c:v>
                </c:pt>
                <c:pt idx="24">
                  <c:v>0.17921146953405001</c:v>
                </c:pt>
                <c:pt idx="25">
                  <c:v>-0.17889087656530001</c:v>
                </c:pt>
                <c:pt idx="26">
                  <c:v>0.35842293906810002</c:v>
                </c:pt>
                <c:pt idx="27">
                  <c:v>0.71428571428570997</c:v>
                </c:pt>
                <c:pt idx="28">
                  <c:v>0</c:v>
                </c:pt>
                <c:pt idx="29">
                  <c:v>0</c:v>
                </c:pt>
                <c:pt idx="30">
                  <c:v>0.35460992907800998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600-446F-9D71-C1A927BD6C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3619984"/>
        <c:axId val="403621952"/>
      </c:lineChart>
      <c:dateAx>
        <c:axId val="403619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621952"/>
        <c:crosses val="autoZero"/>
        <c:auto val="1"/>
        <c:lblOffset val="100"/>
        <c:baseTimeUnit val="days"/>
      </c:dateAx>
      <c:valAx>
        <c:axId val="403621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619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055B1-0EF2-483F-A5B2-F1BBC96AB9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Twitter Reports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3AE4A5-E024-43EE-A675-39772C20E80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41AD8B-9F24-4DFB-85E8-A90AA89DA30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611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95E10B-25DD-4F29-B462-A6A4B07FB1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763630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6232558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02848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63881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84701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63273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92042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18215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34838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84762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00169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0183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54179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21459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11908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784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@FADENMEDIA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1.6367%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688903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F9F03FA-BC75-4C68-BE62-7687134AD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7A26CC-D525-45D3-AF67-89A337D556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208444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0BBE4D-FFA0-4C22-89EA-BE12D5852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FB230E5-55D9-48B1-922C-FCC8B60C686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9930696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E7E9A7-3CEE-4B8F-8B2C-7C024942B9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F572EF-C423-4241-A69A-D3E0BF1EC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2196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3E487A-4312-44B8-B3A0-793D58AAD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10D27C1-1415-47F4-A572-D2D827C3225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0739279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E031B5-3F4E-4840-95AB-F8558C742D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7E291D-9EEE-4CF1-B224-FD43E4692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81285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C992CA-1BF6-4A98-8DCB-74F779787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4F817E6-C8ED-42FB-A45F-207AFC765B0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8401077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0DF08D-FBBC-470C-B83F-9031717C9D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BC4DF2-FC41-4ED7-B97B-00EF154B6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36178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3E0C5-045F-46B8-BB20-605AD9697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EFD9E7E-4148-4407-B940-7C5F77DDCB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2836783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46AE59-965C-4A82-B646-382BF3AED2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7E244A-43CE-4738-94A5-2B74DBE6C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5224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499A54-4403-4330-A9C5-A5BFAA976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Distribution +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EFA17DD-903D-42C0-994B-E900B200D2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9489148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3E5175-4BBD-43E3-999D-399BB018D2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1F37DA-18BE-40A4-8B6D-873252F87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43392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CF47E-873B-4A90-8080-57D2B12AC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 - Average Interactions Per Tweet (column)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8FF2073-3B40-4AED-AACD-C381EE142D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8304305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C57635-B8E6-41C5-B2B1-E17E74EC75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A70385-940C-4E32-A7C9-4B6950385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09639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A99AF-30F6-4AEA-B245-414F2DBEA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F28D837-FB58-4663-AD02-AAFBB6A7EE3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2745400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8C85D0-385E-48EB-BAEF-DAB8720181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1CEB71-3F2F-47D9-B538-9A027F70C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0249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92F8A1-C5A7-44D0-8A4B-B40A403D9A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9824985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4994176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03320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61878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29850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0642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178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@FADENMEDIA - 2018-03-27 21:38:30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Mother’s day is a special occasion and you got to thank her from the biggest Ad screen in the world.
Comment with a heart emoji once you spot your Mother’s name and don't forget to mention your mother
#DOOH #Advertisement #Media
.
Music Credit: Sherine https://t.co/60esgsEzqL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1.0714%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147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@FADENMEDIA - 2018-03-27 21:35:08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أمي ومن مثل أمي..
شكراً ست الحبايب من على أكبر منصة إعلانية في العالم.
شاركونا بإيموجي القلب عند رؤية اسماء امهاتكم ولاتنسوا تمنشنو الغالية
#جدة #برج_الشاشة #شاشة_طريق_الملك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Credit: Sherine https://t.co/cHzoFw2QNz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1.4286%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310390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DA5B8D2-E5AE-4932-8EB8-784F6B884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Table (Top 10) - 1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193D3B-62A2-48A6-B536-1FD9E9D354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1165012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5A2ED6-2F8A-40BF-B925-98E09C5732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699212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848220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68806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05452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27526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30240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8594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@FADENMEDIA - 2018-03-27 21:32:21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Mother’s day is a special occasion and you got to thank her from the biggest Ad screen in the world.
Comment with a heart emoji once you spot your Mother’s name and don't forget to mention your mother
#DOOH #Advertisement #Media
.
Music Credit: Sherine https://t.co/VV1qartBtL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0.3571%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2234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@FADENMEDIA - 2018-03-27 19:27:45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أمي ومن مثل أمي..
شكراً ست الحبايب من على أكبر منصة إعلانية في العالم.
شاركونا بإيموجي القلب عند رؤية اسماء امهاتكم ولاتنسوا تمنشنو الغالية
#جدة #برج_الشاشة #شاشة_طريق_الملك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https://t.co/ArqeY1u4XE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4.8214%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488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@FADENMEDIA - 2018-03-26 15:54:18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اللهم أدم علينا نعمة الأمن والأمان 
#المملكة_يحميها_أبنائها
#رب_اجعل_هذا_بلدا_امنا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https://t.co/63822pHnqg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1.0753%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3405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@FADENMEDIA - 2018-03-20 17:41:20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أمي ومن مثل أمي ... شكراً ست الحبايب 
يوم الأم مناسبة خاصة لتقديم كل الحب و الشكر لهن.
شاركونا على الهاشتاق #من_مثل_أمي بأسماء أمهاتكم لفرصة ظهور الأسماء على أكبر منصة إعلانية في العالم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https://t.co/6YzxvCTrgm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2.7076%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43025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6C91A6E-89BF-4A81-B0C2-9A0FD3838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Table (Top 10) - 2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DAD432-96D7-4E2D-9D52-CBAA27E5EC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8309194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68127C-4A7E-447E-A76B-B56A52E6D1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859277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8832336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67802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35329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18828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33814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6173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@FADENMEDIA - 2018-03-15 17:15:05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نهاية أسبوع سعيدة 
#هلا_بالخميس #برج_الشاشة #السعودية #جده #الخميس_الونيس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Have a nice weekend 
#Weekend #KSA #Jeddah #Media #DOOH #Advertisement https://t.co/1h4qPYtrUS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0.7194%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5030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@FADENMEDIA - 2018-03-11 19:57:38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انذارات داخلية تكشف الدخان الناتج من السجائر، لتجعل الرجل في الصورة يسعل، يعد الإعلان مثالا للإبداع التفاعلي.
#جدة #اعلان #دعاية #فكرة #ابداع #برج_الشاشة #شاشة_برج_الملك #السعودية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DOOH #Advertisement #Media https://t.co/R2POEQCplv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0.7220%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6442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@FADENMEDIA - 2018-03-08 20:01:00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النقاط الأساسية لإعلان ناجح داخل المتجر، احرصوا أن تكون الرسالة قصيرة و سريعة بتصميم انيق و مستحدث و أن تكون في الموقع الصحيح
#جدة #اعلان #دعاية #فكرة #ابداع #السعودية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https://t.co/pzwzYm3Ply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1.2681%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392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@FADENMEDIA - 2018-03-04 17:29:52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طريقة بسيطة، فعالة ومرحة، للدمج بين الإعلان والواقع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simple, effective and playful way to mix the line between advertisement and environment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جدة #اعلان #دعاية #فكرة #ابداع #السعودية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DOOH #Advertisement #Media
Source: Apotek Hjärtat https://t.co/UoEnk356QU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2.2018%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472316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D8FEA106-88C0-4993-8400-B0A2891CF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Table (Top 10) - 3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11E3DC-EEC0-43C9-B709-A624C19F5B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5256715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6DFF2B-0B69-437A-B51D-880667B953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868754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53286694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298292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66452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23270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7484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@FADENMEDIA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@HQiHr6UTSHsln5C - 2018-03-31 04:10:49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@FADENMEDIA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لطيفة المحياوي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3147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@FADENMEDIA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@for_you_saadti - 2018-03-28 22:20:55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@FADENMEDIA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احلى وحدة يطلع اسمها على الشاشة بِسْم الله ماشاءالله فديت والله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8501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@FADENMEDIA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@MashaelAM - 2018-03-28 20:19:09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@FADENMEDIA Can we still get her name on the screen?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362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@FADENMEDIA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@kha007led - 2018-03-28 11:55:38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@FADENMEDIA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 الأسف هذا المعلم الجميل
متابعينه لا يتجاوزون ٧٠٠
والريتويت فقط ١ او ٢ 
واجزم انهم احد الموظفين
مع…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https://t.co/anjF0Yqh9b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4097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@FADENMEDIA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@gmilh19 - 2018-03-28 01:52:26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@FADENMEDIA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اه عليك ياجده اللهم ارحم امي وامهات المسلمين أجمعين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3893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@FADENMEDIA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@haksah9 - 2018-03-26 15:55:23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@FADENMEDIA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شاهد الان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https://t.co/Nh0M6uzD8m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بالفيديو لحظه وفاة المواطن المصري والمملكه تتكفل بالعائله…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https://t.co/mSCw0MRYFQ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4383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@FADENMEDIA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@jo0orge_96 - 2018-03-26 01:32:55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@FADENMEDIA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أحلام إبراهيم الغامدي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320078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2CBAAB00-070D-4F10-A9DB-22B3C0189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9FFB6A-1FE5-42D8-94FC-FBC3836952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8542644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B7AAE5-F6A3-4778-83F9-8D310EBF92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102805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26774173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1701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14413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11925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0854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@FADENMEDIA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@razana89 - 2018-03-23 21:27:55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من_مثل_أمي
عباسية الغامدي 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omrayyan1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صوّررر مااااامااا 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FADENMEDIA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3452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@FADENMEDIA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@ASheera14 - 2018-03-20 20:17:34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@FADENMEDIA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أمي أسمها 
سلمى زبيري 
رحلت لأن السماء المكان الذي يليق بها ..
رحمك الله يا أمي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3316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@FADENMEDIA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@Ahmedmd__ - 2018-03-08 22:58:33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@FADENMEDIA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عندكم وظايف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606749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5F14330-8A60-4630-85D5-62500A301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177A01-24CC-4B33-A15D-5F56E620F4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1422582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BE5E0C-C961-4AB7-9505-7403F7F356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485150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2074322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5572875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1861459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1467776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1315971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737305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9504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#جدة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0243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#اعلان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7.6666666666667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3247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#دعاية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7.6666666666667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171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#فكرة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7.6666666666667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335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#ابداع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7.6666666666667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230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6746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#DOOH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5247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#Advertisement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5679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891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#برج_الشاشة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5850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#شاشة_برج_الملك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66610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5175736-5559-4EAD-9F9E-0F05E0CC6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- 1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564B31-F3F6-4178-B1E2-756C81E254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2463479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FE221C-D6F6-4145-B133-18B28A57E2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553379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5420333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8791225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1561363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4858005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4881145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487568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9550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#هلا_بالخميس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3656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#جده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7418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#الخميس_الونيس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6609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#Weekend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443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3339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#Jeddah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5296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#من_مثل_أمي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7974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#المملكة_يحميها_أبنائها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134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#رب_اجعل_هذا_بلدا_امنا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5570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#شاشة_طريق_الملك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507339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434E920A-D304-40C6-B80D-C7DF5D45F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- 2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6C739D-5E6E-42C0-ABC1-C26BECEE3D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0531794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53D273-4A1F-429F-AAF7-020098F60F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8916567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0204053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1518499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669295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269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@mkgaraawi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@FADENMEDIA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5137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@Addas0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@FADENMEDIA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6413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@Obukhari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@FADENMEDIA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57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@RathathFaden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@FADENMEDIA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189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@kha007led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@FADENMEDIA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2694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@NGhobain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@FADENMEDIA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5716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@hananbasfar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@FADENMEDIA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1636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@MashaelAM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@FADENMEDIA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7710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@razana89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@FADENMEDIA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5970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@moorii76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@FADENMEDIA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1501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092A9C44-C494-4EE2-AA22-55204A0B4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 - Key Influencers (top 10)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15DA0A-6EAC-45CF-9A05-8AF5AC2496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143757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C0147-2FB7-473B-A08B-8F59BAA1B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B5D8BB1-7384-4482-AD60-90A367C4768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704685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C1FDA8-10EE-4EF3-ABFF-4C6C42C51D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DBED99-0B1C-4B5F-9109-397C32D44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39287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20180405_104449</Template>
  <TotalTime>0</TotalTime>
  <Words>836</Words>
  <Application>Microsoft Office PowerPoint</Application>
  <PresentationFormat>On-screen Show (4:3)</PresentationFormat>
  <Paragraphs>355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Lato</vt:lpstr>
      <vt:lpstr>Calibri</vt:lpstr>
      <vt:lpstr>Arial</vt:lpstr>
      <vt:lpstr>quintly_template</vt:lpstr>
      <vt:lpstr>Twitter Reports</vt:lpstr>
      <vt:lpstr>Twitter Key Metrics Table</vt:lpstr>
      <vt:lpstr>Twitter Own Tweets By Weekday</vt:lpstr>
      <vt:lpstr>Twitter Followers Total</vt:lpstr>
      <vt:lpstr>Twitter Interaction Rate</vt:lpstr>
      <vt:lpstr>Twitter Total Interactions</vt:lpstr>
      <vt:lpstr>Twitter Interaction Distribution + Mentions</vt:lpstr>
      <vt:lpstr>TW - Average Interactions Per Tweet (column)</vt:lpstr>
      <vt:lpstr>Twitter Tweet Type Distribution</vt:lpstr>
      <vt:lpstr>Own Tweets Table (Top 10) - 1 of 3</vt:lpstr>
      <vt:lpstr>Own Tweets Table (Top 10) - 2 of 3</vt:lpstr>
      <vt:lpstr>Own Tweets Table (Top 10) - 3 of 3</vt:lpstr>
      <vt:lpstr>Twitter Mentions Table - 1 of 2</vt:lpstr>
      <vt:lpstr>Twitter Mentions Table - 2 of 2</vt:lpstr>
      <vt:lpstr>Twitter Hashtag Detection - 1 of 2</vt:lpstr>
      <vt:lpstr>Twitter Hashtag Detection - 2 of 2</vt:lpstr>
      <vt:lpstr>TW - Key Influencers (top 10)</vt:lpstr>
      <vt:lpstr>Twitter Followers Change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Reports</dc:title>
  <dc:creator>Administrator</dc:creator>
  <cp:lastModifiedBy>Administrator</cp:lastModifiedBy>
  <cp:revision>1</cp:revision>
  <dcterms:created xsi:type="dcterms:W3CDTF">2018-04-05T10:44:50Z</dcterms:created>
  <dcterms:modified xsi:type="dcterms:W3CDTF">2018-04-05T10:45:33Z</dcterms:modified>
</cp:coreProperties>
</file>