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9</c:v>
                </c:pt>
                <c:pt idx="4">
                  <c:v>4</c:v>
                </c:pt>
                <c:pt idx="5">
                  <c:v>6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2A-4C43-B318-5F0EEAA86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212880"/>
        <c:axId val="247209928"/>
      </c:barChart>
      <c:catAx>
        <c:axId val="24721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09928"/>
        <c:crosses val="autoZero"/>
        <c:auto val="1"/>
        <c:lblAlgn val="ctr"/>
        <c:lblOffset val="100"/>
        <c:noMultiLvlLbl val="0"/>
      </c:catAx>
      <c:valAx>
        <c:axId val="247209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1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26752</c:v>
                </c:pt>
                <c:pt idx="1">
                  <c:v>26744</c:v>
                </c:pt>
                <c:pt idx="2">
                  <c:v>26751</c:v>
                </c:pt>
                <c:pt idx="3">
                  <c:v>26750</c:v>
                </c:pt>
                <c:pt idx="4">
                  <c:v>26749</c:v>
                </c:pt>
                <c:pt idx="5">
                  <c:v>26744</c:v>
                </c:pt>
                <c:pt idx="6">
                  <c:v>26746</c:v>
                </c:pt>
                <c:pt idx="7">
                  <c:v>26752</c:v>
                </c:pt>
                <c:pt idx="8">
                  <c:v>26736</c:v>
                </c:pt>
                <c:pt idx="9">
                  <c:v>26733</c:v>
                </c:pt>
                <c:pt idx="10">
                  <c:v>26739</c:v>
                </c:pt>
                <c:pt idx="11">
                  <c:v>26739</c:v>
                </c:pt>
                <c:pt idx="12">
                  <c:v>26745</c:v>
                </c:pt>
                <c:pt idx="13">
                  <c:v>26746</c:v>
                </c:pt>
                <c:pt idx="14">
                  <c:v>26749</c:v>
                </c:pt>
                <c:pt idx="15">
                  <c:v>26751</c:v>
                </c:pt>
                <c:pt idx="16">
                  <c:v>26759</c:v>
                </c:pt>
                <c:pt idx="17">
                  <c:v>26756</c:v>
                </c:pt>
                <c:pt idx="18">
                  <c:v>26763</c:v>
                </c:pt>
                <c:pt idx="19">
                  <c:v>26763</c:v>
                </c:pt>
                <c:pt idx="20">
                  <c:v>26773</c:v>
                </c:pt>
                <c:pt idx="21">
                  <c:v>26785</c:v>
                </c:pt>
                <c:pt idx="22">
                  <c:v>26790</c:v>
                </c:pt>
                <c:pt idx="23">
                  <c:v>26810</c:v>
                </c:pt>
                <c:pt idx="24">
                  <c:v>26835</c:v>
                </c:pt>
                <c:pt idx="25">
                  <c:v>26851</c:v>
                </c:pt>
                <c:pt idx="26">
                  <c:v>26859</c:v>
                </c:pt>
                <c:pt idx="27">
                  <c:v>26865</c:v>
                </c:pt>
                <c:pt idx="28">
                  <c:v>26872</c:v>
                </c:pt>
                <c:pt idx="29">
                  <c:v>26870</c:v>
                </c:pt>
                <c:pt idx="30">
                  <c:v>26874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A3-4415-A66C-08C25EC4E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993904"/>
        <c:axId val="329994888"/>
      </c:lineChart>
      <c:dateAx>
        <c:axId val="329993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94888"/>
        <c:crosses val="autoZero"/>
        <c:auto val="1"/>
        <c:lblOffset val="100"/>
        <c:baseTimeUnit val="days"/>
      </c:dateAx>
      <c:valAx>
        <c:axId val="32999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9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3.3644859813084002E-2</c:v>
                </c:pt>
                <c:pt idx="4">
                  <c:v>6.7292235223746999E-2</c:v>
                </c:pt>
                <c:pt idx="5">
                  <c:v>2.2433261048381E-2</c:v>
                </c:pt>
                <c:pt idx="6">
                  <c:v>2.6173116470368001E-2</c:v>
                </c:pt>
                <c:pt idx="7">
                  <c:v>3.1776888855657999E-2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1.8699278207860999E-2</c:v>
                </c:pt>
                <c:pt idx="12">
                  <c:v>0</c:v>
                </c:pt>
                <c:pt idx="13">
                  <c:v>6.3563282856609005E-2</c:v>
                </c:pt>
                <c:pt idx="14">
                  <c:v>4.5612592066399997E-2</c:v>
                </c:pt>
                <c:pt idx="15">
                  <c:v>0.14205607476636001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1.12095056608E-2</c:v>
                </c:pt>
                <c:pt idx="20">
                  <c:v>7.4716078900179006E-2</c:v>
                </c:pt>
                <c:pt idx="21">
                  <c:v>4.8545502072520001E-2</c:v>
                </c:pt>
                <c:pt idx="22">
                  <c:v>4.3553464989235999E-2</c:v>
                </c:pt>
                <c:pt idx="23">
                  <c:v>4.7885572139303001E-2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5.5840964931874001E-2</c:v>
                </c:pt>
                <c:pt idx="28">
                  <c:v>1.8609498287926001E-2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1B-4563-9E2D-A302EFD87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924984"/>
        <c:axId val="334923672"/>
      </c:lineChart>
      <c:dateAx>
        <c:axId val="334924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23672"/>
        <c:crosses val="autoZero"/>
        <c:auto val="1"/>
        <c:lblOffset val="100"/>
        <c:baseTimeUnit val="days"/>
      </c:dateAx>
      <c:valAx>
        <c:axId val="33492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2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@GE_Saudi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30-42F7-91D3-51E8229D7B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4932856"/>
        <c:axId val="334925968"/>
      </c:barChart>
      <c:catAx>
        <c:axId val="334932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25968"/>
        <c:crosses val="autoZero"/>
        <c:auto val="1"/>
        <c:lblAlgn val="ctr"/>
        <c:lblOffset val="100"/>
        <c:noMultiLvlLbl val="0"/>
      </c:catAx>
      <c:valAx>
        <c:axId val="33492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@GE_Saudi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AD-4BE0-8CA1-1D7A017083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@GE_Saudi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AD-4BE0-8CA1-1D7A017083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@GE_Saudi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AD-4BE0-8CA1-1D7A017083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4931216"/>
        <c:axId val="334930560"/>
      </c:barChart>
      <c:catAx>
        <c:axId val="33493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0560"/>
        <c:crosses val="autoZero"/>
        <c:auto val="1"/>
        <c:lblAlgn val="ctr"/>
        <c:lblOffset val="100"/>
        <c:noMultiLvlLbl val="0"/>
      </c:catAx>
      <c:valAx>
        <c:axId val="33493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93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</c:v>
                </c:pt>
                <c:pt idx="4">
                  <c:v>18</c:v>
                </c:pt>
                <c:pt idx="5">
                  <c:v>6</c:v>
                </c:pt>
                <c:pt idx="6">
                  <c:v>6</c:v>
                </c:pt>
                <c:pt idx="7">
                  <c:v>8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2">
                  <c:v>0</c:v>
                </c:pt>
                <c:pt idx="13">
                  <c:v>16</c:v>
                </c:pt>
                <c:pt idx="14">
                  <c:v>12</c:v>
                </c:pt>
                <c:pt idx="15">
                  <c:v>37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20</c:v>
                </c:pt>
                <c:pt idx="21">
                  <c:v>13</c:v>
                </c:pt>
                <c:pt idx="22">
                  <c:v>11</c:v>
                </c:pt>
                <c:pt idx="23">
                  <c:v>12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15</c:v>
                </c:pt>
                <c:pt idx="28">
                  <c:v>5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0D-4CFA-A853-CDA27FADA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474344"/>
        <c:axId val="336475984"/>
      </c:barChart>
      <c:dateAx>
        <c:axId val="33647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75984"/>
        <c:crosses val="autoZero"/>
        <c:auto val="1"/>
        <c:lblOffset val="100"/>
        <c:baseTimeUnit val="days"/>
      </c:dateAx>
      <c:valAx>
        <c:axId val="33647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7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@GE_Saudi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C-4952-BA33-BED9176A57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@GE_Saudi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AC-4952-BA33-BED9176A57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6480248"/>
        <c:axId val="336481888"/>
      </c:barChart>
      <c:catAx>
        <c:axId val="33648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81888"/>
        <c:crosses val="autoZero"/>
        <c:auto val="1"/>
        <c:lblAlgn val="ctr"/>
        <c:lblOffset val="100"/>
        <c:noMultiLvlLbl val="0"/>
      </c:catAx>
      <c:valAx>
        <c:axId val="33648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8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0EC2E-CE14-43CC-88D6-9060EE9FCE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A0C8D7-7AF6-47EA-88DB-A746D440E8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E0933-C2D7-4A58-A878-7E75667B63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70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35AB60-8A81-4538-84CD-8E24AC239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9365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96888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7755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7438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1817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3239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033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541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784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399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5758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34583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794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5718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138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10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93342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192A667-6471-4382-ACF6-23B61EA4E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450BC-0DC1-494D-BCF0-3B90A1ECF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60566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5B91-3C2B-44B7-BF93-9A8345183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92BC94-8E30-4269-A689-E7270FF61A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23459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19C72-7426-4914-A9F0-4AB581276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A9BF78-9472-478C-9164-AE26BA963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910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2E052-2615-425F-9C1C-12BECFA5D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47F50E-C185-442A-B1D4-6B9F79EDB8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596785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CB1F06-0522-4C72-9822-AEE2AB61C2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8F58FA-39F7-4539-BED9-056C16B5C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849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94CA2-B8E7-4F64-A947-9C5EA3C18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3E6E4B-7C2C-4BF2-BAA0-D7EF7F7061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029344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2F5E3-49BF-4FC0-A26D-B2C0300A31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4251D-ED62-42DE-9CD5-3AD262321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404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7B78B-653F-446C-92E0-F7B7EEA78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3B55C9-81D0-4CAC-AB27-B7D189BD47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41255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A8A83D-CB88-4CBC-A7DB-EDB0D0440A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0E57A-D0F6-437B-A0C0-EE4B87D88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746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E7B7F-62A6-4F5D-A652-CD0A62714B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B1A308-1D58-4033-B2AB-818991C565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740215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B1AD23-EF85-4D06-9606-A7E97DBA7F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CEC67B-457F-43FD-BEA2-D359FC6DE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67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79B4E-4183-4B95-911A-404872D22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6639FD-1AFD-4C5F-B533-65C946B584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53394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B694C-9294-4773-87B3-298FFECE78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CBE179-FE1B-4974-AD92-8930400B2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62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F8FC5-CD0B-48C3-A791-04678CD63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2C8248-EBAD-4DCC-A9F8-EB82D0576A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972016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0E408-80AD-492B-A091-4A06C0D51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2A7F4-9957-4A84-90E6-0FEBE2CC4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473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C8161-8042-4237-B9EC-4E32D81BDA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1853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97944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157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6987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319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997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77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- 2018-03-15 13:13:58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يوم عظيم لقطاع الصحة في #المملكة!
تعاونت وزارة الصحة مع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لاطلاق حلول رقمية شاملة لتحسين تجربة المرضى والأطباء عن طريق تطوير الجودة والوصول.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SAUDIMOH
@GE_Digital
@GEHealthcare https://t.co/YY55ewRccd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6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- 2018-03-14 15:57:38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جون فلانيري، رئيس مجلس الإدارة والرئيس التنفيذي لشركة "جنرال إلكتريك" معنا اليوم في #السعودية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JohnFlannery_GE https://t.co/mvxyrOvi45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72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- 2018-03-12 16:06:46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Register at https://t.co/ufp6SekRUt and be part of #DigitalTransformation! 
#Saudidigitalmach Hackathon 💻 https://t.co/EJc8Xr8j2z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53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- 2018-03-08 17:47:56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رغم صعوبة بيئة العمل الميداني، أصرت المهندسة السعودية حنين الصالح
أن عمل المرأة في الميدان دلالة قوة و مؤشر تطور
#جنرال_#اليوم_العالمي_للمرأة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https://t.co/boKfkwzxGA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23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- 2018-03-08 17:00:57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يوم المرأة العالمي.. نحتفل بجميع الإنجازات للمرأة السعودية
و نهنيء كل امرأة في طريقها للإنجاز و النجاح
#جنرال_إلكتريك #اليوم_العالمي_للمراهَ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https://t.co/jjFZ2OHrlL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39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9F67B90-7BF7-4ADE-8386-AC19CF4EE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778E5-5CB1-4858-8835-559732C4A7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01913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4E516-C493-46E4-B5E3-4BA3109139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881865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08855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8104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249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8775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518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900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- 2018-03-07 17:07:48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حصدت #جنرال_إلكتريك السعودية جائزة الملك خالد عن فئة التنافسية المسؤولة تقديراً لالتزامها بأفضل ممارسات الحوكمة واعتمادها قواعد سلوكية وأخلاقية راسخة في ثقافتها المؤسسية، تغطي عملياتها على كافة المستويات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https://t.co/BjbCofJXqe https://t.co/yiTTTRaGAw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81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- 2018-03-06 11:16:47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Happening now at #GEO2018: Matthias Heilmann, Chief #Digital Officer at #BHGE, speaking on a panel about overcoming barriers for future #energy https://t.co/zB7XkvOTQ6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- 2018-03-05 18:07:56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هاكاثون الأجهزة الرقمية السعودية من 21-24 مارس سوف تجعلك جزءا من الثورة الرقمية في المملكة العربية السعودية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Saudidigitalmachines @McitGovSa @ObeikanGroup https://t.co/kk5klBhy58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254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- 2018-03-05 18:06:46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#Saudidigitalmachines Hackathon March 21-24 will make you part of the digital revolution in KSA @McitGovSa @ObeikanGroup https://t.co/u7zF9DnMVv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8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 - 2018-03-04 12:32:05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#BHGE will be participating at the 13th ME Geosciences Conference &amp;amp; Exhibition in Bahrain. #BHGE Chief Digital Officer, Matthias Heilmann will be speaking at a panel discussion Mar 6 on future energy. Make sure to register &amp;amp; visit our booth from Mar 6-8 https://t.co/RJkyXV8THK https://t.co/OIQTSAiDYv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7236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E46A10B-AEC8-4D4E-B387-BB43E4DA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088A62-BB85-499F-91D5-FB2FAD7E14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87956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3F677B-C453-47C2-9650-BF2742CE0D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65921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826731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72214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664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345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32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@ScientificSaudi - 2018-03-28 10:10:24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كان لشركة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ولشركة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ObeikanDigital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دورٌ كبيرٌ في إقامة هاكاثون الآلات الرقمية ونجاح فعالياته، فما هو رأيهم…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https://t.co/aT7KDdTY63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984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@soso_art1 - 2018-03-26 18:03:32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@SaudiDigitalM @GE_Saudi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، عندكم تدريب جامعي قسم فنون بصريه ؟ في 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45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@Mohamma78416912 - 2018-03-25 18:09:42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@22Amer22 @GE_Saudi @ObeikanStores @SaudiDigitalM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تستاهل ياصديقي دايما عرفتك متميز وللأمام دائما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74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@AsimNet - 2018-03-25 15:12:47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@Mr_Aghyad @GE_Saudi @Predix @SaudiDigitalM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يعطيكم العافية، استفدنا منكم الكثير..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871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@22Amer22 - 2018-03-25 10:04:16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لك الحمد حمداً كثيراً طيباً مباركاً,مجهود اربعة ايام برفقة أصدقائي واخواني وبرعاية كريمة من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https://t.co/RLedYSC04O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751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@faisal9891 - 2018-03-25 03:53:02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@McitGovSa @SaudiSMEA @GE_Saudi @ObeikanDigital @SaudiDigitalM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ههههههه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446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@CaptainYazeed - 2018-03-25 01:00:13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@GE_Saudi @SaudiDigitalM @McitGovSa @ObeikanGroup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 لكم على ماقدمتوموه خلال الايام السابقة ونتطلع للمضي قدماً في…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https://t.co/jYF9zP72cu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97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@ScientificSaudi - 2018-03-24 22:31:12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نائب الرئيس والمدير التجاري لشركة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GE_Saudi 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 أكن أعرف ماذا اتوقع عند قدومي، ولكني رأيت شباباً طموحين ورواد أعما…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https://t.co/nXqoJB1aOT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618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@Naif_FS1 - 2018-03-24 19:48:01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@GE_Saudi @JustMubarak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منور يالحكم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33953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C0C95D5-8FEB-4357-9D8D-02CF895BF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29FFB1-195F-4BEB-BB17-FCA327A32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46696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4E5196-DDDA-4551-BA9A-C7508A9D1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82715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516504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20155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4699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6157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180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@Ahmed_Abdulaty - 2018-03-23 23:55:11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@SaudiDigitalM @GE_Saudi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بالتوفيق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💪🏻✌🏻️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627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@amd_alharthi - 2018-03-23 19:36:24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@GE_Saudi @McitGovSa @ObeikanGroup @SaudiDigitalM Interesting! Are there any job opportunities for aerospace engineering fresh graduates?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0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@ScientificSaudi - 2018-03-23 16:18:44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نائب الرئيس لشركة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السيد غانيسان رامو: ما يميز منصة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predix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بقية المنصات العالمية هو دمجها لبرمجيات تقن…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https://t.co/S1uBdZh0Xg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999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@CaptainYazeed - 2018-03-23 14:27:23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@GE_Saudi 
@SaudiDigitalM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964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 - 2018-03-23 08:25:25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@fawazsalehl9404 @McitGovSa @CITC_SA @SaudiSMEA @GE_Saudi @ObeikanDigital @SaudiDigitalM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تواصلكم معنا. 
فضلاً…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https://t.co/lJLoBbjgNr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02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@fawazsalehl9404 - 2018-03-23 04:25:18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@McitGovSa @CITC_SA @SaudiSMEA @GE_Saudi @ObeikanDigital @SaudiDigitalM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شفولنا حل مع اﻻتصاﻻات سوا وموبايلي إلى متى…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https://t.co/cCN7T4F6TP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282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@hilali1lalli - 2018-03-22 18:08:07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@McitGovSa @SaudiSMEA @GE_Saudi @ObeikanDigital @SaudiDigitalM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أعطوني هذا الرقم 8001166696 
والله محد يرد ...
اروح…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https://t.co/IAIBgIVmET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09941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53AB354-D062-40C6-BC0F-1886DDBE9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69AC6-8BD3-41F4-B081-06D0E88F2A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8962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977C00-ED3F-4E4B-9827-42C2884FD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7893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820679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1534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850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344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31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@hilali1lalli - 2018-03-22 18:06:09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@McitGovSa @SaudiSMEA @GE_Saudi @ObeikanDigital @SaudiDigitalM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..
عندي تعثر لدى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بمبلغ 1700 منذ 20…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https://t.co/JQNB7hbi3F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09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@OKhaled15866268 - 2018-03-22 07:19:39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@McitGovSa @CITC_SA @SaudiSMEA @GE_Saudi @ObeikanDigital @SaudiDigitalM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يرقني من شركة زين كيف أستطيع تقديم شكوئ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317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@nskdosary - 2018-03-21 23:13:24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@McitGovSa @SaudiSMEA @GE_Saudi @ObeikanDigital @SaudiDigitalM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
كيف طريقة تقديم شكوى؟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2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@McitGovSa - 2018-03-21 17:39:45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وزارة الاتصالات وتقنية المعلومات بالشراكة مع #منشآت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SaudiSMEA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GE_Saudi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ObeikanDigital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تطلق…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https://t.co/8qEdb7r04c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03/22/2018 13:21:03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79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@hnoood28 - 2018-03-21 07:38:21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@SaudiDigitalM @McitGovSa @GE_Digital @ObeikanEdu @SaudiSMEA @GE_MENAT @GE_Saudi @ObeikanGroup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راح يصير فيه تغطية بسناب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05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@_Memo94 - 2018-03-19 22:19:22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@shkshakk @SaudiDigitalM @McitGovSa @GE_Saudi @ObeikanDigital @SaudiSMEA @GE_MENAT @obeikaned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لازم تكون فريق مبرمجين عشان تقدر تسجل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8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@shkshakk - 2018-03-19 18:33:36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@_Memo94 @SaudiDigitalM @McitGovSa @GE_Saudi @ObeikanDigital @SaudiSMEA @GE_MENAT @obeikaned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وشهو .. أنا معكم بس مدري وش السالفة فريق وش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54052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9EFFC25-BB7A-4677-B6DD-DD45AD4CC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86BDB-D2A7-49D2-B9AA-F0B56FFD49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82693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6106A-0303-4DC5-9D36-E3D7792204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588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651716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84130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6866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74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484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@_Memo94 - 2018-03-19 17:30:57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@SaudiDigitalM @McitGovSa @GE_Saudi @ObeikanDigital @SaudiSMEA @GE_MENAT @obeikaned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ابي اسجل بس ما عندي فريق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83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@GE_Saudi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@moh4sa - 2018-03-18 19:41:35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@GE_Saudi @GE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تختبر أكبر محرك طائرة فالعالم! المصمم 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Boeing 777X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عريضة البدن للرحلات الطويلة. 
#طيران…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https://t.co/KUtCd2w1U8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465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E3607B7-0DFD-466B-B8C1-027A9D39C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6A3124-8750-43E6-8AAA-CEA517CD7F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26400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CE31BD-9A31-47AB-87A4-B099F83FA3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396817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914546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42639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69180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269915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021326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44370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67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#BHGE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16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#Saudidigitalmachines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84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#GEO2018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25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#Digital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654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618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#جنرال_إلكتريك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068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#اليوم_العالمي_للمراه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36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#جنرال_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52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#DigitalTransformation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779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#Saudidigitalmach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65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059400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6155EAC-DA39-472C-8265-1C741247A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77EFF-00F8-44FC-AB72-E7384C0DC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97699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FED5D5-922D-4CB6-977C-6A4B7FF5B2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2944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92166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75127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48888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3117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02504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23077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10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#المملكة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40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751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74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64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07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#رؤية_السعودية_2030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690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40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#SaudiVision2030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822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#جنرال_الكتريك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032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#SaudiDigitalMachines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7.2727272727273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14.727272727273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9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#يحدث_اﻵن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0250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D0ED6BF-F33E-483A-A672-F16E9BC9B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6FB06-1F90-4AB8-9F21-B90388E1F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264638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2CFC0F-3737-47E8-A363-B7E4F27F9F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962116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202843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34423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69866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92238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777885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0802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267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#بريديكس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434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#SaudiDigitalMachcines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17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#هاكاثون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33810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CE758D5-17EA-4FD1-9093-5FC938EFC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26ECD-A4C5-4529-B55C-C442D38181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26921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F6C2BC-06FB-486A-AE85-655F3D56CA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522275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765446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08626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223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431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@AMR0T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18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@CITC_SA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21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@abelrhit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7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@chaitanyacp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77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@s1d2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50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@azooaa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857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@Lothar_Schubert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6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@rashidaljalajil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4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@odahash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535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@vinayak08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@GE_Saudi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17918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852FA1E-5406-4295-86BA-E3FF97C58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90D0DF-7BEF-446C-8D8C-2F04FD0F7F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39635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20180405_091309</Template>
  <TotalTime>0</TotalTime>
  <Words>1196</Words>
  <Application>Microsoft Office PowerPoint</Application>
  <PresentationFormat>On-screen Show (4:3)</PresentationFormat>
  <Paragraphs>449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Calibri</vt:lpstr>
      <vt:lpstr>Lato</vt:lpstr>
      <vt:lpstr>Arial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4</vt:lpstr>
      <vt:lpstr>Twitter Mentions Table - 2 of 4</vt:lpstr>
      <vt:lpstr>Twitter Mentions Table - 3 of 4</vt:lpstr>
      <vt:lpstr>Twitter Mentions Table - 4 of 4</vt:lpstr>
      <vt:lpstr>Twitter Hashtag Detection - 1 of 3</vt:lpstr>
      <vt:lpstr>Twitter Hashtag Detection - 2 of 3</vt:lpstr>
      <vt:lpstr>Twitter Hashtag Detection - 3 of 3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2018-04-05T09:13:09Z</dcterms:created>
  <dcterms:modified xsi:type="dcterms:W3CDTF">2018-04-05T09:13:56Z</dcterms:modified>
</cp:coreProperties>
</file>