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Rabie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1058291</c:v>
                </c:pt>
                <c:pt idx="1">
                  <c:v>1058213</c:v>
                </c:pt>
                <c:pt idx="2">
                  <c:v>1058134</c:v>
                </c:pt>
                <c:pt idx="3">
                  <c:v>1058067</c:v>
                </c:pt>
                <c:pt idx="4">
                  <c:v>1057976</c:v>
                </c:pt>
                <c:pt idx="5">
                  <c:v>1057900</c:v>
                </c:pt>
                <c:pt idx="6">
                  <c:v>1057819</c:v>
                </c:pt>
                <c:pt idx="7">
                  <c:v>1057705</c:v>
                </c:pt>
                <c:pt idx="8">
                  <c:v>1057614</c:v>
                </c:pt>
                <c:pt idx="9">
                  <c:v>1057552</c:v>
                </c:pt>
                <c:pt idx="10">
                  <c:v>1057476</c:v>
                </c:pt>
                <c:pt idx="11">
                  <c:v>1057400</c:v>
                </c:pt>
                <c:pt idx="12">
                  <c:v>1057296</c:v>
                </c:pt>
                <c:pt idx="13">
                  <c:v>1057168</c:v>
                </c:pt>
                <c:pt idx="14">
                  <c:v>1057082</c:v>
                </c:pt>
                <c:pt idx="15">
                  <c:v>1056883</c:v>
                </c:pt>
                <c:pt idx="16">
                  <c:v>1056702</c:v>
                </c:pt>
                <c:pt idx="17">
                  <c:v>1056605</c:v>
                </c:pt>
                <c:pt idx="18">
                  <c:v>1056525</c:v>
                </c:pt>
                <c:pt idx="19">
                  <c:v>1056436</c:v>
                </c:pt>
                <c:pt idx="20">
                  <c:v>1056362</c:v>
                </c:pt>
                <c:pt idx="21">
                  <c:v>1056603</c:v>
                </c:pt>
                <c:pt idx="22">
                  <c:v>1056836</c:v>
                </c:pt>
                <c:pt idx="23">
                  <c:v>1057027</c:v>
                </c:pt>
                <c:pt idx="24">
                  <c:v>1057196</c:v>
                </c:pt>
                <c:pt idx="25">
                  <c:v>1057378</c:v>
                </c:pt>
                <c:pt idx="26">
                  <c:v>1057522</c:v>
                </c:pt>
                <c:pt idx="27">
                  <c:v>1057660</c:v>
                </c:pt>
                <c:pt idx="28">
                  <c:v>1057770</c:v>
                </c:pt>
                <c:pt idx="29">
                  <c:v>1057924</c:v>
                </c:pt>
                <c:pt idx="30">
                  <c:v>1058090</c:v>
                </c:pt>
              </c:numCache>
            </c:numRef>
          </c:val>
          <c:smooth val="0"/>
          <c:extLst>
            <c:ext xmlns:c16="http://schemas.microsoft.com/office/drawing/2014/chart" uri="{C3380CC4-5D6E-409C-BE32-E72D297353CC}">
              <c16:uniqueId val="{00000000-E348-4BB5-9786-F0B5FF32FB73}"/>
            </c:ext>
          </c:extLst>
        </c:ser>
        <c:dLbls>
          <c:showLegendKey val="0"/>
          <c:showVal val="0"/>
          <c:showCatName val="0"/>
          <c:showSerName val="0"/>
          <c:showPercent val="0"/>
          <c:showBubbleSize val="0"/>
        </c:dLbls>
        <c:smooth val="0"/>
        <c:axId val="321308392"/>
        <c:axId val="321307408"/>
      </c:lineChart>
      <c:dateAx>
        <c:axId val="32130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07408"/>
        <c:crosses val="autoZero"/>
        <c:auto val="1"/>
        <c:lblOffset val="100"/>
        <c:baseTimeUnit val="days"/>
      </c:dateAx>
      <c:valAx>
        <c:axId val="32130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0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Rabie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-8.6925054540748E-3</c:v>
                </c:pt>
                <c:pt idx="1">
                  <c:v>-7.3703735550997001E-3</c:v>
                </c:pt>
                <c:pt idx="2">
                  <c:v>-7.4654157527831999E-3</c:v>
                </c:pt>
                <c:pt idx="3">
                  <c:v>-6.3319012525824003E-3</c:v>
                </c:pt>
                <c:pt idx="4">
                  <c:v>-8.6005895656891002E-3</c:v>
                </c:pt>
                <c:pt idx="5">
                  <c:v>-7.1835277926909002E-3</c:v>
                </c:pt>
                <c:pt idx="6">
                  <c:v>-7.6566783249835003E-3</c:v>
                </c:pt>
                <c:pt idx="7">
                  <c:v>-1.077689094259E-2</c:v>
                </c:pt>
                <c:pt idx="8">
                  <c:v>-8.6035331212388991E-3</c:v>
                </c:pt>
                <c:pt idx="9">
                  <c:v>-5.8622522016539003E-3</c:v>
                </c:pt>
                <c:pt idx="10">
                  <c:v>-7.1864078551219998E-3</c:v>
                </c:pt>
                <c:pt idx="11">
                  <c:v>-7.1869243368171002E-3</c:v>
                </c:pt>
                <c:pt idx="12">
                  <c:v>-9.8354454321922004E-3</c:v>
                </c:pt>
                <c:pt idx="13">
                  <c:v>-1.2106354322724999E-2</c:v>
                </c:pt>
                <c:pt idx="14">
                  <c:v>-8.1349416554417006E-3</c:v>
                </c:pt>
                <c:pt idx="15">
                  <c:v>-1.8825408057274999E-2</c:v>
                </c:pt>
                <c:pt idx="16">
                  <c:v>-1.7125831336108E-2</c:v>
                </c:pt>
                <c:pt idx="17">
                  <c:v>-9.1795037768453002E-3</c:v>
                </c:pt>
                <c:pt idx="18">
                  <c:v>-7.5714197831735002E-3</c:v>
                </c:pt>
                <c:pt idx="19">
                  <c:v>-8.4238423132439004E-3</c:v>
                </c:pt>
                <c:pt idx="20">
                  <c:v>-7.0046836722717004E-3</c:v>
                </c:pt>
                <c:pt idx="21">
                  <c:v>2.2814148937579999E-2</c:v>
                </c:pt>
                <c:pt idx="22">
                  <c:v>2.2051801859355E-2</c:v>
                </c:pt>
                <c:pt idx="23">
                  <c:v>1.8072813568046998E-2</c:v>
                </c:pt>
                <c:pt idx="24">
                  <c:v>1.5988238711026E-2</c:v>
                </c:pt>
                <c:pt idx="25">
                  <c:v>1.7215350795878999E-2</c:v>
                </c:pt>
                <c:pt idx="26">
                  <c:v>1.3618592404986999E-2</c:v>
                </c:pt>
                <c:pt idx="27">
                  <c:v>1.3049373913733999E-2</c:v>
                </c:pt>
                <c:pt idx="28">
                  <c:v>1.0400317682431E-2</c:v>
                </c:pt>
                <c:pt idx="29">
                  <c:v>1.4558930580372E-2</c:v>
                </c:pt>
                <c:pt idx="30">
                  <c:v>1.5691108245961E-2</c:v>
                </c:pt>
              </c:numCache>
            </c:numRef>
          </c:val>
          <c:smooth val="0"/>
          <c:extLst>
            <c:ext xmlns:c16="http://schemas.microsoft.com/office/drawing/2014/chart" uri="{C3380CC4-5D6E-409C-BE32-E72D297353CC}">
              <c16:uniqueId val="{00000000-5496-45CC-A8AA-A18B43CB204B}"/>
            </c:ext>
          </c:extLst>
        </c:ser>
        <c:dLbls>
          <c:showLegendKey val="0"/>
          <c:showVal val="0"/>
          <c:showCatName val="0"/>
          <c:showSerName val="0"/>
          <c:showPercent val="0"/>
          <c:showBubbleSize val="0"/>
        </c:dLbls>
        <c:smooth val="0"/>
        <c:axId val="148948288"/>
        <c:axId val="148940744"/>
      </c:lineChart>
      <c:dateAx>
        <c:axId val="14894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940744"/>
        <c:crosses val="autoZero"/>
        <c:auto val="1"/>
        <c:lblOffset val="100"/>
        <c:baseTimeUnit val="days"/>
      </c:dateAx>
      <c:valAx>
        <c:axId val="14894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94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Rabie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2.3621965404213999E-3</c:v>
                </c:pt>
                <c:pt idx="1">
                  <c:v>0</c:v>
                </c:pt>
                <c:pt idx="2">
                  <c:v>0</c:v>
                </c:pt>
                <c:pt idx="3">
                  <c:v>0</c:v>
                </c:pt>
                <c:pt idx="4">
                  <c:v>4.0641915425119E-3</c:v>
                </c:pt>
                <c:pt idx="5">
                  <c:v>2.2685639423104002E-3</c:v>
                </c:pt>
                <c:pt idx="6">
                  <c:v>0</c:v>
                </c:pt>
                <c:pt idx="7">
                  <c:v>5.1051181645777001E-3</c:v>
                </c:pt>
                <c:pt idx="8">
                  <c:v>0</c:v>
                </c:pt>
                <c:pt idx="9">
                  <c:v>0</c:v>
                </c:pt>
                <c:pt idx="10">
                  <c:v>0</c:v>
                </c:pt>
                <c:pt idx="11">
                  <c:v>4.3501368401740997E-3</c:v>
                </c:pt>
                <c:pt idx="12">
                  <c:v>0</c:v>
                </c:pt>
                <c:pt idx="13">
                  <c:v>4.8239175507362999E-3</c:v>
                </c:pt>
                <c:pt idx="14">
                  <c:v>3.0270781601041E-3</c:v>
                </c:pt>
                <c:pt idx="15">
                  <c:v>0</c:v>
                </c:pt>
                <c:pt idx="16">
                  <c:v>0</c:v>
                </c:pt>
                <c:pt idx="17">
                  <c:v>3.2177072321756001E-3</c:v>
                </c:pt>
                <c:pt idx="18">
                  <c:v>4.8506244291643E-3</c:v>
                </c:pt>
                <c:pt idx="19">
                  <c:v>1.5333939118582E-2</c:v>
                </c:pt>
                <c:pt idx="20">
                  <c:v>4.6573311788443997E-2</c:v>
                </c:pt>
                <c:pt idx="21">
                  <c:v>6.3418023212890003E-3</c:v>
                </c:pt>
                <c:pt idx="22">
                  <c:v>0</c:v>
                </c:pt>
                <c:pt idx="23">
                  <c:v>0</c:v>
                </c:pt>
                <c:pt idx="24">
                  <c:v>0</c:v>
                </c:pt>
                <c:pt idx="25">
                  <c:v>6.6207188776557001E-3</c:v>
                </c:pt>
                <c:pt idx="26">
                  <c:v>3.8772518795214999E-3</c:v>
                </c:pt>
                <c:pt idx="27">
                  <c:v>0</c:v>
                </c:pt>
                <c:pt idx="28">
                  <c:v>0</c:v>
                </c:pt>
                <c:pt idx="29">
                  <c:v>0</c:v>
                </c:pt>
                <c:pt idx="30">
                  <c:v>0</c:v>
                </c:pt>
              </c:numCache>
            </c:numRef>
          </c:val>
          <c:smooth val="0"/>
          <c:extLst>
            <c:ext xmlns:c16="http://schemas.microsoft.com/office/drawing/2014/chart" uri="{C3380CC4-5D6E-409C-BE32-E72D297353CC}">
              <c16:uniqueId val="{00000000-F47D-49C1-9CB4-90D4F0B2360A}"/>
            </c:ext>
          </c:extLst>
        </c:ser>
        <c:dLbls>
          <c:showLegendKey val="0"/>
          <c:showVal val="0"/>
          <c:showCatName val="0"/>
          <c:showSerName val="0"/>
          <c:showPercent val="0"/>
          <c:showBubbleSize val="0"/>
        </c:dLbls>
        <c:smooth val="0"/>
        <c:axId val="174719520"/>
        <c:axId val="174725424"/>
      </c:lineChart>
      <c:dateAx>
        <c:axId val="17471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725424"/>
        <c:crosses val="autoZero"/>
        <c:auto val="1"/>
        <c:lblOffset val="100"/>
        <c:baseTimeUnit val="days"/>
      </c:dateAx>
      <c:valAx>
        <c:axId val="17472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71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 Rabie</c:v>
                </c:pt>
              </c:strCache>
            </c:strRef>
          </c:cat>
          <c:val>
            <c:numRef>
              <c:f>Sheet1!$B$2</c:f>
              <c:numCache>
                <c:formatCode>General</c:formatCode>
                <c:ptCount val="1"/>
                <c:pt idx="0">
                  <c:v>1575</c:v>
                </c:pt>
              </c:numCache>
            </c:numRef>
          </c:val>
          <c:extLst>
            <c:ext xmlns:c16="http://schemas.microsoft.com/office/drawing/2014/chart" uri="{C3380CC4-5D6E-409C-BE32-E72D297353CC}">
              <c16:uniqueId val="{00000000-18D9-4CA0-BA50-C9351D4D691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 Rabie</c:v>
                </c:pt>
              </c:strCache>
            </c:strRef>
          </c:cat>
          <c:val>
            <c:numRef>
              <c:f>Sheet1!$C$2</c:f>
              <c:numCache>
                <c:formatCode>General</c:formatCode>
                <c:ptCount val="1"/>
                <c:pt idx="0">
                  <c:v>44</c:v>
                </c:pt>
              </c:numCache>
            </c:numRef>
          </c:val>
          <c:extLst>
            <c:ext xmlns:c16="http://schemas.microsoft.com/office/drawing/2014/chart" uri="{C3380CC4-5D6E-409C-BE32-E72D297353CC}">
              <c16:uniqueId val="{00000001-18D9-4CA0-BA50-C9351D4D691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 Rabie</c:v>
                </c:pt>
              </c:strCache>
            </c:strRef>
          </c:cat>
          <c:val>
            <c:numRef>
              <c:f>Sheet1!$D$2</c:f>
              <c:numCache>
                <c:formatCode>General</c:formatCode>
                <c:ptCount val="1"/>
                <c:pt idx="0">
                  <c:v>5</c:v>
                </c:pt>
              </c:numCache>
            </c:numRef>
          </c:val>
          <c:extLst>
            <c:ext xmlns:c16="http://schemas.microsoft.com/office/drawing/2014/chart" uri="{C3380CC4-5D6E-409C-BE32-E72D297353CC}">
              <c16:uniqueId val="{00000002-18D9-4CA0-BA50-C9351D4D691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 Rabie</c:v>
                </c:pt>
              </c:strCache>
            </c:strRef>
          </c:cat>
          <c:val>
            <c:numRef>
              <c:f>Sheet1!$E$2</c:f>
              <c:numCache>
                <c:formatCode>General</c:formatCode>
                <c:ptCount val="1"/>
                <c:pt idx="0">
                  <c:v>3</c:v>
                </c:pt>
              </c:numCache>
            </c:numRef>
          </c:val>
          <c:extLst>
            <c:ext xmlns:c16="http://schemas.microsoft.com/office/drawing/2014/chart" uri="{C3380CC4-5D6E-409C-BE32-E72D297353CC}">
              <c16:uniqueId val="{00000003-18D9-4CA0-BA50-C9351D4D691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 Rabie</c:v>
                </c:pt>
              </c:strCache>
            </c:strRef>
          </c:cat>
          <c:val>
            <c:numRef>
              <c:f>Sheet1!$F$2</c:f>
              <c:numCache>
                <c:formatCode>General</c:formatCode>
                <c:ptCount val="1"/>
                <c:pt idx="0">
                  <c:v>6</c:v>
                </c:pt>
              </c:numCache>
            </c:numRef>
          </c:val>
          <c:extLst>
            <c:ext xmlns:c16="http://schemas.microsoft.com/office/drawing/2014/chart" uri="{C3380CC4-5D6E-409C-BE32-E72D297353CC}">
              <c16:uniqueId val="{00000004-18D9-4CA0-BA50-C9351D4D691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 Rabie</c:v>
                </c:pt>
              </c:strCache>
            </c:strRef>
          </c:cat>
          <c:val>
            <c:numRef>
              <c:f>Sheet1!$G$2</c:f>
              <c:numCache>
                <c:formatCode>General</c:formatCode>
                <c:ptCount val="1"/>
                <c:pt idx="0">
                  <c:v>0</c:v>
                </c:pt>
              </c:numCache>
            </c:numRef>
          </c:val>
          <c:extLst>
            <c:ext xmlns:c16="http://schemas.microsoft.com/office/drawing/2014/chart" uri="{C3380CC4-5D6E-409C-BE32-E72D297353CC}">
              <c16:uniqueId val="{00000005-18D9-4CA0-BA50-C9351D4D691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 Rabie</c:v>
                </c:pt>
              </c:strCache>
            </c:strRef>
          </c:cat>
          <c:val>
            <c:numRef>
              <c:f>Sheet1!$H$2</c:f>
              <c:numCache>
                <c:formatCode>General</c:formatCode>
                <c:ptCount val="1"/>
                <c:pt idx="0">
                  <c:v>829</c:v>
                </c:pt>
              </c:numCache>
            </c:numRef>
          </c:val>
          <c:extLst>
            <c:ext xmlns:c16="http://schemas.microsoft.com/office/drawing/2014/chart" uri="{C3380CC4-5D6E-409C-BE32-E72D297353CC}">
              <c16:uniqueId val="{00000006-18D9-4CA0-BA50-C9351D4D691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 Rabie</c:v>
                </c:pt>
              </c:strCache>
            </c:strRef>
          </c:cat>
          <c:val>
            <c:numRef>
              <c:f>Sheet1!$I$2</c:f>
              <c:numCache>
                <c:formatCode>General</c:formatCode>
                <c:ptCount val="1"/>
                <c:pt idx="0">
                  <c:v>394</c:v>
                </c:pt>
              </c:numCache>
            </c:numRef>
          </c:val>
          <c:extLst>
            <c:ext xmlns:c16="http://schemas.microsoft.com/office/drawing/2014/chart" uri="{C3380CC4-5D6E-409C-BE32-E72D297353CC}">
              <c16:uniqueId val="{00000007-18D9-4CA0-BA50-C9351D4D6919}"/>
            </c:ext>
          </c:extLst>
        </c:ser>
        <c:dLbls>
          <c:showLegendKey val="0"/>
          <c:showVal val="0"/>
          <c:showCatName val="0"/>
          <c:showSerName val="0"/>
          <c:showPercent val="0"/>
          <c:showBubbleSize val="0"/>
        </c:dLbls>
        <c:gapWidth val="150"/>
        <c:overlap val="100"/>
        <c:axId val="321671552"/>
        <c:axId val="321669912"/>
      </c:barChart>
      <c:catAx>
        <c:axId val="32167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69912"/>
        <c:crosses val="autoZero"/>
        <c:auto val="1"/>
        <c:lblAlgn val="ctr"/>
        <c:lblOffset val="100"/>
        <c:noMultiLvlLbl val="0"/>
      </c:catAx>
      <c:valAx>
        <c:axId val="321669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7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Rabie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1.5308624709064999E-2</c:v>
                </c:pt>
                <c:pt idx="1">
                  <c:v>0</c:v>
                </c:pt>
                <c:pt idx="2">
                  <c:v>0</c:v>
                </c:pt>
                <c:pt idx="3">
                  <c:v>0</c:v>
                </c:pt>
                <c:pt idx="4">
                  <c:v>0</c:v>
                </c:pt>
                <c:pt idx="5">
                  <c:v>0</c:v>
                </c:pt>
                <c:pt idx="6">
                  <c:v>0</c:v>
                </c:pt>
                <c:pt idx="7">
                  <c:v>0</c:v>
                </c:pt>
                <c:pt idx="8">
                  <c:v>0</c:v>
                </c:pt>
                <c:pt idx="9">
                  <c:v>0</c:v>
                </c:pt>
                <c:pt idx="10">
                  <c:v>3.8744050189609999E-3</c:v>
                </c:pt>
                <c:pt idx="11">
                  <c:v>4.6776353277699001E-3</c:v>
                </c:pt>
                <c:pt idx="12">
                  <c:v>4.3468934359073997E-3</c:v>
                </c:pt>
                <c:pt idx="13">
                  <c:v>4.5358888026860002E-3</c:v>
                </c:pt>
                <c:pt idx="14">
                  <c:v>0</c:v>
                </c:pt>
                <c:pt idx="15">
                  <c:v>8.1740496131737006E-2</c:v>
                </c:pt>
                <c:pt idx="16">
                  <c:v>1.9844513511751002E-3</c:v>
                </c:pt>
                <c:pt idx="17">
                  <c:v>9.8750079141809999E-3</c:v>
                </c:pt>
                <c:pt idx="18">
                  <c:v>4.0634003857395002E-3</c:v>
                </c:pt>
                <c:pt idx="19">
                  <c:v>3.8114065633680998E-3</c:v>
                </c:pt>
                <c:pt idx="20">
                  <c:v>0</c:v>
                </c:pt>
                <c:pt idx="21">
                  <c:v>0</c:v>
                </c:pt>
                <c:pt idx="22">
                  <c:v>7.9378054047004997E-3</c:v>
                </c:pt>
                <c:pt idx="23">
                  <c:v>0</c:v>
                </c:pt>
              </c:numCache>
            </c:numRef>
          </c:val>
          <c:smooth val="0"/>
          <c:extLst>
            <c:ext xmlns:c16="http://schemas.microsoft.com/office/drawing/2014/chart" uri="{C3380CC4-5D6E-409C-BE32-E72D297353CC}">
              <c16:uniqueId val="{00000000-507B-46BC-864F-3391549BC346}"/>
            </c:ext>
          </c:extLst>
        </c:ser>
        <c:dLbls>
          <c:showLegendKey val="0"/>
          <c:showVal val="0"/>
          <c:showCatName val="0"/>
          <c:showSerName val="0"/>
          <c:showPercent val="0"/>
          <c:showBubbleSize val="0"/>
        </c:dLbls>
        <c:smooth val="0"/>
        <c:axId val="321658432"/>
        <c:axId val="321660072"/>
      </c:lineChart>
      <c:catAx>
        <c:axId val="3216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60072"/>
        <c:crosses val="autoZero"/>
        <c:auto val="1"/>
        <c:lblAlgn val="ctr"/>
        <c:lblOffset val="100"/>
        <c:noMultiLvlLbl val="0"/>
      </c:catAx>
      <c:valAx>
        <c:axId val="32166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5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Rabie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2.3621965404213999E-3</c:v>
                </c:pt>
                <c:pt idx="1">
                  <c:v>0</c:v>
                </c:pt>
                <c:pt idx="2">
                  <c:v>0</c:v>
                </c:pt>
                <c:pt idx="3">
                  <c:v>0</c:v>
                </c:pt>
                <c:pt idx="4">
                  <c:v>4.0641915425119E-3</c:v>
                </c:pt>
                <c:pt idx="5">
                  <c:v>2.2685639423104002E-3</c:v>
                </c:pt>
                <c:pt idx="6">
                  <c:v>0</c:v>
                </c:pt>
                <c:pt idx="7">
                  <c:v>5.1051181645777001E-3</c:v>
                </c:pt>
                <c:pt idx="8">
                  <c:v>0</c:v>
                </c:pt>
                <c:pt idx="9">
                  <c:v>0</c:v>
                </c:pt>
                <c:pt idx="10">
                  <c:v>0</c:v>
                </c:pt>
                <c:pt idx="11">
                  <c:v>4.3501368401740997E-3</c:v>
                </c:pt>
                <c:pt idx="12">
                  <c:v>0</c:v>
                </c:pt>
                <c:pt idx="13">
                  <c:v>4.8239175507362999E-3</c:v>
                </c:pt>
                <c:pt idx="14">
                  <c:v>3.0270781601041E-3</c:v>
                </c:pt>
                <c:pt idx="15">
                  <c:v>0</c:v>
                </c:pt>
                <c:pt idx="16">
                  <c:v>0</c:v>
                </c:pt>
                <c:pt idx="17">
                  <c:v>3.2177072321756001E-3</c:v>
                </c:pt>
                <c:pt idx="18">
                  <c:v>4.8506244291643E-3</c:v>
                </c:pt>
                <c:pt idx="19">
                  <c:v>1.5333939118582E-2</c:v>
                </c:pt>
                <c:pt idx="20">
                  <c:v>4.6573311788443997E-2</c:v>
                </c:pt>
                <c:pt idx="21">
                  <c:v>6.3418023212890003E-3</c:v>
                </c:pt>
                <c:pt idx="22">
                  <c:v>0</c:v>
                </c:pt>
                <c:pt idx="23">
                  <c:v>0</c:v>
                </c:pt>
                <c:pt idx="24">
                  <c:v>0</c:v>
                </c:pt>
                <c:pt idx="25">
                  <c:v>6.6207188776557001E-3</c:v>
                </c:pt>
                <c:pt idx="26">
                  <c:v>3.8772518795214999E-3</c:v>
                </c:pt>
                <c:pt idx="27">
                  <c:v>0</c:v>
                </c:pt>
                <c:pt idx="28">
                  <c:v>0</c:v>
                </c:pt>
                <c:pt idx="29">
                  <c:v>0</c:v>
                </c:pt>
                <c:pt idx="30">
                  <c:v>0</c:v>
                </c:pt>
              </c:numCache>
            </c:numRef>
          </c:val>
          <c:smooth val="0"/>
          <c:extLst>
            <c:ext xmlns:c16="http://schemas.microsoft.com/office/drawing/2014/chart" uri="{C3380CC4-5D6E-409C-BE32-E72D297353CC}">
              <c16:uniqueId val="{00000000-0F0E-4873-B16B-90707F5F7238}"/>
            </c:ext>
          </c:extLst>
        </c:ser>
        <c:dLbls>
          <c:showLegendKey val="0"/>
          <c:showVal val="0"/>
          <c:showCatName val="0"/>
          <c:showSerName val="0"/>
          <c:showPercent val="0"/>
          <c:showBubbleSize val="0"/>
        </c:dLbls>
        <c:smooth val="0"/>
        <c:axId val="377888816"/>
        <c:axId val="377889800"/>
      </c:lineChart>
      <c:dateAx>
        <c:axId val="37788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89800"/>
        <c:crosses val="autoZero"/>
        <c:auto val="1"/>
        <c:lblOffset val="100"/>
        <c:baseTimeUnit val="days"/>
      </c:dateAx>
      <c:valAx>
        <c:axId val="37788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8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4/5/2018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34ACB-B338-44D8-BE86-15AD2ED9552E}"/>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2A9F1193-CA95-424E-8B75-42A1F454E1E5}"/>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61ACA749-76E9-408D-A466-4B74AE453FFE}"/>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3102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FCF8304-A6D6-408C-A787-058D22758BCE}"/>
              </a:ext>
            </a:extLst>
          </p:cNvPr>
          <p:cNvGraphicFramePr>
            <a:graphicFrameLocks noGrp="1"/>
          </p:cNvGraphicFramePr>
          <p:nvPr>
            <p:ph type="tbl" sz="quarter" idx="13"/>
            <p:extLst>
              <p:ext uri="{D42A27DB-BD31-4B8C-83A1-F6EECF244321}">
                <p14:modId xmlns:p14="http://schemas.microsoft.com/office/powerpoint/2010/main" val="374475902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1094150"/>
                    </a:ext>
                  </a:extLst>
                </a:gridCol>
                <a:gridCol w="740664">
                  <a:extLst>
                    <a:ext uri="{9D8B030D-6E8A-4147-A177-3AD203B41FA5}">
                      <a16:colId xmlns:a16="http://schemas.microsoft.com/office/drawing/2014/main" val="120173296"/>
                    </a:ext>
                  </a:extLst>
                </a:gridCol>
                <a:gridCol w="740664">
                  <a:extLst>
                    <a:ext uri="{9D8B030D-6E8A-4147-A177-3AD203B41FA5}">
                      <a16:colId xmlns:a16="http://schemas.microsoft.com/office/drawing/2014/main" val="4053798626"/>
                    </a:ext>
                  </a:extLst>
                </a:gridCol>
                <a:gridCol w="740664">
                  <a:extLst>
                    <a:ext uri="{9D8B030D-6E8A-4147-A177-3AD203B41FA5}">
                      <a16:colId xmlns:a16="http://schemas.microsoft.com/office/drawing/2014/main" val="1862235069"/>
                    </a:ext>
                  </a:extLst>
                </a:gridCol>
                <a:gridCol w="740664">
                  <a:extLst>
                    <a:ext uri="{9D8B030D-6E8A-4147-A177-3AD203B41FA5}">
                      <a16:colId xmlns:a16="http://schemas.microsoft.com/office/drawing/2014/main" val="3225470211"/>
                    </a:ext>
                  </a:extLst>
                </a:gridCol>
                <a:gridCol w="740664">
                  <a:extLst>
                    <a:ext uri="{9D8B030D-6E8A-4147-A177-3AD203B41FA5}">
                      <a16:colId xmlns:a16="http://schemas.microsoft.com/office/drawing/2014/main" val="3163777205"/>
                    </a:ext>
                  </a:extLst>
                </a:gridCol>
                <a:gridCol w="740664">
                  <a:extLst>
                    <a:ext uri="{9D8B030D-6E8A-4147-A177-3AD203B41FA5}">
                      <a16:colId xmlns:a16="http://schemas.microsoft.com/office/drawing/2014/main" val="3113947991"/>
                    </a:ext>
                  </a:extLst>
                </a:gridCol>
                <a:gridCol w="740664">
                  <a:extLst>
                    <a:ext uri="{9D8B030D-6E8A-4147-A177-3AD203B41FA5}">
                      <a16:colId xmlns:a16="http://schemas.microsoft.com/office/drawing/2014/main" val="2384047208"/>
                    </a:ext>
                  </a:extLst>
                </a:gridCol>
                <a:gridCol w="740664">
                  <a:extLst>
                    <a:ext uri="{9D8B030D-6E8A-4147-A177-3AD203B41FA5}">
                      <a16:colId xmlns:a16="http://schemas.microsoft.com/office/drawing/2014/main" val="1536770640"/>
                    </a:ext>
                  </a:extLst>
                </a:gridCol>
                <a:gridCol w="740664">
                  <a:extLst>
                    <a:ext uri="{9D8B030D-6E8A-4147-A177-3AD203B41FA5}">
                      <a16:colId xmlns:a16="http://schemas.microsoft.com/office/drawing/2014/main" val="9438536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0908068"/>
                  </a:ext>
                </a:extLst>
              </a:tr>
              <a:tr h="370840">
                <a:tc>
                  <a:txBody>
                    <a:bodyPr/>
                    <a:lstStyle/>
                    <a:p>
                      <a:r>
                        <a:rPr lang="en-US" sz="1000"/>
                        <a:t>Al Rabie</a:t>
                      </a:r>
                    </a:p>
                  </a:txBody>
                  <a:tcPr/>
                </a:tc>
                <a:tc>
                  <a:txBody>
                    <a:bodyPr/>
                    <a:lstStyle/>
                    <a:p>
                      <a:r>
                        <a:rPr lang="en-US" sz="1000"/>
                        <a:t>1058090</a:t>
                      </a:r>
                    </a:p>
                  </a:txBody>
                  <a:tcPr/>
                </a:tc>
                <a:tc>
                  <a:txBody>
                    <a:bodyPr/>
                    <a:lstStyle/>
                    <a:p>
                      <a:r>
                        <a:rPr lang="en-US" sz="1000"/>
                        <a:t>-293</a:t>
                      </a:r>
                    </a:p>
                  </a:txBody>
                  <a:tcPr/>
                </a:tc>
                <a:tc>
                  <a:txBody>
                    <a:bodyPr/>
                    <a:lstStyle/>
                    <a:p>
                      <a:r>
                        <a:rPr lang="en-US" sz="1000"/>
                        <a:t>21</a:t>
                      </a:r>
                    </a:p>
                  </a:txBody>
                  <a:tcPr/>
                </a:tc>
                <a:tc>
                  <a:txBody>
                    <a:bodyPr/>
                    <a:lstStyle/>
                    <a:p>
                      <a:r>
                        <a:rPr lang="en-US" sz="1000"/>
                        <a:t>1633</a:t>
                      </a:r>
                    </a:p>
                  </a:txBody>
                  <a:tcPr/>
                </a:tc>
                <a:tc>
                  <a:txBody>
                    <a:bodyPr/>
                    <a:lstStyle/>
                    <a:p>
                      <a:r>
                        <a:rPr lang="en-US" sz="1000"/>
                        <a:t>829</a:t>
                      </a:r>
                    </a:p>
                  </a:txBody>
                  <a:tcPr/>
                </a:tc>
                <a:tc>
                  <a:txBody>
                    <a:bodyPr/>
                    <a:lstStyle/>
                    <a:p>
                      <a:r>
                        <a:rPr lang="en-US" sz="1000"/>
                        <a:t>394</a:t>
                      </a:r>
                    </a:p>
                  </a:txBody>
                  <a:tcPr/>
                </a:tc>
                <a:tc>
                  <a:txBody>
                    <a:bodyPr/>
                    <a:lstStyle/>
                    <a:p>
                      <a:r>
                        <a:rPr lang="en-US" sz="1000"/>
                        <a:t>0</a:t>
                      </a:r>
                    </a:p>
                  </a:txBody>
                  <a:tcPr/>
                </a:tc>
                <a:tc>
                  <a:txBody>
                    <a:bodyPr/>
                    <a:lstStyle/>
                    <a:p>
                      <a:r>
                        <a:rPr lang="en-US" sz="1000"/>
                        <a:t>0.0129%</a:t>
                      </a:r>
                    </a:p>
                  </a:txBody>
                  <a:tcPr/>
                </a:tc>
                <a:tc>
                  <a:txBody>
                    <a:bodyPr/>
                    <a:lstStyle/>
                    <a:p>
                      <a:r>
                        <a:rPr lang="en-US" sz="1000"/>
                        <a:t>0.0%</a:t>
                      </a:r>
                    </a:p>
                  </a:txBody>
                  <a:tcPr/>
                </a:tc>
                <a:extLst>
                  <a:ext uri="{0D108BD9-81ED-4DB2-BD59-A6C34878D82A}">
                    <a16:rowId xmlns:a16="http://schemas.microsoft.com/office/drawing/2014/main" val="3966925907"/>
                  </a:ext>
                </a:extLst>
              </a:tr>
            </a:tbl>
          </a:graphicData>
        </a:graphic>
      </p:graphicFrame>
      <p:sp>
        <p:nvSpPr>
          <p:cNvPr id="3" name="Title 2">
            <a:extLst>
              <a:ext uri="{FF2B5EF4-FFF2-40B4-BE49-F238E27FC236}">
                <a16:creationId xmlns:a16="http://schemas.microsoft.com/office/drawing/2014/main" id="{4467A3F5-22B0-4F81-B60A-A1AF9A03587E}"/>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3B5EB64E-BBDD-43AF-A001-30C1DF1F98C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25359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41020-841F-4841-A629-351286B1D29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AE1D52D-44F7-46EF-ABE2-4926E477F0D3}"/>
              </a:ext>
            </a:extLst>
          </p:cNvPr>
          <p:cNvGraphicFramePr>
            <a:graphicFrameLocks noGrp="1"/>
          </p:cNvGraphicFramePr>
          <p:nvPr>
            <p:ph type="chart" sz="quarter" idx="13"/>
            <p:extLst>
              <p:ext uri="{D42A27DB-BD31-4B8C-83A1-F6EECF244321}">
                <p14:modId xmlns:p14="http://schemas.microsoft.com/office/powerpoint/2010/main" val="140591115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E9F60-E9C3-47C0-B8F1-3DA0BCF88B4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C033511-0B47-4950-9B64-0CEB196BD6C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30133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7237-D659-4E2F-9D57-D1C0E362F61F}"/>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0E3B1C03-E3B0-4C6C-8923-6A99C8293A7C}"/>
              </a:ext>
            </a:extLst>
          </p:cNvPr>
          <p:cNvGraphicFramePr>
            <a:graphicFrameLocks noGrp="1"/>
          </p:cNvGraphicFramePr>
          <p:nvPr>
            <p:ph type="chart" sz="quarter" idx="13"/>
            <p:extLst>
              <p:ext uri="{D42A27DB-BD31-4B8C-83A1-F6EECF244321}">
                <p14:modId xmlns:p14="http://schemas.microsoft.com/office/powerpoint/2010/main" val="50422446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B61CD6-691E-436E-A603-545A26BA38C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CEB58EE-FD34-4275-BF36-5FFF18C4ACF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120272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3363-F72D-4809-A4E2-A2E1B832F91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C398416-2E30-44EF-8BED-1B9B0973A8C8}"/>
              </a:ext>
            </a:extLst>
          </p:cNvPr>
          <p:cNvGraphicFramePr>
            <a:graphicFrameLocks noGrp="1"/>
          </p:cNvGraphicFramePr>
          <p:nvPr>
            <p:ph type="chart" sz="quarter" idx="13"/>
            <p:extLst>
              <p:ext uri="{D42A27DB-BD31-4B8C-83A1-F6EECF244321}">
                <p14:modId xmlns:p14="http://schemas.microsoft.com/office/powerpoint/2010/main" val="159530359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1CB165-9D73-477C-B444-F9AB54D2B9E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F9FAB0B-0BD7-46C0-B43B-FE879326190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197103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B6FE9-2B3B-4A8F-9940-45C7E3D65E2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7A05DCA-751A-4D56-A86E-3C399D27A0C3}"/>
              </a:ext>
            </a:extLst>
          </p:cNvPr>
          <p:cNvGraphicFramePr>
            <a:graphicFrameLocks noGrp="1"/>
          </p:cNvGraphicFramePr>
          <p:nvPr>
            <p:ph type="chart" sz="quarter" idx="13"/>
            <p:extLst>
              <p:ext uri="{D42A27DB-BD31-4B8C-83A1-F6EECF244321}">
                <p14:modId xmlns:p14="http://schemas.microsoft.com/office/powerpoint/2010/main" val="398474715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B4FBD-0277-46AD-891A-29284301823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A971241-56AE-47A6-9861-8A064DA1FB3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71188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DD82F-3CBF-48DE-9E20-0531CD164921}"/>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2B4BA04-7CBE-4876-B90B-9A04A46C9D38}"/>
              </a:ext>
            </a:extLst>
          </p:cNvPr>
          <p:cNvGraphicFramePr>
            <a:graphicFrameLocks noGrp="1"/>
          </p:cNvGraphicFramePr>
          <p:nvPr>
            <p:ph type="chart" sz="quarter" idx="13"/>
            <p:extLst>
              <p:ext uri="{D42A27DB-BD31-4B8C-83A1-F6EECF244321}">
                <p14:modId xmlns:p14="http://schemas.microsoft.com/office/powerpoint/2010/main" val="179658381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64BB1-D2B2-47A3-B3BD-D71EF84F993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F791BA1-DF49-469B-B8FB-8BCCC19E0B4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535179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9CF27B3-B010-4FE1-850E-62FC2BB11CDB}"/>
              </a:ext>
            </a:extLst>
          </p:cNvPr>
          <p:cNvGraphicFramePr>
            <a:graphicFrameLocks noGrp="1"/>
          </p:cNvGraphicFramePr>
          <p:nvPr>
            <p:ph type="tbl" sz="quarter" idx="13"/>
            <p:extLst>
              <p:ext uri="{D42A27DB-BD31-4B8C-83A1-F6EECF244321}">
                <p14:modId xmlns:p14="http://schemas.microsoft.com/office/powerpoint/2010/main" val="345863063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7600235"/>
                    </a:ext>
                  </a:extLst>
                </a:gridCol>
                <a:gridCol w="658368">
                  <a:extLst>
                    <a:ext uri="{9D8B030D-6E8A-4147-A177-3AD203B41FA5}">
                      <a16:colId xmlns:a16="http://schemas.microsoft.com/office/drawing/2014/main" val="567780858"/>
                    </a:ext>
                  </a:extLst>
                </a:gridCol>
                <a:gridCol w="658368">
                  <a:extLst>
                    <a:ext uri="{9D8B030D-6E8A-4147-A177-3AD203B41FA5}">
                      <a16:colId xmlns:a16="http://schemas.microsoft.com/office/drawing/2014/main" val="2572802875"/>
                    </a:ext>
                  </a:extLst>
                </a:gridCol>
                <a:gridCol w="658368">
                  <a:extLst>
                    <a:ext uri="{9D8B030D-6E8A-4147-A177-3AD203B41FA5}">
                      <a16:colId xmlns:a16="http://schemas.microsoft.com/office/drawing/2014/main" val="2101770730"/>
                    </a:ext>
                  </a:extLst>
                </a:gridCol>
                <a:gridCol w="658368">
                  <a:extLst>
                    <a:ext uri="{9D8B030D-6E8A-4147-A177-3AD203B41FA5}">
                      <a16:colId xmlns:a16="http://schemas.microsoft.com/office/drawing/2014/main" val="2997627345"/>
                    </a:ext>
                  </a:extLst>
                </a:gridCol>
                <a:gridCol w="658368">
                  <a:extLst>
                    <a:ext uri="{9D8B030D-6E8A-4147-A177-3AD203B41FA5}">
                      <a16:colId xmlns:a16="http://schemas.microsoft.com/office/drawing/2014/main" val="2550475573"/>
                    </a:ext>
                  </a:extLst>
                </a:gridCol>
                <a:gridCol w="658368">
                  <a:extLst>
                    <a:ext uri="{9D8B030D-6E8A-4147-A177-3AD203B41FA5}">
                      <a16:colId xmlns:a16="http://schemas.microsoft.com/office/drawing/2014/main" val="684975880"/>
                    </a:ext>
                  </a:extLst>
                </a:gridCol>
                <a:gridCol w="658368">
                  <a:extLst>
                    <a:ext uri="{9D8B030D-6E8A-4147-A177-3AD203B41FA5}">
                      <a16:colId xmlns:a16="http://schemas.microsoft.com/office/drawing/2014/main" val="1270463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047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- 2018-03-27 10:47:44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يشرفنا أن نكون من إحدى الداعمين للندوة الثقافية بعنوان "السمنة و أضرارها على متلازمة داون"
لمزيد من المعلومات عن الندوة، يمكنكم 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http://www.eshraqlife.net/240984.html
</a:t>
                      </a:r>
                      <a:r>
                        <a:rPr kumimoji="0" lang="ar-AE" sz="1000" b="0" i="0" u="none" strike="noStrike" kern="1200" cap="none" spc="0" normalizeH="0" baseline="0" noProof="0">
                          <a:ln>
                            <a:noFill/>
                          </a:ln>
                          <a:solidFill>
                            <a:prstClr val="black"/>
                          </a:solidFill>
                          <a:effectLst/>
                          <a:uLnTx/>
                          <a:uFillTx/>
                          <a:latin typeface="+mn-lt"/>
                          <a:ea typeface="+mn-ea"/>
                          <a:cs typeface="+mn-cs"/>
                        </a:rPr>
                        <a:t>شكرا لجميع من ساهم في هذه الندوة.
#الربيع #صحة_للجميع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319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- 2018-03-26 13:15:59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رب اجعل هذا بلدا آمناً وارزق أهله من الثمرات من آمن منهم بالله واليوم الآخر
#رب_اجعل_هذا_بلدا_امنا #الربيع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691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- 2018-03-22 19:10:36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الكيوي و الليمون من الربيع، مزيج من الإنتعاش لأي وقت في اليوم
</a:t>
                      </a:r>
                      <a:r>
                        <a:rPr kumimoji="0" lang="en-US" sz="1000" b="0" i="0" u="none" strike="noStrike" kern="1200" cap="none" spc="0" normalizeH="0" baseline="0" noProof="0">
                          <a:ln>
                            <a:noFill/>
                          </a:ln>
                          <a:solidFill>
                            <a:prstClr val="black"/>
                          </a:solidFill>
                          <a:effectLst/>
                          <a:uLnTx/>
                          <a:uFillTx/>
                          <a:latin typeface="+mn-lt"/>
                          <a:ea typeface="+mn-ea"/>
                          <a:cs typeface="+mn-cs"/>
                        </a:rPr>
                        <a:t>Al Rabie’s Kiwi &amp; Lime, a refreshing blend for any time of the day#</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#عصير #كيوي #ليمون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956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- 2018-03-21 17:13:15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كل عيد أم، كنّا نملي الأوراق بكلمات و أحاسيس صعبة تنوصف
لا تخلي الذكريات توقف، خلينا نصنع شي يبقى و يدوم
#لأنها_تستاهل
عبروا عن حبكم لست الحبايب و اصنعوا ذكريات تبقى معكم لسنين طويلة
شاركونا رسائلكم للأم
#عيدالأم #الأم #الربيع #ست_الحبايب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4202028"/>
                  </a:ext>
                </a:extLst>
              </a:tr>
            </a:tbl>
          </a:graphicData>
        </a:graphic>
      </p:graphicFrame>
      <p:sp>
        <p:nvSpPr>
          <p:cNvPr id="3" name="Title 2">
            <a:extLst>
              <a:ext uri="{FF2B5EF4-FFF2-40B4-BE49-F238E27FC236}">
                <a16:creationId xmlns:a16="http://schemas.microsoft.com/office/drawing/2014/main" id="{ED19F7F3-FAFF-4078-AA05-AB823A5E9518}"/>
              </a:ext>
            </a:extLst>
          </p:cNvPr>
          <p:cNvSpPr>
            <a:spLocks noGrp="1"/>
          </p:cNvSpPr>
          <p:nvPr>
            <p:ph type="title"/>
          </p:nvPr>
        </p:nvSpPr>
        <p:spPr/>
        <p:txBody>
          <a:bodyPr/>
          <a:lstStyle/>
          <a:p>
            <a:r>
              <a:rPr lang="en-US"/>
              <a:t>Facebook Own Posts Table - 1 of 7</a:t>
            </a:r>
          </a:p>
        </p:txBody>
      </p:sp>
      <p:sp>
        <p:nvSpPr>
          <p:cNvPr id="4" name="Text Placeholder 3">
            <a:extLst>
              <a:ext uri="{FF2B5EF4-FFF2-40B4-BE49-F238E27FC236}">
                <a16:creationId xmlns:a16="http://schemas.microsoft.com/office/drawing/2014/main" id="{9E52F3E9-3BA9-44F1-BE59-EAA202F9AA2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6617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2CDE841-4915-41E3-BE16-FE5C77C9489B}"/>
              </a:ext>
            </a:extLst>
          </p:cNvPr>
          <p:cNvGraphicFramePr>
            <a:graphicFrameLocks noGrp="1"/>
          </p:cNvGraphicFramePr>
          <p:nvPr>
            <p:ph type="tbl" sz="quarter" idx="13"/>
            <p:extLst>
              <p:ext uri="{D42A27DB-BD31-4B8C-83A1-F6EECF244321}">
                <p14:modId xmlns:p14="http://schemas.microsoft.com/office/powerpoint/2010/main" val="271200554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9116925"/>
                    </a:ext>
                  </a:extLst>
                </a:gridCol>
                <a:gridCol w="658368">
                  <a:extLst>
                    <a:ext uri="{9D8B030D-6E8A-4147-A177-3AD203B41FA5}">
                      <a16:colId xmlns:a16="http://schemas.microsoft.com/office/drawing/2014/main" val="3407594473"/>
                    </a:ext>
                  </a:extLst>
                </a:gridCol>
                <a:gridCol w="658368">
                  <a:extLst>
                    <a:ext uri="{9D8B030D-6E8A-4147-A177-3AD203B41FA5}">
                      <a16:colId xmlns:a16="http://schemas.microsoft.com/office/drawing/2014/main" val="3408363609"/>
                    </a:ext>
                  </a:extLst>
                </a:gridCol>
                <a:gridCol w="658368">
                  <a:extLst>
                    <a:ext uri="{9D8B030D-6E8A-4147-A177-3AD203B41FA5}">
                      <a16:colId xmlns:a16="http://schemas.microsoft.com/office/drawing/2014/main" val="1898382252"/>
                    </a:ext>
                  </a:extLst>
                </a:gridCol>
                <a:gridCol w="658368">
                  <a:extLst>
                    <a:ext uri="{9D8B030D-6E8A-4147-A177-3AD203B41FA5}">
                      <a16:colId xmlns:a16="http://schemas.microsoft.com/office/drawing/2014/main" val="1805465783"/>
                    </a:ext>
                  </a:extLst>
                </a:gridCol>
                <a:gridCol w="658368">
                  <a:extLst>
                    <a:ext uri="{9D8B030D-6E8A-4147-A177-3AD203B41FA5}">
                      <a16:colId xmlns:a16="http://schemas.microsoft.com/office/drawing/2014/main" val="1492042736"/>
                    </a:ext>
                  </a:extLst>
                </a:gridCol>
                <a:gridCol w="658368">
                  <a:extLst>
                    <a:ext uri="{9D8B030D-6E8A-4147-A177-3AD203B41FA5}">
                      <a16:colId xmlns:a16="http://schemas.microsoft.com/office/drawing/2014/main" val="2421412754"/>
                    </a:ext>
                  </a:extLst>
                </a:gridCol>
                <a:gridCol w="658368">
                  <a:extLst>
                    <a:ext uri="{9D8B030D-6E8A-4147-A177-3AD203B41FA5}">
                      <a16:colId xmlns:a16="http://schemas.microsoft.com/office/drawing/2014/main" val="3531304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26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- 2018-03-21 15:08:11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المشي من أهم الأشياء الي تساعدنا نحافظ على لياقتنا
كم عدد خطوات المشي الصحي يوميا؟
شاركونا أجوبتكم و اربحوا سوار اللياقة البدنية
الشروط و الأحكام
تابع حسابنا
المشاركة من داخل المملكة فقط
تنتهي المسابقة يوم 1 أبريل 2018
اختيار الفائزين يكون عشوائي من بين حسابات الربيع
#الربيع #صحة_للجميع #صحة #رياضة #مسابقات #جوائز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166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- 2018-03-21 11:53:16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مقتطفات من حدث توقيع الإتفاقية بين شركة الربيع السعودية للأغذية و شركة الخطوط السعودية للتموين
‏يداً بيد... السماء هي الحدود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الربيع‬</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صحة_للجميع‬</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الربيع_على_متن_السعودية‬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5623773"/>
                  </a:ext>
                </a:extLst>
              </a:tr>
            </a:tbl>
          </a:graphicData>
        </a:graphic>
      </p:graphicFrame>
      <p:sp>
        <p:nvSpPr>
          <p:cNvPr id="3" name="Title 2">
            <a:extLst>
              <a:ext uri="{FF2B5EF4-FFF2-40B4-BE49-F238E27FC236}">
                <a16:creationId xmlns:a16="http://schemas.microsoft.com/office/drawing/2014/main" id="{C02EF6B5-24FD-4C1A-9EF2-617FAB5C75BD}"/>
              </a:ext>
            </a:extLst>
          </p:cNvPr>
          <p:cNvSpPr>
            <a:spLocks noGrp="1"/>
          </p:cNvSpPr>
          <p:nvPr>
            <p:ph type="title"/>
          </p:nvPr>
        </p:nvSpPr>
        <p:spPr/>
        <p:txBody>
          <a:bodyPr/>
          <a:lstStyle/>
          <a:p>
            <a:r>
              <a:rPr lang="en-US"/>
              <a:t>Facebook Own Posts Table - 2 of 7</a:t>
            </a:r>
          </a:p>
        </p:txBody>
      </p:sp>
      <p:sp>
        <p:nvSpPr>
          <p:cNvPr id="4" name="Text Placeholder 3">
            <a:extLst>
              <a:ext uri="{FF2B5EF4-FFF2-40B4-BE49-F238E27FC236}">
                <a16:creationId xmlns:a16="http://schemas.microsoft.com/office/drawing/2014/main" id="{4409616D-886C-4967-90CE-6B725E3E1E7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19216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CCCA46F-7FA7-4869-8282-E4082FDCCD85}"/>
              </a:ext>
            </a:extLst>
          </p:cNvPr>
          <p:cNvGraphicFramePr>
            <a:graphicFrameLocks noGrp="1"/>
          </p:cNvGraphicFramePr>
          <p:nvPr>
            <p:ph type="tbl" sz="quarter" idx="13"/>
            <p:extLst>
              <p:ext uri="{D42A27DB-BD31-4B8C-83A1-F6EECF244321}">
                <p14:modId xmlns:p14="http://schemas.microsoft.com/office/powerpoint/2010/main" val="155295498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3357705"/>
                    </a:ext>
                  </a:extLst>
                </a:gridCol>
                <a:gridCol w="658368">
                  <a:extLst>
                    <a:ext uri="{9D8B030D-6E8A-4147-A177-3AD203B41FA5}">
                      <a16:colId xmlns:a16="http://schemas.microsoft.com/office/drawing/2014/main" val="3360158011"/>
                    </a:ext>
                  </a:extLst>
                </a:gridCol>
                <a:gridCol w="658368">
                  <a:extLst>
                    <a:ext uri="{9D8B030D-6E8A-4147-A177-3AD203B41FA5}">
                      <a16:colId xmlns:a16="http://schemas.microsoft.com/office/drawing/2014/main" val="559391243"/>
                    </a:ext>
                  </a:extLst>
                </a:gridCol>
                <a:gridCol w="658368">
                  <a:extLst>
                    <a:ext uri="{9D8B030D-6E8A-4147-A177-3AD203B41FA5}">
                      <a16:colId xmlns:a16="http://schemas.microsoft.com/office/drawing/2014/main" val="1856467621"/>
                    </a:ext>
                  </a:extLst>
                </a:gridCol>
                <a:gridCol w="658368">
                  <a:extLst>
                    <a:ext uri="{9D8B030D-6E8A-4147-A177-3AD203B41FA5}">
                      <a16:colId xmlns:a16="http://schemas.microsoft.com/office/drawing/2014/main" val="1854156118"/>
                    </a:ext>
                  </a:extLst>
                </a:gridCol>
                <a:gridCol w="658368">
                  <a:extLst>
                    <a:ext uri="{9D8B030D-6E8A-4147-A177-3AD203B41FA5}">
                      <a16:colId xmlns:a16="http://schemas.microsoft.com/office/drawing/2014/main" val="3111540107"/>
                    </a:ext>
                  </a:extLst>
                </a:gridCol>
                <a:gridCol w="658368">
                  <a:extLst>
                    <a:ext uri="{9D8B030D-6E8A-4147-A177-3AD203B41FA5}">
                      <a16:colId xmlns:a16="http://schemas.microsoft.com/office/drawing/2014/main" val="1600955785"/>
                    </a:ext>
                  </a:extLst>
                </a:gridCol>
                <a:gridCol w="658368">
                  <a:extLst>
                    <a:ext uri="{9D8B030D-6E8A-4147-A177-3AD203B41FA5}">
                      <a16:colId xmlns:a16="http://schemas.microsoft.com/office/drawing/2014/main" val="1186458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151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- 2018-03-21 11:52:04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مقتطفات من حدث توقيع الإتفاقية بين شركة الربيع السعودية للأغذية و شركة الخطوط السعودية للتموين
يداً بيد... السماء هي الحدود
#الربيع #صحة_للجميع #الربيع_على_متن_السعودية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020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- 2018-03-20 00:20:30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الرئيس التنفيذي لشركة الربيع السعودية للأغذية، الشريف منذر الحارثي مع الأستاذ وجدي محمد الغبان، الرئيس التنفيذي لشركة الخطوط السعودية للتموين خلال توقيع العقد
-"تماشياً مع متطلبات العصر السريعة وحرصاً من شركة الربيع لأيصال منتجاتها إلى كافة مستهلكيها، نعتز بهذه الإتفاقية مع شركة الخطوط السعودية للتموين ليتم من خلالها تقديم منتجاتنا للمسافرين خلال سفرهم لكافة وجهات الخطوط السعودية، ومن الجدير بالذكر حرص كلتا الشركتان علي تقديم أعلي مستويات الخدمة و الجودة لتكون عند حسن ظن جميع المسافرين على الخطوط الجوية السعودية"
- الشريف منذر الحارثي 
#الربيع #صحة_للجميع #االربيع_على_متن_السعودية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105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- 2018-03-19 22:11:51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يشرفنا أن نكون المورد الحصري للعصائر
على متن جميع رحلات الخطوط الجوية السعودية
#الربيع #صحة_للجميع #الربيع_على_متن_السعودية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867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- 2018-03-19 19:15:13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دللي نفسك 
#لأنك_تستاهلين الراحة
#الربيع #صحة_للجميع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6091975"/>
                  </a:ext>
                </a:extLst>
              </a:tr>
            </a:tbl>
          </a:graphicData>
        </a:graphic>
      </p:graphicFrame>
      <p:sp>
        <p:nvSpPr>
          <p:cNvPr id="3" name="Title 2">
            <a:extLst>
              <a:ext uri="{FF2B5EF4-FFF2-40B4-BE49-F238E27FC236}">
                <a16:creationId xmlns:a16="http://schemas.microsoft.com/office/drawing/2014/main" id="{0197D036-72A0-4DCF-B125-72175A54A050}"/>
              </a:ext>
            </a:extLst>
          </p:cNvPr>
          <p:cNvSpPr>
            <a:spLocks noGrp="1"/>
          </p:cNvSpPr>
          <p:nvPr>
            <p:ph type="title"/>
          </p:nvPr>
        </p:nvSpPr>
        <p:spPr/>
        <p:txBody>
          <a:bodyPr/>
          <a:lstStyle/>
          <a:p>
            <a:r>
              <a:rPr lang="en-US"/>
              <a:t>Facebook Own Posts Table - 3 of 7</a:t>
            </a:r>
          </a:p>
        </p:txBody>
      </p:sp>
      <p:sp>
        <p:nvSpPr>
          <p:cNvPr id="4" name="Text Placeholder 3">
            <a:extLst>
              <a:ext uri="{FF2B5EF4-FFF2-40B4-BE49-F238E27FC236}">
                <a16:creationId xmlns:a16="http://schemas.microsoft.com/office/drawing/2014/main" id="{A7B49895-67C4-4DFD-A40F-6CF2F9F956D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45856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F58ED30-381A-41AE-AF1C-081956C1A727}"/>
              </a:ext>
            </a:extLst>
          </p:cNvPr>
          <p:cNvGraphicFramePr>
            <a:graphicFrameLocks noGrp="1"/>
          </p:cNvGraphicFramePr>
          <p:nvPr>
            <p:ph type="tbl" sz="quarter" idx="13"/>
            <p:extLst>
              <p:ext uri="{D42A27DB-BD31-4B8C-83A1-F6EECF244321}">
                <p14:modId xmlns:p14="http://schemas.microsoft.com/office/powerpoint/2010/main" val="184802515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2953702"/>
                    </a:ext>
                  </a:extLst>
                </a:gridCol>
                <a:gridCol w="658368">
                  <a:extLst>
                    <a:ext uri="{9D8B030D-6E8A-4147-A177-3AD203B41FA5}">
                      <a16:colId xmlns:a16="http://schemas.microsoft.com/office/drawing/2014/main" val="2820414051"/>
                    </a:ext>
                  </a:extLst>
                </a:gridCol>
                <a:gridCol w="658368">
                  <a:extLst>
                    <a:ext uri="{9D8B030D-6E8A-4147-A177-3AD203B41FA5}">
                      <a16:colId xmlns:a16="http://schemas.microsoft.com/office/drawing/2014/main" val="97303452"/>
                    </a:ext>
                  </a:extLst>
                </a:gridCol>
                <a:gridCol w="658368">
                  <a:extLst>
                    <a:ext uri="{9D8B030D-6E8A-4147-A177-3AD203B41FA5}">
                      <a16:colId xmlns:a16="http://schemas.microsoft.com/office/drawing/2014/main" val="3430262744"/>
                    </a:ext>
                  </a:extLst>
                </a:gridCol>
                <a:gridCol w="658368">
                  <a:extLst>
                    <a:ext uri="{9D8B030D-6E8A-4147-A177-3AD203B41FA5}">
                      <a16:colId xmlns:a16="http://schemas.microsoft.com/office/drawing/2014/main" val="748878303"/>
                    </a:ext>
                  </a:extLst>
                </a:gridCol>
                <a:gridCol w="658368">
                  <a:extLst>
                    <a:ext uri="{9D8B030D-6E8A-4147-A177-3AD203B41FA5}">
                      <a16:colId xmlns:a16="http://schemas.microsoft.com/office/drawing/2014/main" val="1064832706"/>
                    </a:ext>
                  </a:extLst>
                </a:gridCol>
                <a:gridCol w="658368">
                  <a:extLst>
                    <a:ext uri="{9D8B030D-6E8A-4147-A177-3AD203B41FA5}">
                      <a16:colId xmlns:a16="http://schemas.microsoft.com/office/drawing/2014/main" val="1053615105"/>
                    </a:ext>
                  </a:extLst>
                </a:gridCol>
                <a:gridCol w="658368">
                  <a:extLst>
                    <a:ext uri="{9D8B030D-6E8A-4147-A177-3AD203B41FA5}">
                      <a16:colId xmlns:a16="http://schemas.microsoft.com/office/drawing/2014/main" val="1252174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114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- 2018-03-19 16:36:48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مارسي هوايتك المفضلة و استكشفي المغامرات
لأنك_تستاهلين السعادة
#الربيع #صحة_للجميع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874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- 2018-03-19 11:09:19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مارسي رياضتك المفضلة و احرصي على نظام غذائي منتظم
#لأنك_تستاهلين الصحة
#الربيع #صحة_للجميع #صحة #رياضة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328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- 2018-03-18 17:19:05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لجميع الفائزين ‎بكوبونات الخصم من كيدزانيا
</a:t>
                      </a:r>
                      <a:r>
                        <a:rPr kumimoji="0" lang="en-US" sz="1000" b="0" i="0" u="none" strike="noStrike" kern="1200" cap="none" spc="0" normalizeH="0" baseline="0" noProof="0">
                          <a:ln>
                            <a:noFill/>
                          </a:ln>
                          <a:solidFill>
                            <a:prstClr val="black"/>
                          </a:solidFill>
                          <a:effectLst/>
                          <a:uLnTx/>
                          <a:uFillTx/>
                          <a:latin typeface="+mn-lt"/>
                          <a:ea typeface="+mn-ea"/>
                          <a:cs typeface="+mn-cs"/>
                        </a:rPr>
                        <a:t>😍🎉
Nouf Abdalaziz
Salwa Kzebra
</a:t>
                      </a:r>
                      <a:r>
                        <a:rPr kumimoji="0" lang="ar-AE" sz="1000" b="0" i="0" u="none" strike="noStrike" kern="1200" cap="none" spc="0" normalizeH="0" baseline="0" noProof="0">
                          <a:ln>
                            <a:noFill/>
                          </a:ln>
                          <a:solidFill>
                            <a:prstClr val="black"/>
                          </a:solidFill>
                          <a:effectLst/>
                          <a:uLnTx/>
                          <a:uFillTx/>
                          <a:latin typeface="+mn-lt"/>
                          <a:ea typeface="+mn-ea"/>
                          <a:cs typeface="+mn-cs"/>
                        </a:rPr>
                        <a:t>صالحه العلي
</a:t>
                      </a:r>
                      <a:r>
                        <a:rPr kumimoji="0" lang="en-US" sz="1000" b="0" i="0" u="none" strike="noStrike" kern="1200" cap="none" spc="0" normalizeH="0" baseline="0" noProof="0">
                          <a:ln>
                            <a:noFill/>
                          </a:ln>
                          <a:solidFill>
                            <a:prstClr val="black"/>
                          </a:solidFill>
                          <a:effectLst/>
                          <a:uLnTx/>
                          <a:uFillTx/>
                          <a:latin typeface="+mn-lt"/>
                          <a:ea typeface="+mn-ea"/>
                          <a:cs typeface="+mn-cs"/>
                        </a:rPr>
                        <a:t>Najwa Basilim
🎉😍
#</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#صحة_للجميع #أطفال #مسابقة #جوائز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0002048"/>
                  </a:ext>
                </a:extLst>
              </a:tr>
            </a:tbl>
          </a:graphicData>
        </a:graphic>
      </p:graphicFrame>
      <p:sp>
        <p:nvSpPr>
          <p:cNvPr id="3" name="Title 2">
            <a:extLst>
              <a:ext uri="{FF2B5EF4-FFF2-40B4-BE49-F238E27FC236}">
                <a16:creationId xmlns:a16="http://schemas.microsoft.com/office/drawing/2014/main" id="{48573D9B-A27C-4D59-A704-CC3D5090F8F2}"/>
              </a:ext>
            </a:extLst>
          </p:cNvPr>
          <p:cNvSpPr>
            <a:spLocks noGrp="1"/>
          </p:cNvSpPr>
          <p:nvPr>
            <p:ph type="title"/>
          </p:nvPr>
        </p:nvSpPr>
        <p:spPr/>
        <p:txBody>
          <a:bodyPr/>
          <a:lstStyle/>
          <a:p>
            <a:r>
              <a:rPr lang="en-US"/>
              <a:t>Facebook Own Posts Table - 4 of 7</a:t>
            </a:r>
          </a:p>
        </p:txBody>
      </p:sp>
      <p:sp>
        <p:nvSpPr>
          <p:cNvPr id="4" name="Text Placeholder 3">
            <a:extLst>
              <a:ext uri="{FF2B5EF4-FFF2-40B4-BE49-F238E27FC236}">
                <a16:creationId xmlns:a16="http://schemas.microsoft.com/office/drawing/2014/main" id="{A5F555B7-9C43-457F-9EA8-36C1E0A0F14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96297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407C011-B022-4F0F-A6EA-4C0C99ECBC8A}"/>
              </a:ext>
            </a:extLst>
          </p:cNvPr>
          <p:cNvGraphicFramePr>
            <a:graphicFrameLocks noGrp="1"/>
          </p:cNvGraphicFramePr>
          <p:nvPr>
            <p:ph type="tbl" sz="quarter" idx="13"/>
            <p:extLst>
              <p:ext uri="{D42A27DB-BD31-4B8C-83A1-F6EECF244321}">
                <p14:modId xmlns:p14="http://schemas.microsoft.com/office/powerpoint/2010/main" val="282640422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1617977"/>
                    </a:ext>
                  </a:extLst>
                </a:gridCol>
                <a:gridCol w="658368">
                  <a:extLst>
                    <a:ext uri="{9D8B030D-6E8A-4147-A177-3AD203B41FA5}">
                      <a16:colId xmlns:a16="http://schemas.microsoft.com/office/drawing/2014/main" val="2144426695"/>
                    </a:ext>
                  </a:extLst>
                </a:gridCol>
                <a:gridCol w="658368">
                  <a:extLst>
                    <a:ext uri="{9D8B030D-6E8A-4147-A177-3AD203B41FA5}">
                      <a16:colId xmlns:a16="http://schemas.microsoft.com/office/drawing/2014/main" val="2786072173"/>
                    </a:ext>
                  </a:extLst>
                </a:gridCol>
                <a:gridCol w="658368">
                  <a:extLst>
                    <a:ext uri="{9D8B030D-6E8A-4147-A177-3AD203B41FA5}">
                      <a16:colId xmlns:a16="http://schemas.microsoft.com/office/drawing/2014/main" val="2608648773"/>
                    </a:ext>
                  </a:extLst>
                </a:gridCol>
                <a:gridCol w="658368">
                  <a:extLst>
                    <a:ext uri="{9D8B030D-6E8A-4147-A177-3AD203B41FA5}">
                      <a16:colId xmlns:a16="http://schemas.microsoft.com/office/drawing/2014/main" val="1062645100"/>
                    </a:ext>
                  </a:extLst>
                </a:gridCol>
                <a:gridCol w="658368">
                  <a:extLst>
                    <a:ext uri="{9D8B030D-6E8A-4147-A177-3AD203B41FA5}">
                      <a16:colId xmlns:a16="http://schemas.microsoft.com/office/drawing/2014/main" val="1026984450"/>
                    </a:ext>
                  </a:extLst>
                </a:gridCol>
                <a:gridCol w="658368">
                  <a:extLst>
                    <a:ext uri="{9D8B030D-6E8A-4147-A177-3AD203B41FA5}">
                      <a16:colId xmlns:a16="http://schemas.microsoft.com/office/drawing/2014/main" val="2839415904"/>
                    </a:ext>
                  </a:extLst>
                </a:gridCol>
                <a:gridCol w="658368">
                  <a:extLst>
                    <a:ext uri="{9D8B030D-6E8A-4147-A177-3AD203B41FA5}">
                      <a16:colId xmlns:a16="http://schemas.microsoft.com/office/drawing/2014/main" val="1237242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900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- 2018-03-18 13:33:18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رياضة اليوغا من أهم أنواع الرياضة
لا تعمل لتحسين اللياقة فقط.. تساعد في 
تحسين التوتر، الأرق و المشاكل الهضمية أيضاً.
-
</a:t>
                      </a:r>
                      <a:r>
                        <a:rPr kumimoji="0" lang="en-US" sz="1000" b="0" i="0" u="none" strike="noStrike" kern="1200" cap="none" spc="0" normalizeH="0" baseline="0" noProof="0">
                          <a:ln>
                            <a:noFill/>
                          </a:ln>
                          <a:solidFill>
                            <a:prstClr val="black"/>
                          </a:solidFill>
                          <a:effectLst/>
                          <a:uLnTx/>
                          <a:uFillTx/>
                          <a:latin typeface="+mn-lt"/>
                          <a:ea typeface="+mn-ea"/>
                          <a:cs typeface="+mn-cs"/>
                        </a:rPr>
                        <a:t>Yoga is one of the most essential types of sports. It does not only help keep you in shape, but can also help ease stress, insomnia and digestive complications
.#</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#يوغا #رياضة #فوائد_اليوغا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310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- 2018-03-15 19:40:05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نصادف أنواع ناس مختلفة في كل رحلة
أي نوع من الناس انت في الطيارة؟
</a:t>
                      </a:r>
                      <a:r>
                        <a:rPr kumimoji="0" lang="en-US" sz="1000" b="0" i="0" u="none" strike="noStrike" kern="1200" cap="none" spc="0" normalizeH="0" baseline="0" noProof="0">
                          <a:ln>
                            <a:noFill/>
                          </a:ln>
                          <a:solidFill>
                            <a:prstClr val="black"/>
                          </a:solidFill>
                          <a:effectLst/>
                          <a:uLnTx/>
                          <a:uFillTx/>
                          <a:latin typeface="+mn-lt"/>
                          <a:ea typeface="+mn-ea"/>
                          <a:cs typeface="+mn-cs"/>
                        </a:rPr>
                        <a:t>We always meet different types
of people on planes, which one are you?#</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579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- 2018-03-14 11:49:31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نكهات عديدة من الربيع لتستمتعوا بها! ايش بيكون اختياركم؟
</a:t>
                      </a:r>
                      <a:r>
                        <a:rPr kumimoji="0" lang="en-US" sz="1000" b="0" i="0" u="none" strike="noStrike" kern="1200" cap="none" spc="0" normalizeH="0" baseline="0" noProof="0">
                          <a:ln>
                            <a:noFill/>
                          </a:ln>
                          <a:solidFill>
                            <a:prstClr val="black"/>
                          </a:solidFill>
                          <a:effectLst/>
                          <a:uLnTx/>
                          <a:uFillTx/>
                          <a:latin typeface="+mn-lt"/>
                          <a:ea typeface="+mn-ea"/>
                          <a:cs typeface="+mn-cs"/>
                        </a:rPr>
                        <a:t>So many great flavors to enjoy from Al Rabie! What would your choice be?‎#</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#عصيرات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3033613"/>
                  </a:ext>
                </a:extLst>
              </a:tr>
            </a:tbl>
          </a:graphicData>
        </a:graphic>
      </p:graphicFrame>
      <p:sp>
        <p:nvSpPr>
          <p:cNvPr id="3" name="Title 2">
            <a:extLst>
              <a:ext uri="{FF2B5EF4-FFF2-40B4-BE49-F238E27FC236}">
                <a16:creationId xmlns:a16="http://schemas.microsoft.com/office/drawing/2014/main" id="{5C70F91A-5261-4A10-B18D-A11CBD9BF9C1}"/>
              </a:ext>
            </a:extLst>
          </p:cNvPr>
          <p:cNvSpPr>
            <a:spLocks noGrp="1"/>
          </p:cNvSpPr>
          <p:nvPr>
            <p:ph type="title"/>
          </p:nvPr>
        </p:nvSpPr>
        <p:spPr/>
        <p:txBody>
          <a:bodyPr/>
          <a:lstStyle/>
          <a:p>
            <a:r>
              <a:rPr lang="en-US"/>
              <a:t>Facebook Own Posts Table - 5 of 7</a:t>
            </a:r>
          </a:p>
        </p:txBody>
      </p:sp>
      <p:sp>
        <p:nvSpPr>
          <p:cNvPr id="4" name="Text Placeholder 3">
            <a:extLst>
              <a:ext uri="{FF2B5EF4-FFF2-40B4-BE49-F238E27FC236}">
                <a16:creationId xmlns:a16="http://schemas.microsoft.com/office/drawing/2014/main" id="{069F3426-1154-4C77-91AB-35BF3FC9BE8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15964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BD3BD10-1FB5-4CE8-AB4E-F3017FC193BB}"/>
              </a:ext>
            </a:extLst>
          </p:cNvPr>
          <p:cNvGraphicFramePr>
            <a:graphicFrameLocks noGrp="1"/>
          </p:cNvGraphicFramePr>
          <p:nvPr>
            <p:ph type="tbl" sz="quarter" idx="13"/>
            <p:extLst>
              <p:ext uri="{D42A27DB-BD31-4B8C-83A1-F6EECF244321}">
                <p14:modId xmlns:p14="http://schemas.microsoft.com/office/powerpoint/2010/main" val="372651487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4583847"/>
                    </a:ext>
                  </a:extLst>
                </a:gridCol>
                <a:gridCol w="658368">
                  <a:extLst>
                    <a:ext uri="{9D8B030D-6E8A-4147-A177-3AD203B41FA5}">
                      <a16:colId xmlns:a16="http://schemas.microsoft.com/office/drawing/2014/main" val="1615745047"/>
                    </a:ext>
                  </a:extLst>
                </a:gridCol>
                <a:gridCol w="658368">
                  <a:extLst>
                    <a:ext uri="{9D8B030D-6E8A-4147-A177-3AD203B41FA5}">
                      <a16:colId xmlns:a16="http://schemas.microsoft.com/office/drawing/2014/main" val="1845824157"/>
                    </a:ext>
                  </a:extLst>
                </a:gridCol>
                <a:gridCol w="658368">
                  <a:extLst>
                    <a:ext uri="{9D8B030D-6E8A-4147-A177-3AD203B41FA5}">
                      <a16:colId xmlns:a16="http://schemas.microsoft.com/office/drawing/2014/main" val="3306132950"/>
                    </a:ext>
                  </a:extLst>
                </a:gridCol>
                <a:gridCol w="658368">
                  <a:extLst>
                    <a:ext uri="{9D8B030D-6E8A-4147-A177-3AD203B41FA5}">
                      <a16:colId xmlns:a16="http://schemas.microsoft.com/office/drawing/2014/main" val="3159062945"/>
                    </a:ext>
                  </a:extLst>
                </a:gridCol>
                <a:gridCol w="658368">
                  <a:extLst>
                    <a:ext uri="{9D8B030D-6E8A-4147-A177-3AD203B41FA5}">
                      <a16:colId xmlns:a16="http://schemas.microsoft.com/office/drawing/2014/main" val="976540285"/>
                    </a:ext>
                  </a:extLst>
                </a:gridCol>
                <a:gridCol w="658368">
                  <a:extLst>
                    <a:ext uri="{9D8B030D-6E8A-4147-A177-3AD203B41FA5}">
                      <a16:colId xmlns:a16="http://schemas.microsoft.com/office/drawing/2014/main" val="3898256081"/>
                    </a:ext>
                  </a:extLst>
                </a:gridCol>
                <a:gridCol w="658368">
                  <a:extLst>
                    <a:ext uri="{9D8B030D-6E8A-4147-A177-3AD203B41FA5}">
                      <a16:colId xmlns:a16="http://schemas.microsoft.com/office/drawing/2014/main" val="593866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264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- 2018-03-12 12:24:43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بعض الأوقات، نواجه صعوبة بالابتعاد عن الوجبات الخفيفة الضارة، و خصوصاً بأوقات الدوام... خلي جويا من الربيع 
يكون اختيارك الصحي و اللذيذ 
</a:t>
                      </a:r>
                      <a:r>
                        <a:rPr kumimoji="0" lang="en-US" sz="1000" b="0" i="0" u="none" strike="noStrike" kern="1200" cap="none" spc="0" normalizeH="0" baseline="0" noProof="0">
                          <a:ln>
                            <a:noFill/>
                          </a:ln>
                          <a:solidFill>
                            <a:prstClr val="black"/>
                          </a:solidFill>
                          <a:effectLst/>
                          <a:uLnTx/>
                          <a:uFillTx/>
                          <a:latin typeface="+mn-lt"/>
                          <a:ea typeface="+mn-ea"/>
                          <a:cs typeface="+mn-cs"/>
                        </a:rPr>
                        <a:t>Staying away from unhealthy snacks is sometimes hard, 
especially at work.. Let Joya be your choice for a healthy, guilt-free indulgence 
#</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#جويا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801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- 2018-03-08 15:54:49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قدمتي الكثير
لعائلتك، أصدقائك، عملك، مجتمعك و وطنك 
الآن جاه دورك...
#لأنك_تستاهلين الصحة، الراحة و السعادة كل عام و كل امرأة بخير و صحة و نجاح
#الربيع #صحة_للجميع #اليوم_العالمي_للمرأة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31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- 2018-03-06 16:18:42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 الإعتقاد السائد هو أن الدهون تزيد من وزن الجسم
الا أن الحقيقة التي قد تبدو مفاجئة للبعض هو أن استهالك الدهون بطريقة معتدلة يعد مفيداً جداً في عملية التمثيل الغذائي وحرق الدهون في الجسم
#صحة #الربيع #صحة_للجميع #صحتك_بطريقتك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6849585"/>
                  </a:ext>
                </a:extLst>
              </a:tr>
            </a:tbl>
          </a:graphicData>
        </a:graphic>
      </p:graphicFrame>
      <p:sp>
        <p:nvSpPr>
          <p:cNvPr id="3" name="Title 2">
            <a:extLst>
              <a:ext uri="{FF2B5EF4-FFF2-40B4-BE49-F238E27FC236}">
                <a16:creationId xmlns:a16="http://schemas.microsoft.com/office/drawing/2014/main" id="{AAD8E26E-22E0-427B-A288-A4E6D61BFFE5}"/>
              </a:ext>
            </a:extLst>
          </p:cNvPr>
          <p:cNvSpPr>
            <a:spLocks noGrp="1"/>
          </p:cNvSpPr>
          <p:nvPr>
            <p:ph type="title"/>
          </p:nvPr>
        </p:nvSpPr>
        <p:spPr/>
        <p:txBody>
          <a:bodyPr/>
          <a:lstStyle/>
          <a:p>
            <a:r>
              <a:rPr lang="en-US"/>
              <a:t>Facebook Own Posts Table - 6 of 7</a:t>
            </a:r>
          </a:p>
        </p:txBody>
      </p:sp>
      <p:sp>
        <p:nvSpPr>
          <p:cNvPr id="4" name="Text Placeholder 3">
            <a:extLst>
              <a:ext uri="{FF2B5EF4-FFF2-40B4-BE49-F238E27FC236}">
                <a16:creationId xmlns:a16="http://schemas.microsoft.com/office/drawing/2014/main" id="{98BB23EF-B66B-440D-97B4-7AE78510649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09040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257B14B-CCAA-4CDB-A9D8-5112C5D58D36}"/>
              </a:ext>
            </a:extLst>
          </p:cNvPr>
          <p:cNvGraphicFramePr>
            <a:graphicFrameLocks noGrp="1"/>
          </p:cNvGraphicFramePr>
          <p:nvPr>
            <p:ph type="tbl" sz="quarter" idx="13"/>
            <p:extLst>
              <p:ext uri="{D42A27DB-BD31-4B8C-83A1-F6EECF244321}">
                <p14:modId xmlns:p14="http://schemas.microsoft.com/office/powerpoint/2010/main" val="282565250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7814397"/>
                    </a:ext>
                  </a:extLst>
                </a:gridCol>
                <a:gridCol w="658368">
                  <a:extLst>
                    <a:ext uri="{9D8B030D-6E8A-4147-A177-3AD203B41FA5}">
                      <a16:colId xmlns:a16="http://schemas.microsoft.com/office/drawing/2014/main" val="2605982823"/>
                    </a:ext>
                  </a:extLst>
                </a:gridCol>
                <a:gridCol w="658368">
                  <a:extLst>
                    <a:ext uri="{9D8B030D-6E8A-4147-A177-3AD203B41FA5}">
                      <a16:colId xmlns:a16="http://schemas.microsoft.com/office/drawing/2014/main" val="2435345760"/>
                    </a:ext>
                  </a:extLst>
                </a:gridCol>
                <a:gridCol w="658368">
                  <a:extLst>
                    <a:ext uri="{9D8B030D-6E8A-4147-A177-3AD203B41FA5}">
                      <a16:colId xmlns:a16="http://schemas.microsoft.com/office/drawing/2014/main" val="3537770313"/>
                    </a:ext>
                  </a:extLst>
                </a:gridCol>
                <a:gridCol w="658368">
                  <a:extLst>
                    <a:ext uri="{9D8B030D-6E8A-4147-A177-3AD203B41FA5}">
                      <a16:colId xmlns:a16="http://schemas.microsoft.com/office/drawing/2014/main" val="4282256784"/>
                    </a:ext>
                  </a:extLst>
                </a:gridCol>
                <a:gridCol w="658368">
                  <a:extLst>
                    <a:ext uri="{9D8B030D-6E8A-4147-A177-3AD203B41FA5}">
                      <a16:colId xmlns:a16="http://schemas.microsoft.com/office/drawing/2014/main" val="2907819739"/>
                    </a:ext>
                  </a:extLst>
                </a:gridCol>
                <a:gridCol w="658368">
                  <a:extLst>
                    <a:ext uri="{9D8B030D-6E8A-4147-A177-3AD203B41FA5}">
                      <a16:colId xmlns:a16="http://schemas.microsoft.com/office/drawing/2014/main" val="9737976"/>
                    </a:ext>
                  </a:extLst>
                </a:gridCol>
                <a:gridCol w="658368">
                  <a:extLst>
                    <a:ext uri="{9D8B030D-6E8A-4147-A177-3AD203B41FA5}">
                      <a16:colId xmlns:a16="http://schemas.microsoft.com/office/drawing/2014/main" val="2204910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131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- 2018-03-05 18:43:52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مسابقة كيدزانيا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شاركونا في أي شهر ولدوا أطفالكم
و احتفلوا معاهم
لفرصة الربح بكوبونات خصم للحفلات من كيدزانيا
#الربيع #صحة_للجميع #أطفال #مسابقة #جوائز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7702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Rabie - 2018-03-01 22:45:27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نوع من الناس انت في المطعم؟ منشنو أصدقائكم و خليهم يجاوبون عنكم
</a:t>
                      </a:r>
                      <a:r>
                        <a:rPr kumimoji="0" lang="en-US" sz="1000" b="0" i="0" u="none" strike="noStrike" kern="1200" cap="none" spc="0" normalizeH="0" baseline="0" noProof="0">
                          <a:ln>
                            <a:noFill/>
                          </a:ln>
                          <a:solidFill>
                            <a:prstClr val="black"/>
                          </a:solidFill>
                          <a:effectLst/>
                          <a:uLnTx/>
                          <a:uFillTx/>
                          <a:latin typeface="+mn-lt"/>
                          <a:ea typeface="+mn-ea"/>
                          <a:cs typeface="+mn-cs"/>
                        </a:rPr>
                        <a:t>Which kind of person are you in a restaurant? Mention your friends and let them answer for you
#</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9262744"/>
                  </a:ext>
                </a:extLst>
              </a:tr>
            </a:tbl>
          </a:graphicData>
        </a:graphic>
      </p:graphicFrame>
      <p:sp>
        <p:nvSpPr>
          <p:cNvPr id="3" name="Title 2">
            <a:extLst>
              <a:ext uri="{FF2B5EF4-FFF2-40B4-BE49-F238E27FC236}">
                <a16:creationId xmlns:a16="http://schemas.microsoft.com/office/drawing/2014/main" id="{CD88ABCA-FBF0-477B-BA63-D3E385357024}"/>
              </a:ext>
            </a:extLst>
          </p:cNvPr>
          <p:cNvSpPr>
            <a:spLocks noGrp="1"/>
          </p:cNvSpPr>
          <p:nvPr>
            <p:ph type="title"/>
          </p:nvPr>
        </p:nvSpPr>
        <p:spPr/>
        <p:txBody>
          <a:bodyPr/>
          <a:lstStyle/>
          <a:p>
            <a:r>
              <a:rPr lang="en-US"/>
              <a:t>Facebook Own Posts Table - 7 of 7</a:t>
            </a:r>
          </a:p>
        </p:txBody>
      </p:sp>
      <p:sp>
        <p:nvSpPr>
          <p:cNvPr id="4" name="Text Placeholder 3">
            <a:extLst>
              <a:ext uri="{FF2B5EF4-FFF2-40B4-BE49-F238E27FC236}">
                <a16:creationId xmlns:a16="http://schemas.microsoft.com/office/drawing/2014/main" id="{81F58688-66FF-43E9-9834-EE88491009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44811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E53F-9D3E-48E3-911D-207B3423B10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A0083FA-FF3A-4523-B12D-0544434061F5}"/>
              </a:ext>
            </a:extLst>
          </p:cNvPr>
          <p:cNvGraphicFramePr>
            <a:graphicFrameLocks noGrp="1"/>
          </p:cNvGraphicFramePr>
          <p:nvPr>
            <p:ph type="chart" sz="quarter" idx="13"/>
            <p:extLst>
              <p:ext uri="{D42A27DB-BD31-4B8C-83A1-F6EECF244321}">
                <p14:modId xmlns:p14="http://schemas.microsoft.com/office/powerpoint/2010/main" val="80862008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1B04A-326B-44D5-A5C6-8DC930209D8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FE6DE5F-778B-4358-B4F5-26397FB5982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2229828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20180405_065640</Template>
  <TotalTime>0</TotalTime>
  <Words>538</Words>
  <Application>Microsoft Office PowerPoint</Application>
  <PresentationFormat>On-screen Show (4:3)</PresentationFormat>
  <Paragraphs>279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Lato</vt:lpstr>
      <vt:lpstr>Arial</vt:lpstr>
      <vt:lpstr>quintly_template</vt:lpstr>
      <vt:lpstr>Facebook</vt:lpstr>
      <vt:lpstr>Facebook Key Metrics Table</vt:lpstr>
      <vt:lpstr>Facebook Fans Total</vt:lpstr>
      <vt:lpstr>Facebook Fans Change Rate</vt:lpstr>
      <vt:lpstr>Facebook Interaction Rate</vt:lpstr>
      <vt:lpstr>Facebook Interactions Distribution</vt:lpstr>
      <vt:lpstr>Facebook Interaction Rate By Hour</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Interaction Rate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2018-04-05T06:56:41Z</dcterms:created>
  <dcterms:modified xsi:type="dcterms:W3CDTF">2018-04-05T06:57:13Z</dcterms:modified>
</cp:coreProperties>
</file>