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6</c:v>
                </c:pt>
                <c:pt idx="2">
                  <c:v>5</c:v>
                </c:pt>
                <c:pt idx="3">
                  <c:v>5</c:v>
                </c:pt>
                <c:pt idx="4">
                  <c:v>0</c:v>
                </c:pt>
                <c:pt idx="5">
                  <c:v>0</c:v>
                </c:pt>
                <c:pt idx="6">
                  <c:v>4</c:v>
                </c:pt>
              </c:numCache>
            </c:numRef>
          </c:val>
          <c:extLst>
            <c:ext xmlns:c16="http://schemas.microsoft.com/office/drawing/2014/chart" uri="{C3380CC4-5D6E-409C-BE32-E72D297353CC}">
              <c16:uniqueId val="{00000000-5F70-400C-BA59-3CF9E7C960FE}"/>
            </c:ext>
          </c:extLst>
        </c:ser>
        <c:dLbls>
          <c:showLegendKey val="0"/>
          <c:showVal val="0"/>
          <c:showCatName val="0"/>
          <c:showSerName val="0"/>
          <c:showPercent val="0"/>
          <c:showBubbleSize val="0"/>
        </c:dLbls>
        <c:gapWidth val="219"/>
        <c:overlap val="-27"/>
        <c:axId val="323704208"/>
        <c:axId val="323708144"/>
      </c:barChart>
      <c:catAx>
        <c:axId val="32370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08144"/>
        <c:crosses val="autoZero"/>
        <c:auto val="1"/>
        <c:lblAlgn val="ctr"/>
        <c:lblOffset val="100"/>
        <c:noMultiLvlLbl val="0"/>
      </c:catAx>
      <c:valAx>
        <c:axId val="32370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0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51360</c:v>
                </c:pt>
                <c:pt idx="1">
                  <c:v>51376</c:v>
                </c:pt>
                <c:pt idx="2">
                  <c:v>51378</c:v>
                </c:pt>
                <c:pt idx="3">
                  <c:v>51371</c:v>
                </c:pt>
                <c:pt idx="4">
                  <c:v>51386</c:v>
                </c:pt>
                <c:pt idx="5">
                  <c:v>51365</c:v>
                </c:pt>
                <c:pt idx="6">
                  <c:v>51373</c:v>
                </c:pt>
                <c:pt idx="7">
                  <c:v>51364</c:v>
                </c:pt>
                <c:pt idx="8">
                  <c:v>51281</c:v>
                </c:pt>
                <c:pt idx="9">
                  <c:v>51234</c:v>
                </c:pt>
                <c:pt idx="10">
                  <c:v>51236</c:v>
                </c:pt>
                <c:pt idx="11">
                  <c:v>51234</c:v>
                </c:pt>
                <c:pt idx="12">
                  <c:v>51237</c:v>
                </c:pt>
                <c:pt idx="13">
                  <c:v>51210</c:v>
                </c:pt>
                <c:pt idx="14">
                  <c:v>51194</c:v>
                </c:pt>
                <c:pt idx="15">
                  <c:v>51171</c:v>
                </c:pt>
                <c:pt idx="16">
                  <c:v>51161</c:v>
                </c:pt>
                <c:pt idx="17">
                  <c:v>51166</c:v>
                </c:pt>
                <c:pt idx="18">
                  <c:v>51167</c:v>
                </c:pt>
                <c:pt idx="19">
                  <c:v>51155</c:v>
                </c:pt>
                <c:pt idx="20">
                  <c:v>51153</c:v>
                </c:pt>
                <c:pt idx="21">
                  <c:v>51225</c:v>
                </c:pt>
                <c:pt idx="22">
                  <c:v>51319</c:v>
                </c:pt>
                <c:pt idx="23">
                  <c:v>51451</c:v>
                </c:pt>
                <c:pt idx="24">
                  <c:v>51551</c:v>
                </c:pt>
                <c:pt idx="25">
                  <c:v>51614</c:v>
                </c:pt>
                <c:pt idx="26">
                  <c:v>51749</c:v>
                </c:pt>
                <c:pt idx="27">
                  <c:v>51825</c:v>
                </c:pt>
                <c:pt idx="28">
                  <c:v>51875</c:v>
                </c:pt>
                <c:pt idx="29">
                  <c:v>51918</c:v>
                </c:pt>
                <c:pt idx="30">
                  <c:v>51974</c:v>
                </c:pt>
              </c:numCache>
            </c:numRef>
          </c:val>
          <c:smooth val="0"/>
          <c:extLst>
            <c:ext xmlns:c16="http://schemas.microsoft.com/office/drawing/2014/chart" uri="{C3380CC4-5D6E-409C-BE32-E72D297353CC}">
              <c16:uniqueId val="{00000000-DF1D-41E9-AAFB-4FBA1FD780ED}"/>
            </c:ext>
          </c:extLst>
        </c:ser>
        <c:dLbls>
          <c:showLegendKey val="0"/>
          <c:showVal val="0"/>
          <c:showCatName val="0"/>
          <c:showSerName val="0"/>
          <c:showPercent val="0"/>
          <c:showBubbleSize val="0"/>
        </c:dLbls>
        <c:smooth val="0"/>
        <c:axId val="323181560"/>
        <c:axId val="323179920"/>
      </c:lineChart>
      <c:dateAx>
        <c:axId val="32318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79920"/>
        <c:crosses val="autoZero"/>
        <c:auto val="1"/>
        <c:lblOffset val="100"/>
        <c:baseTimeUnit val="days"/>
      </c:dateAx>
      <c:valAx>
        <c:axId val="32317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8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1.3622652525055999E-2</c:v>
                </c:pt>
                <c:pt idx="1">
                  <c:v>0</c:v>
                </c:pt>
                <c:pt idx="2">
                  <c:v>0</c:v>
                </c:pt>
                <c:pt idx="3">
                  <c:v>0</c:v>
                </c:pt>
                <c:pt idx="4">
                  <c:v>0.37370080579235998</c:v>
                </c:pt>
                <c:pt idx="5">
                  <c:v>2.3357664233577002E-2</c:v>
                </c:pt>
                <c:pt idx="6">
                  <c:v>0.47110124783430002</c:v>
                </c:pt>
                <c:pt idx="7">
                  <c:v>2.7254321756735998E-2</c:v>
                </c:pt>
                <c:pt idx="8">
                  <c:v>0</c:v>
                </c:pt>
                <c:pt idx="9">
                  <c:v>0</c:v>
                </c:pt>
                <c:pt idx="10">
                  <c:v>0</c:v>
                </c:pt>
                <c:pt idx="11">
                  <c:v>1.7566116912267001E-2</c:v>
                </c:pt>
                <c:pt idx="12">
                  <c:v>0</c:v>
                </c:pt>
                <c:pt idx="13">
                  <c:v>3.5140464244578E-2</c:v>
                </c:pt>
                <c:pt idx="14">
                  <c:v>7.8121948361392001E-3</c:v>
                </c:pt>
                <c:pt idx="15">
                  <c:v>0</c:v>
                </c:pt>
                <c:pt idx="16">
                  <c:v>0</c:v>
                </c:pt>
                <c:pt idx="17">
                  <c:v>4.3651336577865997E-2</c:v>
                </c:pt>
                <c:pt idx="18">
                  <c:v>1.7101200015635001E-2</c:v>
                </c:pt>
                <c:pt idx="19">
                  <c:v>6.4502257579014996E-2</c:v>
                </c:pt>
                <c:pt idx="20">
                  <c:v>1.0751847362864999</c:v>
                </c:pt>
                <c:pt idx="21">
                  <c:v>5.8606341206119003E-2</c:v>
                </c:pt>
                <c:pt idx="22">
                  <c:v>0</c:v>
                </c:pt>
                <c:pt idx="23">
                  <c:v>0</c:v>
                </c:pt>
                <c:pt idx="24">
                  <c:v>3.4950777654802999E-2</c:v>
                </c:pt>
                <c:pt idx="25">
                  <c:v>3.2957233143344998E-2</c:v>
                </c:pt>
                <c:pt idx="26">
                  <c:v>2.8056732648362E-2</c:v>
                </c:pt>
                <c:pt idx="27">
                  <c:v>0</c:v>
                </c:pt>
                <c:pt idx="28">
                  <c:v>0</c:v>
                </c:pt>
                <c:pt idx="29">
                  <c:v>0</c:v>
                </c:pt>
                <c:pt idx="30">
                  <c:v>0</c:v>
                </c:pt>
              </c:numCache>
            </c:numRef>
          </c:val>
          <c:smooth val="0"/>
          <c:extLst>
            <c:ext xmlns:c16="http://schemas.microsoft.com/office/drawing/2014/chart" uri="{C3380CC4-5D6E-409C-BE32-E72D297353CC}">
              <c16:uniqueId val="{00000000-6414-4266-99CF-038DE5F8C394}"/>
            </c:ext>
          </c:extLst>
        </c:ser>
        <c:dLbls>
          <c:showLegendKey val="0"/>
          <c:showVal val="0"/>
          <c:showCatName val="0"/>
          <c:showSerName val="0"/>
          <c:showPercent val="0"/>
          <c:showBubbleSize val="0"/>
        </c:dLbls>
        <c:smooth val="0"/>
        <c:axId val="323177952"/>
        <c:axId val="323183200"/>
      </c:lineChart>
      <c:dateAx>
        <c:axId val="32317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83200"/>
        <c:crosses val="autoZero"/>
        <c:auto val="1"/>
        <c:lblOffset val="100"/>
        <c:baseTimeUnit val="days"/>
      </c:dateAx>
      <c:valAx>
        <c:axId val="32318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7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2450</c:v>
                </c:pt>
              </c:numCache>
            </c:numRef>
          </c:val>
          <c:extLst>
            <c:ext xmlns:c16="http://schemas.microsoft.com/office/drawing/2014/chart" uri="{C3380CC4-5D6E-409C-BE32-E72D297353CC}">
              <c16:uniqueId val="{00000000-EB87-46CD-9112-86C2BE07257D}"/>
            </c:ext>
          </c:extLst>
        </c:ser>
        <c:dLbls>
          <c:showLegendKey val="0"/>
          <c:showVal val="0"/>
          <c:showCatName val="0"/>
          <c:showSerName val="0"/>
          <c:showPercent val="0"/>
          <c:showBubbleSize val="0"/>
        </c:dLbls>
        <c:gapWidth val="219"/>
        <c:overlap val="-27"/>
        <c:axId val="325223400"/>
        <c:axId val="325218808"/>
      </c:barChart>
      <c:catAx>
        <c:axId val="325223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18808"/>
        <c:crosses val="autoZero"/>
        <c:auto val="1"/>
        <c:lblAlgn val="ctr"/>
        <c:lblOffset val="100"/>
        <c:noMultiLvlLbl val="0"/>
      </c:catAx>
      <c:valAx>
        <c:axId val="32521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Favorites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552</c:v>
                </c:pt>
              </c:numCache>
            </c:numRef>
          </c:val>
          <c:extLst>
            <c:ext xmlns:c16="http://schemas.microsoft.com/office/drawing/2014/chart" uri="{C3380CC4-5D6E-409C-BE32-E72D297353CC}">
              <c16:uniqueId val="{00000000-9872-4D90-83C4-DF5926102CB9}"/>
            </c:ext>
          </c:extLst>
        </c:ser>
        <c:ser>
          <c:idx val="1"/>
          <c:order val="1"/>
          <c:tx>
            <c:strRef>
              <c:f>Sheet1!$C$1</c:f>
              <c:strCache>
                <c:ptCount val="1"/>
                <c:pt idx="0">
                  <c:v>Mentions</c:v>
                </c:pt>
              </c:strCache>
            </c:strRef>
          </c:tx>
          <c:spPr>
            <a:solidFill>
              <a:schemeClr val="accent2"/>
            </a:solidFill>
            <a:ln>
              <a:noFill/>
            </a:ln>
            <a:effectLst/>
          </c:spPr>
          <c:invertIfNegative val="0"/>
          <c:cat>
            <c:strRef>
              <c:f>Sheet1!$A$2</c:f>
              <c:strCache>
                <c:ptCount val="1"/>
                <c:pt idx="0">
                  <c:v>@alrabiesocial</c:v>
                </c:pt>
              </c:strCache>
            </c:strRef>
          </c:cat>
          <c:val>
            <c:numRef>
              <c:f>Sheet1!$C$2</c:f>
              <c:numCache>
                <c:formatCode>General</c:formatCode>
                <c:ptCount val="1"/>
                <c:pt idx="0">
                  <c:v>1105</c:v>
                </c:pt>
              </c:numCache>
            </c:numRef>
          </c:val>
          <c:extLst>
            <c:ext xmlns:c16="http://schemas.microsoft.com/office/drawing/2014/chart" uri="{C3380CC4-5D6E-409C-BE32-E72D297353CC}">
              <c16:uniqueId val="{00000001-9872-4D90-83C4-DF5926102CB9}"/>
            </c:ext>
          </c:extLst>
        </c:ser>
        <c:ser>
          <c:idx val="2"/>
          <c:order val="2"/>
          <c:tx>
            <c:strRef>
              <c:f>Sheet1!$D$1</c:f>
              <c:strCache>
                <c:ptCount val="1"/>
                <c:pt idx="0">
                  <c:v>Retweets</c:v>
                </c:pt>
              </c:strCache>
            </c:strRef>
          </c:tx>
          <c:spPr>
            <a:solidFill>
              <a:schemeClr val="accent3"/>
            </a:solidFill>
            <a:ln>
              <a:noFill/>
            </a:ln>
            <a:effectLst/>
          </c:spPr>
          <c:invertIfNegative val="0"/>
          <c:cat>
            <c:strRef>
              <c:f>Sheet1!$A$2</c:f>
              <c:strCache>
                <c:ptCount val="1"/>
                <c:pt idx="0">
                  <c:v>@alrabiesocial</c:v>
                </c:pt>
              </c:strCache>
            </c:strRef>
          </c:cat>
          <c:val>
            <c:numRef>
              <c:f>Sheet1!$D$2</c:f>
              <c:numCache>
                <c:formatCode>General</c:formatCode>
                <c:ptCount val="1"/>
                <c:pt idx="0">
                  <c:v>1007</c:v>
                </c:pt>
              </c:numCache>
            </c:numRef>
          </c:val>
          <c:extLst>
            <c:ext xmlns:c16="http://schemas.microsoft.com/office/drawing/2014/chart" uri="{C3380CC4-5D6E-409C-BE32-E72D297353CC}">
              <c16:uniqueId val="{00000002-9872-4D90-83C4-DF5926102CB9}"/>
            </c:ext>
          </c:extLst>
        </c:ser>
        <c:dLbls>
          <c:showLegendKey val="0"/>
          <c:showVal val="0"/>
          <c:showCatName val="0"/>
          <c:showSerName val="0"/>
          <c:showPercent val="0"/>
          <c:showBubbleSize val="0"/>
        </c:dLbls>
        <c:gapWidth val="150"/>
        <c:overlap val="100"/>
        <c:axId val="325222416"/>
        <c:axId val="325215200"/>
      </c:barChart>
      <c:catAx>
        <c:axId val="32522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15200"/>
        <c:crosses val="autoZero"/>
        <c:auto val="1"/>
        <c:lblAlgn val="ctr"/>
        <c:lblOffset val="100"/>
        <c:noMultiLvlLbl val="0"/>
      </c:catAx>
      <c:valAx>
        <c:axId val="325215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c:v>
                </c:pt>
                <c:pt idx="1">
                  <c:v>0</c:v>
                </c:pt>
                <c:pt idx="2">
                  <c:v>0</c:v>
                </c:pt>
                <c:pt idx="3">
                  <c:v>0</c:v>
                </c:pt>
                <c:pt idx="4">
                  <c:v>134</c:v>
                </c:pt>
                <c:pt idx="5">
                  <c:v>12</c:v>
                </c:pt>
                <c:pt idx="6">
                  <c:v>183</c:v>
                </c:pt>
                <c:pt idx="7">
                  <c:v>8</c:v>
                </c:pt>
                <c:pt idx="8">
                  <c:v>0</c:v>
                </c:pt>
                <c:pt idx="9">
                  <c:v>0</c:v>
                </c:pt>
                <c:pt idx="10">
                  <c:v>0</c:v>
                </c:pt>
                <c:pt idx="11">
                  <c:v>7</c:v>
                </c:pt>
                <c:pt idx="12">
                  <c:v>0</c:v>
                </c:pt>
                <c:pt idx="13">
                  <c:v>12</c:v>
                </c:pt>
                <c:pt idx="14">
                  <c:v>1</c:v>
                </c:pt>
                <c:pt idx="15">
                  <c:v>0</c:v>
                </c:pt>
                <c:pt idx="16">
                  <c:v>0</c:v>
                </c:pt>
                <c:pt idx="17">
                  <c:v>12</c:v>
                </c:pt>
                <c:pt idx="18">
                  <c:v>7</c:v>
                </c:pt>
                <c:pt idx="19">
                  <c:v>20</c:v>
                </c:pt>
                <c:pt idx="20">
                  <c:v>328</c:v>
                </c:pt>
                <c:pt idx="21">
                  <c:v>27</c:v>
                </c:pt>
                <c:pt idx="22">
                  <c:v>0</c:v>
                </c:pt>
                <c:pt idx="23">
                  <c:v>0</c:v>
                </c:pt>
                <c:pt idx="24">
                  <c:v>16</c:v>
                </c:pt>
                <c:pt idx="25">
                  <c:v>13</c:v>
                </c:pt>
                <c:pt idx="26">
                  <c:v>12</c:v>
                </c:pt>
                <c:pt idx="27">
                  <c:v>0</c:v>
                </c:pt>
                <c:pt idx="28">
                  <c:v>0</c:v>
                </c:pt>
                <c:pt idx="29">
                  <c:v>0</c:v>
                </c:pt>
                <c:pt idx="30">
                  <c:v>0</c:v>
                </c:pt>
              </c:numCache>
            </c:numRef>
          </c:val>
          <c:extLst>
            <c:ext xmlns:c16="http://schemas.microsoft.com/office/drawing/2014/chart" uri="{C3380CC4-5D6E-409C-BE32-E72D297353CC}">
              <c16:uniqueId val="{00000000-318F-44D1-935F-660BC05AAF2B}"/>
            </c:ext>
          </c:extLst>
        </c:ser>
        <c:dLbls>
          <c:showLegendKey val="0"/>
          <c:showVal val="0"/>
          <c:showCatName val="0"/>
          <c:showSerName val="0"/>
          <c:showPercent val="0"/>
          <c:showBubbleSize val="0"/>
        </c:dLbls>
        <c:gapWidth val="219"/>
        <c:overlap val="-27"/>
        <c:axId val="325220776"/>
        <c:axId val="325221104"/>
      </c:barChart>
      <c:dateAx>
        <c:axId val="32522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1104"/>
        <c:crosses val="autoZero"/>
        <c:auto val="1"/>
        <c:lblOffset val="100"/>
        <c:baseTimeUnit val="days"/>
      </c:dateAx>
      <c:valAx>
        <c:axId val="32522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@alrabiesocial</c:v>
                </c:pt>
              </c:strCache>
            </c:strRef>
          </c:cat>
          <c:val>
            <c:numRef>
              <c:f>Sheet1!$B$2</c:f>
              <c:numCache>
                <c:formatCode>General</c:formatCode>
                <c:ptCount val="1"/>
                <c:pt idx="0">
                  <c:v>27</c:v>
                </c:pt>
              </c:numCache>
            </c:numRef>
          </c:val>
          <c:extLst>
            <c:ext xmlns:c16="http://schemas.microsoft.com/office/drawing/2014/chart" uri="{C3380CC4-5D6E-409C-BE32-E72D297353CC}">
              <c16:uniqueId val="{00000000-7ACE-4A63-8880-D9A4738A8481}"/>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@alrabiesocial</c:v>
                </c:pt>
              </c:strCache>
            </c:strRef>
          </c:cat>
          <c:val>
            <c:numRef>
              <c:f>Sheet1!$C$2</c:f>
              <c:numCache>
                <c:formatCode>General</c:formatCode>
                <c:ptCount val="1"/>
                <c:pt idx="0">
                  <c:v>3</c:v>
                </c:pt>
              </c:numCache>
            </c:numRef>
          </c:val>
          <c:extLst>
            <c:ext xmlns:c16="http://schemas.microsoft.com/office/drawing/2014/chart" uri="{C3380CC4-5D6E-409C-BE32-E72D297353CC}">
              <c16:uniqueId val="{00000001-7ACE-4A63-8880-D9A4738A8481}"/>
            </c:ext>
          </c:extLst>
        </c:ser>
        <c:dLbls>
          <c:showLegendKey val="0"/>
          <c:showVal val="0"/>
          <c:showCatName val="0"/>
          <c:showSerName val="0"/>
          <c:showPercent val="0"/>
          <c:showBubbleSize val="0"/>
        </c:dLbls>
        <c:gapWidth val="150"/>
        <c:overlap val="100"/>
        <c:axId val="325225040"/>
        <c:axId val="325225696"/>
      </c:barChart>
      <c:catAx>
        <c:axId val="32522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5696"/>
        <c:crosses val="autoZero"/>
        <c:auto val="1"/>
        <c:lblAlgn val="ctr"/>
        <c:lblOffset val="100"/>
        <c:noMultiLvlLbl val="0"/>
      </c:catAx>
      <c:valAx>
        <c:axId val="325225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2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5D43-0894-4622-932A-21064E441AAB}"/>
              </a:ext>
            </a:extLst>
          </p:cNvPr>
          <p:cNvSpPr>
            <a:spLocks noGrp="1"/>
          </p:cNvSpPr>
          <p:nvPr>
            <p:ph type="ctrTitle"/>
          </p:nvPr>
        </p:nvSpPr>
        <p:spPr/>
        <p:txBody>
          <a:bodyPr/>
          <a:lstStyle/>
          <a:p>
            <a:r>
              <a:rPr lang="en-US"/>
              <a:t>Twitter Reports</a:t>
            </a:r>
          </a:p>
        </p:txBody>
      </p:sp>
      <p:sp>
        <p:nvSpPr>
          <p:cNvPr id="3" name="Subtitle 2">
            <a:extLst>
              <a:ext uri="{FF2B5EF4-FFF2-40B4-BE49-F238E27FC236}">
                <a16:creationId xmlns:a16="http://schemas.microsoft.com/office/drawing/2014/main" id="{52F44D68-FF89-4B61-B079-BBDD6EA72FDA}"/>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5DDF599-4843-43C4-B907-C991FE16EA5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172336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04C1E54-E1FC-4802-A9DB-44C66B4F757C}"/>
              </a:ext>
            </a:extLst>
          </p:cNvPr>
          <p:cNvGraphicFramePr>
            <a:graphicFrameLocks noGrp="1"/>
          </p:cNvGraphicFramePr>
          <p:nvPr>
            <p:ph type="tbl" sz="quarter" idx="13"/>
            <p:extLst>
              <p:ext uri="{D42A27DB-BD31-4B8C-83A1-F6EECF244321}">
                <p14:modId xmlns:p14="http://schemas.microsoft.com/office/powerpoint/2010/main" val="35559334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0015785"/>
                    </a:ext>
                  </a:extLst>
                </a:gridCol>
                <a:gridCol w="493776">
                  <a:extLst>
                    <a:ext uri="{9D8B030D-6E8A-4147-A177-3AD203B41FA5}">
                      <a16:colId xmlns:a16="http://schemas.microsoft.com/office/drawing/2014/main" val="2811028648"/>
                    </a:ext>
                  </a:extLst>
                </a:gridCol>
                <a:gridCol w="493776">
                  <a:extLst>
                    <a:ext uri="{9D8B030D-6E8A-4147-A177-3AD203B41FA5}">
                      <a16:colId xmlns:a16="http://schemas.microsoft.com/office/drawing/2014/main" val="2814297386"/>
                    </a:ext>
                  </a:extLst>
                </a:gridCol>
                <a:gridCol w="493776">
                  <a:extLst>
                    <a:ext uri="{9D8B030D-6E8A-4147-A177-3AD203B41FA5}">
                      <a16:colId xmlns:a16="http://schemas.microsoft.com/office/drawing/2014/main" val="1375523059"/>
                    </a:ext>
                  </a:extLst>
                </a:gridCol>
                <a:gridCol w="493776">
                  <a:extLst>
                    <a:ext uri="{9D8B030D-6E8A-4147-A177-3AD203B41FA5}">
                      <a16:colId xmlns:a16="http://schemas.microsoft.com/office/drawing/2014/main" val="441456091"/>
                    </a:ext>
                  </a:extLst>
                </a:gridCol>
                <a:gridCol w="493776">
                  <a:extLst>
                    <a:ext uri="{9D8B030D-6E8A-4147-A177-3AD203B41FA5}">
                      <a16:colId xmlns:a16="http://schemas.microsoft.com/office/drawing/2014/main" val="1887846614"/>
                    </a:ext>
                  </a:extLst>
                </a:gridCol>
                <a:gridCol w="493776">
                  <a:extLst>
                    <a:ext uri="{9D8B030D-6E8A-4147-A177-3AD203B41FA5}">
                      <a16:colId xmlns:a16="http://schemas.microsoft.com/office/drawing/2014/main" val="3225521039"/>
                    </a:ext>
                  </a:extLst>
                </a:gridCol>
                <a:gridCol w="493776">
                  <a:extLst>
                    <a:ext uri="{9D8B030D-6E8A-4147-A177-3AD203B41FA5}">
                      <a16:colId xmlns:a16="http://schemas.microsoft.com/office/drawing/2014/main" val="3262991271"/>
                    </a:ext>
                  </a:extLst>
                </a:gridCol>
                <a:gridCol w="493776">
                  <a:extLst>
                    <a:ext uri="{9D8B030D-6E8A-4147-A177-3AD203B41FA5}">
                      <a16:colId xmlns:a16="http://schemas.microsoft.com/office/drawing/2014/main" val="3397279622"/>
                    </a:ext>
                  </a:extLst>
                </a:gridCol>
                <a:gridCol w="493776">
                  <a:extLst>
                    <a:ext uri="{9D8B030D-6E8A-4147-A177-3AD203B41FA5}">
                      <a16:colId xmlns:a16="http://schemas.microsoft.com/office/drawing/2014/main" val="4129486983"/>
                    </a:ext>
                  </a:extLst>
                </a:gridCol>
                <a:gridCol w="493776">
                  <a:extLst>
                    <a:ext uri="{9D8B030D-6E8A-4147-A177-3AD203B41FA5}">
                      <a16:colId xmlns:a16="http://schemas.microsoft.com/office/drawing/2014/main" val="677681301"/>
                    </a:ext>
                  </a:extLst>
                </a:gridCol>
                <a:gridCol w="493776">
                  <a:extLst>
                    <a:ext uri="{9D8B030D-6E8A-4147-A177-3AD203B41FA5}">
                      <a16:colId xmlns:a16="http://schemas.microsoft.com/office/drawing/2014/main" val="3977204852"/>
                    </a:ext>
                  </a:extLst>
                </a:gridCol>
                <a:gridCol w="493776">
                  <a:extLst>
                    <a:ext uri="{9D8B030D-6E8A-4147-A177-3AD203B41FA5}">
                      <a16:colId xmlns:a16="http://schemas.microsoft.com/office/drawing/2014/main" val="175253861"/>
                    </a:ext>
                  </a:extLst>
                </a:gridCol>
                <a:gridCol w="493776">
                  <a:extLst>
                    <a:ext uri="{9D8B030D-6E8A-4147-A177-3AD203B41FA5}">
                      <a16:colId xmlns:a16="http://schemas.microsoft.com/office/drawing/2014/main" val="34226919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7710216"/>
                  </a:ext>
                </a:extLst>
              </a:tr>
              <a:tr h="370840">
                <a:tc>
                  <a:txBody>
                    <a:bodyPr/>
                    <a:lstStyle/>
                    <a:p>
                      <a:r>
                        <a:rPr lang="en-US" sz="1000"/>
                        <a:t>@alrabiesocial</a:t>
                      </a:r>
                    </a:p>
                  </a:txBody>
                  <a:tcPr/>
                </a:tc>
                <a:tc>
                  <a:txBody>
                    <a:bodyPr/>
                    <a:lstStyle/>
                    <a:p>
                      <a:r>
                        <a:rPr lang="en-US" sz="1000"/>
                        <a:t>51974</a:t>
                      </a:r>
                    </a:p>
                  </a:txBody>
                  <a:tcPr/>
                </a:tc>
                <a:tc>
                  <a:txBody>
                    <a:bodyPr/>
                    <a:lstStyle/>
                    <a:p>
                      <a:r>
                        <a:rPr lang="en-US" sz="1000"/>
                        <a:t>564</a:t>
                      </a:r>
                    </a:p>
                  </a:txBody>
                  <a:tcPr/>
                </a:tc>
                <a:tc>
                  <a:txBody>
                    <a:bodyPr/>
                    <a:lstStyle/>
                    <a:p>
                      <a:r>
                        <a:rPr lang="en-US" sz="1000"/>
                        <a:t>57</a:t>
                      </a:r>
                    </a:p>
                  </a:txBody>
                  <a:tcPr/>
                </a:tc>
                <a:tc>
                  <a:txBody>
                    <a:bodyPr/>
                    <a:lstStyle/>
                    <a:p>
                      <a:r>
                        <a:rPr lang="en-US" sz="1000"/>
                        <a:t>27</a:t>
                      </a:r>
                    </a:p>
                  </a:txBody>
                  <a:tcPr/>
                </a:tc>
                <a:tc>
                  <a:txBody>
                    <a:bodyPr/>
                    <a:lstStyle/>
                    <a:p>
                      <a:r>
                        <a:rPr lang="en-US" sz="1000"/>
                        <a:t>3</a:t>
                      </a:r>
                    </a:p>
                  </a:txBody>
                  <a:tcPr/>
                </a:tc>
                <a:tc>
                  <a:txBody>
                    <a:bodyPr/>
                    <a:lstStyle/>
                    <a:p>
                      <a:r>
                        <a:rPr lang="en-US" sz="1000"/>
                        <a:t>27</a:t>
                      </a:r>
                    </a:p>
                  </a:txBody>
                  <a:tcPr/>
                </a:tc>
                <a:tc>
                  <a:txBody>
                    <a:bodyPr/>
                    <a:lstStyle/>
                    <a:p>
                      <a:r>
                        <a:rPr lang="en-US" sz="1000"/>
                        <a:t>1066</a:t>
                      </a:r>
                    </a:p>
                  </a:txBody>
                  <a:tcPr/>
                </a:tc>
                <a:tc>
                  <a:txBody>
                    <a:bodyPr/>
                    <a:lstStyle/>
                    <a:p>
                      <a:r>
                        <a:rPr lang="en-US" sz="1000"/>
                        <a:t>1007</a:t>
                      </a:r>
                    </a:p>
                  </a:txBody>
                  <a:tcPr/>
                </a:tc>
                <a:tc>
                  <a:txBody>
                    <a:bodyPr/>
                    <a:lstStyle/>
                    <a:p>
                      <a:r>
                        <a:rPr lang="en-US" sz="1000"/>
                        <a:t>552</a:t>
                      </a:r>
                    </a:p>
                  </a:txBody>
                  <a:tcPr/>
                </a:tc>
                <a:tc>
                  <a:txBody>
                    <a:bodyPr/>
                    <a:lstStyle/>
                    <a:p>
                      <a:r>
                        <a:rPr lang="en-US" sz="1000"/>
                        <a:t>891</a:t>
                      </a:r>
                    </a:p>
                  </a:txBody>
                  <a:tcPr/>
                </a:tc>
                <a:tc>
                  <a:txBody>
                    <a:bodyPr/>
                    <a:lstStyle/>
                    <a:p>
                      <a:r>
                        <a:rPr lang="en-US" sz="1000"/>
                        <a:t>1105</a:t>
                      </a:r>
                    </a:p>
                  </a:txBody>
                  <a:tcPr/>
                </a:tc>
                <a:tc>
                  <a:txBody>
                    <a:bodyPr/>
                    <a:lstStyle/>
                    <a:p>
                      <a:r>
                        <a:rPr lang="en-US" sz="1000"/>
                        <a:t>0.1755%</a:t>
                      </a:r>
                    </a:p>
                  </a:txBody>
                  <a:tcPr/>
                </a:tc>
                <a:tc>
                  <a:txBody>
                    <a:bodyPr/>
                    <a:lstStyle/>
                    <a:p>
                      <a:r>
                        <a:rPr lang="en-US" sz="1000"/>
                        <a:t>16.7%</a:t>
                      </a:r>
                    </a:p>
                  </a:txBody>
                  <a:tcPr/>
                </a:tc>
                <a:extLst>
                  <a:ext uri="{0D108BD9-81ED-4DB2-BD59-A6C34878D82A}">
                    <a16:rowId xmlns:a16="http://schemas.microsoft.com/office/drawing/2014/main" val="3600390498"/>
                  </a:ext>
                </a:extLst>
              </a:tr>
            </a:tbl>
          </a:graphicData>
        </a:graphic>
      </p:graphicFrame>
      <p:sp>
        <p:nvSpPr>
          <p:cNvPr id="3" name="Title 2">
            <a:extLst>
              <a:ext uri="{FF2B5EF4-FFF2-40B4-BE49-F238E27FC236}">
                <a16:creationId xmlns:a16="http://schemas.microsoft.com/office/drawing/2014/main" id="{40B4B2AA-A742-4459-BC83-554C1744A669}"/>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3E88DC7F-6BE3-41DC-836B-B794450B77B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85523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4F4F-2C7E-46D5-B17B-F0C5C080F832}"/>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99E81560-489D-41F4-9F7A-DF390889A3B9}"/>
              </a:ext>
            </a:extLst>
          </p:cNvPr>
          <p:cNvGraphicFramePr>
            <a:graphicFrameLocks noGrp="1"/>
          </p:cNvGraphicFramePr>
          <p:nvPr>
            <p:ph type="chart" sz="quarter" idx="13"/>
            <p:extLst>
              <p:ext uri="{D42A27DB-BD31-4B8C-83A1-F6EECF244321}">
                <p14:modId xmlns:p14="http://schemas.microsoft.com/office/powerpoint/2010/main" val="35747985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9D0591-B918-4439-92A1-09D25E1DC69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D3FA5A7-0929-45F9-B3C2-D32D31EEA69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1167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9DE0-ECF1-45C8-873E-40EF05544BDC}"/>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AEAB13C4-D1E9-4BEA-855B-3EE33F7AD6DC}"/>
              </a:ext>
            </a:extLst>
          </p:cNvPr>
          <p:cNvGraphicFramePr>
            <a:graphicFrameLocks noGrp="1"/>
          </p:cNvGraphicFramePr>
          <p:nvPr>
            <p:ph type="chart" sz="quarter" idx="13"/>
            <p:extLst>
              <p:ext uri="{D42A27DB-BD31-4B8C-83A1-F6EECF244321}">
                <p14:modId xmlns:p14="http://schemas.microsoft.com/office/powerpoint/2010/main" val="146548698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D3DD5-A621-4E57-A71C-8D227E0C8AA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5BE4FE2-FCA4-4675-8256-7588A8EFAEA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4068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9B04-81F7-4BE4-B8D9-83D07125EA79}"/>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C176F703-D14F-472B-BA4F-2520040640EE}"/>
              </a:ext>
            </a:extLst>
          </p:cNvPr>
          <p:cNvGraphicFramePr>
            <a:graphicFrameLocks noGrp="1"/>
          </p:cNvGraphicFramePr>
          <p:nvPr>
            <p:ph type="chart" sz="quarter" idx="13"/>
            <p:extLst>
              <p:ext uri="{D42A27DB-BD31-4B8C-83A1-F6EECF244321}">
                <p14:modId xmlns:p14="http://schemas.microsoft.com/office/powerpoint/2010/main" val="371264357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CFD10-B547-4BA2-9C4F-4395A6628BE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998EA65-9013-489B-9698-4ADD0833B68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917785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58837-9ABC-4E47-B8A6-B41AB071CE84}"/>
              </a:ext>
            </a:extLst>
          </p:cNvPr>
          <p:cNvSpPr>
            <a:spLocks noGrp="1"/>
          </p:cNvSpPr>
          <p:nvPr>
            <p:ph type="title"/>
          </p:nvPr>
        </p:nvSpPr>
        <p:spPr/>
        <p:txBody>
          <a:bodyPr/>
          <a:lstStyle/>
          <a:p>
            <a:r>
              <a:rPr lang="en-US"/>
              <a:t>Twitter Total Interactions</a:t>
            </a:r>
          </a:p>
        </p:txBody>
      </p:sp>
      <p:graphicFrame>
        <p:nvGraphicFramePr>
          <p:cNvPr id="6" name="Chart Placeholder 5">
            <a:extLst>
              <a:ext uri="{FF2B5EF4-FFF2-40B4-BE49-F238E27FC236}">
                <a16:creationId xmlns:a16="http://schemas.microsoft.com/office/drawing/2014/main" id="{9B1DA735-F67E-40F2-8F74-4637B056894F}"/>
              </a:ext>
            </a:extLst>
          </p:cNvPr>
          <p:cNvGraphicFramePr>
            <a:graphicFrameLocks noGrp="1"/>
          </p:cNvGraphicFramePr>
          <p:nvPr>
            <p:ph type="chart" sz="quarter" idx="13"/>
            <p:extLst>
              <p:ext uri="{D42A27DB-BD31-4B8C-83A1-F6EECF244321}">
                <p14:modId xmlns:p14="http://schemas.microsoft.com/office/powerpoint/2010/main" val="329147373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4ED87C-4123-4098-86DD-608CE98EB91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A26EADD-DB73-4807-B9C5-038096E9E80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23555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BFF6-6F32-449B-8458-A013E9F5B927}"/>
              </a:ext>
            </a:extLst>
          </p:cNvPr>
          <p:cNvSpPr>
            <a:spLocks noGrp="1"/>
          </p:cNvSpPr>
          <p:nvPr>
            <p:ph type="title"/>
          </p:nvPr>
        </p:nvSpPr>
        <p:spPr/>
        <p:txBody>
          <a:bodyPr/>
          <a:lstStyle/>
          <a:p>
            <a:r>
              <a:rPr lang="en-US"/>
              <a:t>Twitter Interaction Distribution + Mentions</a:t>
            </a:r>
          </a:p>
        </p:txBody>
      </p:sp>
      <p:graphicFrame>
        <p:nvGraphicFramePr>
          <p:cNvPr id="6" name="Chart Placeholder 5">
            <a:extLst>
              <a:ext uri="{FF2B5EF4-FFF2-40B4-BE49-F238E27FC236}">
                <a16:creationId xmlns:a16="http://schemas.microsoft.com/office/drawing/2014/main" id="{103D5677-6717-4602-83A8-6CEB6BB5D352}"/>
              </a:ext>
            </a:extLst>
          </p:cNvPr>
          <p:cNvGraphicFramePr>
            <a:graphicFrameLocks noGrp="1"/>
          </p:cNvGraphicFramePr>
          <p:nvPr>
            <p:ph type="chart" sz="quarter" idx="13"/>
            <p:extLst>
              <p:ext uri="{D42A27DB-BD31-4B8C-83A1-F6EECF244321}">
                <p14:modId xmlns:p14="http://schemas.microsoft.com/office/powerpoint/2010/main" val="102164880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8E091-35E5-4887-B85C-E8AE5CD67BF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52682F6-C8BB-45B7-99BC-CD912081F0B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87604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8C09-EC45-4CC0-86C5-71C2B1453F9A}"/>
              </a:ext>
            </a:extLst>
          </p:cNvPr>
          <p:cNvSpPr>
            <a:spLocks noGrp="1"/>
          </p:cNvSpPr>
          <p:nvPr>
            <p:ph type="title"/>
          </p:nvPr>
        </p:nvSpPr>
        <p:spPr/>
        <p:txBody>
          <a:bodyPr/>
          <a:lstStyle/>
          <a:p>
            <a:r>
              <a:rPr lang="en-US"/>
              <a:t>TW - Average Interactions Per Tweet (column)</a:t>
            </a:r>
          </a:p>
        </p:txBody>
      </p:sp>
      <p:graphicFrame>
        <p:nvGraphicFramePr>
          <p:cNvPr id="6" name="Chart Placeholder 5">
            <a:extLst>
              <a:ext uri="{FF2B5EF4-FFF2-40B4-BE49-F238E27FC236}">
                <a16:creationId xmlns:a16="http://schemas.microsoft.com/office/drawing/2014/main" id="{64BF7C64-3F69-4250-A4B9-000E693BB947}"/>
              </a:ext>
            </a:extLst>
          </p:cNvPr>
          <p:cNvGraphicFramePr>
            <a:graphicFrameLocks noGrp="1"/>
          </p:cNvGraphicFramePr>
          <p:nvPr>
            <p:ph type="chart" sz="quarter" idx="13"/>
            <p:extLst>
              <p:ext uri="{D42A27DB-BD31-4B8C-83A1-F6EECF244321}">
                <p14:modId xmlns:p14="http://schemas.microsoft.com/office/powerpoint/2010/main" val="272454710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4F0BC-CCB3-4CA1-9303-F5397B519CB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3A9FC97-2D21-4C37-A48E-C40EC5EDA26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6547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3FBD7-9F60-4F3D-AE8B-EA14C5B868B5}"/>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A3C318E4-5B14-4C71-B47E-6971420D0816}"/>
              </a:ext>
            </a:extLst>
          </p:cNvPr>
          <p:cNvGraphicFramePr>
            <a:graphicFrameLocks noGrp="1"/>
          </p:cNvGraphicFramePr>
          <p:nvPr>
            <p:ph type="chart" sz="quarter" idx="13"/>
            <p:extLst>
              <p:ext uri="{D42A27DB-BD31-4B8C-83A1-F6EECF244321}">
                <p14:modId xmlns:p14="http://schemas.microsoft.com/office/powerpoint/2010/main" val="40094080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9E7A1-A80C-44B3-9399-E382D2BD4BA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7E3980C-7DFB-4DCE-B525-AAF1F5089B8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76409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FDD0B67-2488-4D56-8130-7AFE3E469DFB}"/>
              </a:ext>
            </a:extLst>
          </p:cNvPr>
          <p:cNvGraphicFramePr>
            <a:graphicFrameLocks noGrp="1"/>
          </p:cNvGraphicFramePr>
          <p:nvPr>
            <p:ph type="tbl" sz="quarter" idx="13"/>
            <p:extLst>
              <p:ext uri="{D42A27DB-BD31-4B8C-83A1-F6EECF244321}">
                <p14:modId xmlns:p14="http://schemas.microsoft.com/office/powerpoint/2010/main" val="295817532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76446492"/>
                    </a:ext>
                  </a:extLst>
                </a:gridCol>
                <a:gridCol w="822960">
                  <a:extLst>
                    <a:ext uri="{9D8B030D-6E8A-4147-A177-3AD203B41FA5}">
                      <a16:colId xmlns:a16="http://schemas.microsoft.com/office/drawing/2014/main" val="1880985085"/>
                    </a:ext>
                  </a:extLst>
                </a:gridCol>
                <a:gridCol w="822960">
                  <a:extLst>
                    <a:ext uri="{9D8B030D-6E8A-4147-A177-3AD203B41FA5}">
                      <a16:colId xmlns:a16="http://schemas.microsoft.com/office/drawing/2014/main" val="2859175942"/>
                    </a:ext>
                  </a:extLst>
                </a:gridCol>
                <a:gridCol w="822960">
                  <a:extLst>
                    <a:ext uri="{9D8B030D-6E8A-4147-A177-3AD203B41FA5}">
                      <a16:colId xmlns:a16="http://schemas.microsoft.com/office/drawing/2014/main" val="2004167912"/>
                    </a:ext>
                  </a:extLst>
                </a:gridCol>
                <a:gridCol w="822960">
                  <a:extLst>
                    <a:ext uri="{9D8B030D-6E8A-4147-A177-3AD203B41FA5}">
                      <a16:colId xmlns:a16="http://schemas.microsoft.com/office/drawing/2014/main" val="384105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1242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- 2018-03-18 10:52:18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كلمة تعبر عن مزاجك حالياً في صباح يوم #الأحد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a:t>
                      </a:r>
                    </a:p>
                  </a:txBody>
                  <a:tcPr/>
                </a:tc>
                <a:extLst>
                  <a:ext uri="{0D108BD9-81ED-4DB2-BD59-A6C34878D82A}">
                    <a16:rowId xmlns:a16="http://schemas.microsoft.com/office/drawing/2014/main" val="27753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- 2018-03-15 19:39:31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نصادف أنواع ناس مختلفة في كل رحلة
أي نوع من الناس انت في الطيارة؟
</a:t>
                      </a:r>
                      <a:r>
                        <a:rPr kumimoji="0" lang="en-US" sz="1000" b="0" i="0" u="none" strike="noStrike" kern="1200" cap="none" spc="0" normalizeH="0" baseline="0" noProof="0">
                          <a:ln>
                            <a:noFill/>
                          </a:ln>
                          <a:solidFill>
                            <a:prstClr val="black"/>
                          </a:solidFill>
                          <a:effectLst/>
                          <a:uLnTx/>
                          <a:uFillTx/>
                          <a:latin typeface="+mn-lt"/>
                          <a:ea typeface="+mn-ea"/>
                          <a:cs typeface="+mn-cs"/>
                        </a:rPr>
                        <a:t>We always meet different types
of people on planes, which one are you</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https://t.co/6qZR3iy6kb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extLst>
                  <a:ext uri="{0D108BD9-81ED-4DB2-BD59-A6C34878D82A}">
                    <a16:rowId xmlns:a16="http://schemas.microsoft.com/office/drawing/2014/main" val="264151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- 2018-03-14 11:48:52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نكهات عديدة من الربيع لتستمتعوا بها! ايش بيكون اختياركم؟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#عصيرات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https://t.co/D1zDBbYUh1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a:t>
                      </a:r>
                    </a:p>
                  </a:txBody>
                  <a:tcPr/>
                </a:tc>
                <a:extLst>
                  <a:ext uri="{0D108BD9-81ED-4DB2-BD59-A6C34878D82A}">
                    <a16:rowId xmlns:a16="http://schemas.microsoft.com/office/drawing/2014/main" val="203937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- 2018-03-12 12:24:04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#الربيع #صحة #صحة_للجميع #جويا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https://t.co/zxPJXz9Afw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extLst>
                  <a:ext uri="{0D108BD9-81ED-4DB2-BD59-A6C34878D82A}">
                    <a16:rowId xmlns:a16="http://schemas.microsoft.com/office/drawing/2014/main" val="391413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- 2018-03-08 17:02:31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 عام و كل امرأة بخير و صحة و نجاح
#الربيع #صحة_للجميع #اليوم_العالمي_للمرأة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https://t.co/Ia81CyVU4H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a:t>
                      </a:r>
                    </a:p>
                  </a:txBody>
                  <a:tcPr/>
                </a:tc>
                <a:extLst>
                  <a:ext uri="{0D108BD9-81ED-4DB2-BD59-A6C34878D82A}">
                    <a16:rowId xmlns:a16="http://schemas.microsoft.com/office/drawing/2014/main" val="2652849710"/>
                  </a:ext>
                </a:extLst>
              </a:tr>
            </a:tbl>
          </a:graphicData>
        </a:graphic>
      </p:graphicFrame>
      <p:sp>
        <p:nvSpPr>
          <p:cNvPr id="3" name="Title 2">
            <a:extLst>
              <a:ext uri="{FF2B5EF4-FFF2-40B4-BE49-F238E27FC236}">
                <a16:creationId xmlns:a16="http://schemas.microsoft.com/office/drawing/2014/main" id="{4B8245F1-0505-4826-8ADD-034E1067CED2}"/>
              </a:ext>
            </a:extLst>
          </p:cNvPr>
          <p:cNvSpPr>
            <a:spLocks noGrp="1"/>
          </p:cNvSpPr>
          <p:nvPr>
            <p:ph type="title"/>
          </p:nvPr>
        </p:nvSpPr>
        <p:spPr/>
        <p:txBody>
          <a:bodyPr/>
          <a:lstStyle/>
          <a:p>
            <a:r>
              <a:rPr lang="en-US"/>
              <a:t>Own Tweets Table (Top 10) - 1 of 3</a:t>
            </a:r>
          </a:p>
        </p:txBody>
      </p:sp>
      <p:sp>
        <p:nvSpPr>
          <p:cNvPr id="4" name="Text Placeholder 3">
            <a:extLst>
              <a:ext uri="{FF2B5EF4-FFF2-40B4-BE49-F238E27FC236}">
                <a16:creationId xmlns:a16="http://schemas.microsoft.com/office/drawing/2014/main" id="{4EDA0C71-26F7-4EA0-B133-CB6F58E688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41347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257E451-661B-4FA6-807E-DA1BC70737AB}"/>
              </a:ext>
            </a:extLst>
          </p:cNvPr>
          <p:cNvGraphicFramePr>
            <a:graphicFrameLocks noGrp="1"/>
          </p:cNvGraphicFramePr>
          <p:nvPr>
            <p:ph type="tbl" sz="quarter" idx="13"/>
            <p:extLst>
              <p:ext uri="{D42A27DB-BD31-4B8C-83A1-F6EECF244321}">
                <p14:modId xmlns:p14="http://schemas.microsoft.com/office/powerpoint/2010/main" val="401227675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68263011"/>
                    </a:ext>
                  </a:extLst>
                </a:gridCol>
                <a:gridCol w="822960">
                  <a:extLst>
                    <a:ext uri="{9D8B030D-6E8A-4147-A177-3AD203B41FA5}">
                      <a16:colId xmlns:a16="http://schemas.microsoft.com/office/drawing/2014/main" val="1568110651"/>
                    </a:ext>
                  </a:extLst>
                </a:gridCol>
                <a:gridCol w="822960">
                  <a:extLst>
                    <a:ext uri="{9D8B030D-6E8A-4147-A177-3AD203B41FA5}">
                      <a16:colId xmlns:a16="http://schemas.microsoft.com/office/drawing/2014/main" val="3965395330"/>
                    </a:ext>
                  </a:extLst>
                </a:gridCol>
                <a:gridCol w="822960">
                  <a:extLst>
                    <a:ext uri="{9D8B030D-6E8A-4147-A177-3AD203B41FA5}">
                      <a16:colId xmlns:a16="http://schemas.microsoft.com/office/drawing/2014/main" val="921914857"/>
                    </a:ext>
                  </a:extLst>
                </a:gridCol>
                <a:gridCol w="822960">
                  <a:extLst>
                    <a:ext uri="{9D8B030D-6E8A-4147-A177-3AD203B41FA5}">
                      <a16:colId xmlns:a16="http://schemas.microsoft.com/office/drawing/2014/main" val="1138610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155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- 2018-03-07 15:11:53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شجع ناديك مع الربيع</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ريتويت لو النصر</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لايك لو الشباب</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النصر_الشباب #الربيع #صحة_للجميع #السعودية #مسابقة #جوائز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0.4711%</a:t>
                      </a:r>
                    </a:p>
                  </a:txBody>
                  <a:tcPr/>
                </a:tc>
                <a:extLst>
                  <a:ext uri="{0D108BD9-81ED-4DB2-BD59-A6C34878D82A}">
                    <a16:rowId xmlns:a16="http://schemas.microsoft.com/office/drawing/2014/main" val="373838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- 2018-03-06 16:17:09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
#صحة #الربيع #صحة_للجميع #صحتك_بطريقتك </a:t>
                      </a:r>
                      <a:r>
                        <a:rPr kumimoji="0" lang="en-US" sz="1000" b="0" i="0" u="none" strike="noStrike" kern="1200" cap="none" spc="0" normalizeH="0" baseline="0" noProof="0">
                          <a:ln>
                            <a:noFill/>
                          </a:ln>
                          <a:solidFill>
                            <a:prstClr val="black"/>
                          </a:solidFill>
                          <a:effectLst/>
                          <a:uLnTx/>
                          <a:uFillTx/>
                          <a:latin typeface="+mn-lt"/>
                          <a:ea typeface="+mn-ea"/>
                          <a:cs typeface="+mn-cs"/>
                        </a:rPr>
                        <a:t>https://t.co/ZcEqhp040k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343555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- 2018-03-05 18:41:57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الشاشة على الكوبون
و شارك الصورة معنا
لفرصة الربح بكوبونات خصم للحفلات من كيدزانيا
#الربيع #صحة_للجميع #أطفال #مسابقة #جوائز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https://t.co/Xy2m8GblZR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0.3736%</a:t>
                      </a:r>
                    </a:p>
                  </a:txBody>
                  <a:tcPr/>
                </a:tc>
                <a:extLst>
                  <a:ext uri="{0D108BD9-81ED-4DB2-BD59-A6C34878D82A}">
                    <a16:rowId xmlns:a16="http://schemas.microsoft.com/office/drawing/2014/main" val="298566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- 2018-03-01 22:45:01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
</a:t>
                      </a: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friends and let them answer for you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https://t.co/zPIAl7AGML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a:t>
                      </a:r>
                    </a:p>
                  </a:txBody>
                  <a:tcPr/>
                </a:tc>
                <a:extLst>
                  <a:ext uri="{0D108BD9-81ED-4DB2-BD59-A6C34878D82A}">
                    <a16:rowId xmlns:a16="http://schemas.microsoft.com/office/drawing/2014/main" val="1220777476"/>
                  </a:ext>
                </a:extLst>
              </a:tr>
            </a:tbl>
          </a:graphicData>
        </a:graphic>
      </p:graphicFrame>
      <p:sp>
        <p:nvSpPr>
          <p:cNvPr id="3" name="Title 2">
            <a:extLst>
              <a:ext uri="{FF2B5EF4-FFF2-40B4-BE49-F238E27FC236}">
                <a16:creationId xmlns:a16="http://schemas.microsoft.com/office/drawing/2014/main" id="{A07D07D3-E7C3-4D5C-8457-B4518EBD2F65}"/>
              </a:ext>
            </a:extLst>
          </p:cNvPr>
          <p:cNvSpPr>
            <a:spLocks noGrp="1"/>
          </p:cNvSpPr>
          <p:nvPr>
            <p:ph type="title"/>
          </p:nvPr>
        </p:nvSpPr>
        <p:spPr/>
        <p:txBody>
          <a:bodyPr/>
          <a:lstStyle/>
          <a:p>
            <a:r>
              <a:rPr lang="en-US"/>
              <a:t>Own Tweets Table (Top 10) - 2 of 3</a:t>
            </a:r>
          </a:p>
        </p:txBody>
      </p:sp>
      <p:sp>
        <p:nvSpPr>
          <p:cNvPr id="4" name="Text Placeholder 3">
            <a:extLst>
              <a:ext uri="{FF2B5EF4-FFF2-40B4-BE49-F238E27FC236}">
                <a16:creationId xmlns:a16="http://schemas.microsoft.com/office/drawing/2014/main" id="{0E7462F8-6FA2-4B04-9B61-DAA7F21D64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43323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673FED8-0DE1-43D5-B0AD-FBF2F95F7F5C}"/>
              </a:ext>
            </a:extLst>
          </p:cNvPr>
          <p:cNvGraphicFramePr>
            <a:graphicFrameLocks noGrp="1"/>
          </p:cNvGraphicFramePr>
          <p:nvPr>
            <p:ph type="tbl" sz="quarter" idx="13"/>
            <p:extLst>
              <p:ext uri="{D42A27DB-BD31-4B8C-83A1-F6EECF244321}">
                <p14:modId xmlns:p14="http://schemas.microsoft.com/office/powerpoint/2010/main" val="180785073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18159998"/>
                    </a:ext>
                  </a:extLst>
                </a:gridCol>
                <a:gridCol w="822960">
                  <a:extLst>
                    <a:ext uri="{9D8B030D-6E8A-4147-A177-3AD203B41FA5}">
                      <a16:colId xmlns:a16="http://schemas.microsoft.com/office/drawing/2014/main" val="217327113"/>
                    </a:ext>
                  </a:extLst>
                </a:gridCol>
                <a:gridCol w="822960">
                  <a:extLst>
                    <a:ext uri="{9D8B030D-6E8A-4147-A177-3AD203B41FA5}">
                      <a16:colId xmlns:a16="http://schemas.microsoft.com/office/drawing/2014/main" val="2211006986"/>
                    </a:ext>
                  </a:extLst>
                </a:gridCol>
                <a:gridCol w="822960">
                  <a:extLst>
                    <a:ext uri="{9D8B030D-6E8A-4147-A177-3AD203B41FA5}">
                      <a16:colId xmlns:a16="http://schemas.microsoft.com/office/drawing/2014/main" val="3926197112"/>
                    </a:ext>
                  </a:extLst>
                </a:gridCol>
                <a:gridCol w="822960">
                  <a:extLst>
                    <a:ext uri="{9D8B030D-6E8A-4147-A177-3AD203B41FA5}">
                      <a16:colId xmlns:a16="http://schemas.microsoft.com/office/drawing/2014/main" val="1652904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4454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- 2018-03-01 10:38:29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الشي الي ما اقدر اطلع بدونه من البيت...</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الخميس_الونيس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extLst>
                  <a:ext uri="{0D108BD9-81ED-4DB2-BD59-A6C34878D82A}">
                    <a16:rowId xmlns:a16="http://schemas.microsoft.com/office/drawing/2014/main" val="1420402534"/>
                  </a:ext>
                </a:extLst>
              </a:tr>
            </a:tbl>
          </a:graphicData>
        </a:graphic>
      </p:graphicFrame>
      <p:sp>
        <p:nvSpPr>
          <p:cNvPr id="3" name="Title 2">
            <a:extLst>
              <a:ext uri="{FF2B5EF4-FFF2-40B4-BE49-F238E27FC236}">
                <a16:creationId xmlns:a16="http://schemas.microsoft.com/office/drawing/2014/main" id="{A6E99BBD-4D90-4D24-B5E8-4A337CDAA94C}"/>
              </a:ext>
            </a:extLst>
          </p:cNvPr>
          <p:cNvSpPr>
            <a:spLocks noGrp="1"/>
          </p:cNvSpPr>
          <p:nvPr>
            <p:ph type="title"/>
          </p:nvPr>
        </p:nvSpPr>
        <p:spPr/>
        <p:txBody>
          <a:bodyPr/>
          <a:lstStyle/>
          <a:p>
            <a:r>
              <a:rPr lang="en-US"/>
              <a:t>Own Tweets Table (Top 10) - 3 of 3</a:t>
            </a:r>
          </a:p>
        </p:txBody>
      </p:sp>
      <p:sp>
        <p:nvSpPr>
          <p:cNvPr id="4" name="Text Placeholder 3">
            <a:extLst>
              <a:ext uri="{FF2B5EF4-FFF2-40B4-BE49-F238E27FC236}">
                <a16:creationId xmlns:a16="http://schemas.microsoft.com/office/drawing/2014/main" id="{85F73DE5-991B-46B0-A747-526F2205B2B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89740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7489402-3C62-4DB6-955C-F0DB8763C372}"/>
              </a:ext>
            </a:extLst>
          </p:cNvPr>
          <p:cNvGraphicFramePr>
            <a:graphicFrameLocks noGrp="1"/>
          </p:cNvGraphicFramePr>
          <p:nvPr>
            <p:ph type="tbl" sz="quarter" idx="13"/>
            <p:extLst>
              <p:ext uri="{D42A27DB-BD31-4B8C-83A1-F6EECF244321}">
                <p14:modId xmlns:p14="http://schemas.microsoft.com/office/powerpoint/2010/main" val="154244517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13607240"/>
                    </a:ext>
                  </a:extLst>
                </a:gridCol>
                <a:gridCol w="1645920">
                  <a:extLst>
                    <a:ext uri="{9D8B030D-6E8A-4147-A177-3AD203B41FA5}">
                      <a16:colId xmlns:a16="http://schemas.microsoft.com/office/drawing/2014/main" val="2529208039"/>
                    </a:ext>
                  </a:extLst>
                </a:gridCol>
                <a:gridCol w="822960">
                  <a:extLst>
                    <a:ext uri="{9D8B030D-6E8A-4147-A177-3AD203B41FA5}">
                      <a16:colId xmlns:a16="http://schemas.microsoft.com/office/drawing/2014/main" val="462319917"/>
                    </a:ext>
                  </a:extLst>
                </a:gridCol>
                <a:gridCol w="822960">
                  <a:extLst>
                    <a:ext uri="{9D8B030D-6E8A-4147-A177-3AD203B41FA5}">
                      <a16:colId xmlns:a16="http://schemas.microsoft.com/office/drawing/2014/main" val="3724017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10459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@handdd722 - 2018-03-31 22:35:55</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#الربيع_صحه_للجميع
.
.
يارب توفيقك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204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@jl090jl53 - 2018-03-31 22:35:35</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#الربيع_صحه_للجميع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246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@sha_m9 - 2018-03-31 21:59:46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 </a:t>
                      </a:r>
                      <a:r>
                        <a:rPr kumimoji="0" lang="en-US" sz="1000" b="0" i="0" u="none" strike="noStrike" kern="1200" cap="none" spc="0" normalizeH="0" baseline="0" noProof="0">
                          <a:ln>
                            <a:noFill/>
                          </a:ln>
                          <a:solidFill>
                            <a:prstClr val="black"/>
                          </a:solidFill>
                          <a:effectLst/>
                          <a:uLnTx/>
                          <a:uFillTx/>
                          <a:latin typeface="+mn-lt"/>
                          <a:ea typeface="+mn-ea"/>
                          <a:cs typeface="+mn-cs"/>
                        </a:rPr>
                        <a:t>https://t.co/v2fm3tQsCh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5531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@x0x__I - 2018-03-31 21:40:04</a:t>
                      </a:r>
                      <a:r>
                        <a:rPr kumimoji="0" lang="en-US" sz="1000" b="0" i="0" u="none" strike="noStrike" kern="1200" cap="none" spc="0" normalizeH="0" baseline="0" noProof="0">
                          <a:ln>
                            <a:noFill/>
                          </a:ln>
                          <a:solidFill>
                            <a:prstClr val="black"/>
                          </a:solidFill>
                          <a:effectLst/>
                          <a:uLnTx/>
                          <a:uFillTx/>
                          <a:latin typeface="+mn-lt"/>
                          <a:ea typeface="+mn-ea"/>
                          <a:cs typeface="+mn-cs"/>
                        </a:rPr>
                        <a:t>
@essa_alkhaledy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وانا احبه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689145"/>
                  </a:ext>
                </a:extLst>
              </a:tr>
            </a:tbl>
          </a:graphicData>
        </a:graphic>
      </p:graphicFrame>
      <p:sp>
        <p:nvSpPr>
          <p:cNvPr id="3" name="Title 2">
            <a:extLst>
              <a:ext uri="{FF2B5EF4-FFF2-40B4-BE49-F238E27FC236}">
                <a16:creationId xmlns:a16="http://schemas.microsoft.com/office/drawing/2014/main" id="{DDCFDD67-72D2-46FF-A573-482BE9965120}"/>
              </a:ext>
            </a:extLst>
          </p:cNvPr>
          <p:cNvSpPr>
            <a:spLocks noGrp="1"/>
          </p:cNvSpPr>
          <p:nvPr>
            <p:ph type="title"/>
          </p:nvPr>
        </p:nvSpPr>
        <p:spPr/>
        <p:txBody>
          <a:bodyPr/>
          <a:lstStyle/>
          <a:p>
            <a:r>
              <a:rPr lang="en-US"/>
              <a:t>Twitter Mentions Table - 1 of 10</a:t>
            </a:r>
          </a:p>
        </p:txBody>
      </p:sp>
      <p:sp>
        <p:nvSpPr>
          <p:cNvPr id="4" name="Text Placeholder 3">
            <a:extLst>
              <a:ext uri="{FF2B5EF4-FFF2-40B4-BE49-F238E27FC236}">
                <a16:creationId xmlns:a16="http://schemas.microsoft.com/office/drawing/2014/main" id="{7DB9AABF-55AB-4551-87E3-87F8025D513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4738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F3B0F7A-1CD9-4C44-B16F-051D8E3054EF}"/>
              </a:ext>
            </a:extLst>
          </p:cNvPr>
          <p:cNvGraphicFramePr>
            <a:graphicFrameLocks noGrp="1"/>
          </p:cNvGraphicFramePr>
          <p:nvPr>
            <p:ph type="tbl" sz="quarter" idx="13"/>
            <p:extLst>
              <p:ext uri="{D42A27DB-BD31-4B8C-83A1-F6EECF244321}">
                <p14:modId xmlns:p14="http://schemas.microsoft.com/office/powerpoint/2010/main" val="19877390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60768790"/>
                    </a:ext>
                  </a:extLst>
                </a:gridCol>
                <a:gridCol w="1645920">
                  <a:extLst>
                    <a:ext uri="{9D8B030D-6E8A-4147-A177-3AD203B41FA5}">
                      <a16:colId xmlns:a16="http://schemas.microsoft.com/office/drawing/2014/main" val="1640518416"/>
                    </a:ext>
                  </a:extLst>
                </a:gridCol>
                <a:gridCol w="822960">
                  <a:extLst>
                    <a:ext uri="{9D8B030D-6E8A-4147-A177-3AD203B41FA5}">
                      <a16:colId xmlns:a16="http://schemas.microsoft.com/office/drawing/2014/main" val="1229657648"/>
                    </a:ext>
                  </a:extLst>
                </a:gridCol>
                <a:gridCol w="822960">
                  <a:extLst>
                    <a:ext uri="{9D8B030D-6E8A-4147-A177-3AD203B41FA5}">
                      <a16:colId xmlns:a16="http://schemas.microsoft.com/office/drawing/2014/main" val="1978463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5319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@_mogo5 - 2018-03-31 20:56:29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المبشرين</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973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@rola_issa_ - 2018-03-31 19:50:59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 </a:t>
                      </a:r>
                      <a:r>
                        <a:rPr kumimoji="0" lang="ar-AE" sz="1000" b="0" i="0" u="none" strike="noStrike" kern="1200" cap="none" spc="0" normalizeH="0" baseline="0" noProof="0">
                          <a:ln>
                            <a:noFill/>
                          </a:ln>
                          <a:solidFill>
                            <a:prstClr val="black"/>
                          </a:solidFill>
                          <a:effectLst/>
                          <a:uLnTx/>
                          <a:uFillTx/>
                          <a:latin typeface="+mn-lt"/>
                          <a:ea typeface="+mn-ea"/>
                          <a:cs typeface="+mn-cs"/>
                        </a:rPr>
                        <a:t>آلاف خطوة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807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@rola_issa_ - 2018-03-31 19:50:23</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 </a:t>
                      </a:r>
                      <a:r>
                        <a:rPr kumimoji="0" lang="ar-AE" sz="1000" b="0" i="0" u="none" strike="noStrike" kern="1200" cap="none" spc="0" normalizeH="0" baseline="0" noProof="0">
                          <a:ln>
                            <a:noFill/>
                          </a:ln>
                          <a:solidFill>
                            <a:prstClr val="black"/>
                          </a:solidFill>
                          <a:effectLst/>
                          <a:uLnTx/>
                          <a:uFillTx/>
                          <a:latin typeface="+mn-lt"/>
                          <a:ea typeface="+mn-ea"/>
                          <a:cs typeface="+mn-cs"/>
                        </a:rPr>
                        <a:t>آلاف 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677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@al_areem_7 - 2018-03-31 19:21:26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422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@essa_alkhaledy - 2018-03-31 18:50:56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مدري ليه احبه  
 من انسيابيه العلبه ولا من طعمه العشق ولا اسمه الراقي ولا من نكهه البندق الراقيه… </a:t>
                      </a:r>
                      <a:r>
                        <a:rPr kumimoji="0" lang="en-US" sz="1000" b="0" i="0" u="none" strike="noStrike" kern="1200" cap="none" spc="0" normalizeH="0" baseline="0" noProof="0">
                          <a:ln>
                            <a:noFill/>
                          </a:ln>
                          <a:solidFill>
                            <a:prstClr val="black"/>
                          </a:solidFill>
                          <a:effectLst/>
                          <a:uLnTx/>
                          <a:uFillTx/>
                          <a:latin typeface="+mn-lt"/>
                          <a:ea typeface="+mn-ea"/>
                          <a:cs typeface="+mn-cs"/>
                        </a:rPr>
                        <a:t>https://t.co/mjMP3JjduU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136418"/>
                  </a:ext>
                </a:extLst>
              </a:tr>
            </a:tbl>
          </a:graphicData>
        </a:graphic>
      </p:graphicFrame>
      <p:sp>
        <p:nvSpPr>
          <p:cNvPr id="3" name="Title 2">
            <a:extLst>
              <a:ext uri="{FF2B5EF4-FFF2-40B4-BE49-F238E27FC236}">
                <a16:creationId xmlns:a16="http://schemas.microsoft.com/office/drawing/2014/main" id="{F7B54DC7-4F07-45B5-A79F-EB5B35363783}"/>
              </a:ext>
            </a:extLst>
          </p:cNvPr>
          <p:cNvSpPr>
            <a:spLocks noGrp="1"/>
          </p:cNvSpPr>
          <p:nvPr>
            <p:ph type="title"/>
          </p:nvPr>
        </p:nvSpPr>
        <p:spPr/>
        <p:txBody>
          <a:bodyPr/>
          <a:lstStyle/>
          <a:p>
            <a:r>
              <a:rPr lang="en-US"/>
              <a:t>Twitter Mentions Table - 2 of 10</a:t>
            </a:r>
          </a:p>
        </p:txBody>
      </p:sp>
      <p:sp>
        <p:nvSpPr>
          <p:cNvPr id="4" name="Text Placeholder 3">
            <a:extLst>
              <a:ext uri="{FF2B5EF4-FFF2-40B4-BE49-F238E27FC236}">
                <a16:creationId xmlns:a16="http://schemas.microsoft.com/office/drawing/2014/main" id="{20937D21-2147-45DA-A900-7B43AF62C59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5908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F917A49-5B21-42DD-9A5F-0731A665AB7F}"/>
              </a:ext>
            </a:extLst>
          </p:cNvPr>
          <p:cNvGraphicFramePr>
            <a:graphicFrameLocks noGrp="1"/>
          </p:cNvGraphicFramePr>
          <p:nvPr>
            <p:ph type="tbl" sz="quarter" idx="13"/>
            <p:extLst>
              <p:ext uri="{D42A27DB-BD31-4B8C-83A1-F6EECF244321}">
                <p14:modId xmlns:p14="http://schemas.microsoft.com/office/powerpoint/2010/main" val="33091236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99366271"/>
                    </a:ext>
                  </a:extLst>
                </a:gridCol>
                <a:gridCol w="1645920">
                  <a:extLst>
                    <a:ext uri="{9D8B030D-6E8A-4147-A177-3AD203B41FA5}">
                      <a16:colId xmlns:a16="http://schemas.microsoft.com/office/drawing/2014/main" val="2130092317"/>
                    </a:ext>
                  </a:extLst>
                </a:gridCol>
                <a:gridCol w="822960">
                  <a:extLst>
                    <a:ext uri="{9D8B030D-6E8A-4147-A177-3AD203B41FA5}">
                      <a16:colId xmlns:a16="http://schemas.microsoft.com/office/drawing/2014/main" val="3584802302"/>
                    </a:ext>
                  </a:extLst>
                </a:gridCol>
                <a:gridCol w="822960">
                  <a:extLst>
                    <a:ext uri="{9D8B030D-6E8A-4147-A177-3AD203B41FA5}">
                      <a16:colId xmlns:a16="http://schemas.microsoft.com/office/drawing/2014/main" val="194322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6207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@AZOOZ28 - 2018-03-31 18:46:56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885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@milanests - 2018-03-31 18:39:31</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2877327"/>
                  </a:ext>
                </a:extLst>
              </a:tr>
            </a:tbl>
          </a:graphicData>
        </a:graphic>
      </p:graphicFrame>
      <p:sp>
        <p:nvSpPr>
          <p:cNvPr id="3" name="Title 2">
            <a:extLst>
              <a:ext uri="{FF2B5EF4-FFF2-40B4-BE49-F238E27FC236}">
                <a16:creationId xmlns:a16="http://schemas.microsoft.com/office/drawing/2014/main" id="{9618CFE8-B222-4407-B7B8-8181B9044909}"/>
              </a:ext>
            </a:extLst>
          </p:cNvPr>
          <p:cNvSpPr>
            <a:spLocks noGrp="1"/>
          </p:cNvSpPr>
          <p:nvPr>
            <p:ph type="title"/>
          </p:nvPr>
        </p:nvSpPr>
        <p:spPr/>
        <p:txBody>
          <a:bodyPr/>
          <a:lstStyle/>
          <a:p>
            <a:r>
              <a:rPr lang="en-US"/>
              <a:t>Twitter Mentions Table - 3 of 10</a:t>
            </a:r>
          </a:p>
        </p:txBody>
      </p:sp>
      <p:sp>
        <p:nvSpPr>
          <p:cNvPr id="4" name="Text Placeholder 3">
            <a:extLst>
              <a:ext uri="{FF2B5EF4-FFF2-40B4-BE49-F238E27FC236}">
                <a16:creationId xmlns:a16="http://schemas.microsoft.com/office/drawing/2014/main" id="{3113A5FE-DAEF-4D2E-B1AA-CF472CE325B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0026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34E40D5-0A56-40AD-BE32-E4E687137B60}"/>
              </a:ext>
            </a:extLst>
          </p:cNvPr>
          <p:cNvGraphicFramePr>
            <a:graphicFrameLocks noGrp="1"/>
          </p:cNvGraphicFramePr>
          <p:nvPr>
            <p:ph type="tbl" sz="quarter" idx="13"/>
            <p:extLst>
              <p:ext uri="{D42A27DB-BD31-4B8C-83A1-F6EECF244321}">
                <p14:modId xmlns:p14="http://schemas.microsoft.com/office/powerpoint/2010/main" val="105809741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51137929"/>
                    </a:ext>
                  </a:extLst>
                </a:gridCol>
                <a:gridCol w="1645920">
                  <a:extLst>
                    <a:ext uri="{9D8B030D-6E8A-4147-A177-3AD203B41FA5}">
                      <a16:colId xmlns:a16="http://schemas.microsoft.com/office/drawing/2014/main" val="1144140083"/>
                    </a:ext>
                  </a:extLst>
                </a:gridCol>
                <a:gridCol w="822960">
                  <a:extLst>
                    <a:ext uri="{9D8B030D-6E8A-4147-A177-3AD203B41FA5}">
                      <a16:colId xmlns:a16="http://schemas.microsoft.com/office/drawing/2014/main" val="1427430228"/>
                    </a:ext>
                  </a:extLst>
                </a:gridCol>
                <a:gridCol w="822960">
                  <a:extLst>
                    <a:ext uri="{9D8B030D-6E8A-4147-A177-3AD203B41FA5}">
                      <a16:colId xmlns:a16="http://schemas.microsoft.com/office/drawing/2014/main" val="230987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49161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@Not50Quickly - 2018-03-31 18:37:16</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3180141"/>
                  </a:ext>
                </a:extLst>
              </a:tr>
            </a:tbl>
          </a:graphicData>
        </a:graphic>
      </p:graphicFrame>
      <p:sp>
        <p:nvSpPr>
          <p:cNvPr id="3" name="Title 2">
            <a:extLst>
              <a:ext uri="{FF2B5EF4-FFF2-40B4-BE49-F238E27FC236}">
                <a16:creationId xmlns:a16="http://schemas.microsoft.com/office/drawing/2014/main" id="{8A7CCE79-51D7-4E42-8955-726BAFA28B75}"/>
              </a:ext>
            </a:extLst>
          </p:cNvPr>
          <p:cNvSpPr>
            <a:spLocks noGrp="1"/>
          </p:cNvSpPr>
          <p:nvPr>
            <p:ph type="title"/>
          </p:nvPr>
        </p:nvSpPr>
        <p:spPr/>
        <p:txBody>
          <a:bodyPr/>
          <a:lstStyle/>
          <a:p>
            <a:r>
              <a:rPr lang="en-US"/>
              <a:t>Twitter Mentions Table - 4 of 10</a:t>
            </a:r>
          </a:p>
        </p:txBody>
      </p:sp>
      <p:sp>
        <p:nvSpPr>
          <p:cNvPr id="4" name="Text Placeholder 3">
            <a:extLst>
              <a:ext uri="{FF2B5EF4-FFF2-40B4-BE49-F238E27FC236}">
                <a16:creationId xmlns:a16="http://schemas.microsoft.com/office/drawing/2014/main" id="{4CE6B5C6-49A6-4A4E-A9A1-9D7372975E5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57339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C68EB20-8FD4-4CE7-B7CE-2F73BF9A8F45}"/>
              </a:ext>
            </a:extLst>
          </p:cNvPr>
          <p:cNvGraphicFramePr>
            <a:graphicFrameLocks noGrp="1"/>
          </p:cNvGraphicFramePr>
          <p:nvPr>
            <p:ph type="tbl" sz="quarter" idx="13"/>
            <p:extLst>
              <p:ext uri="{D42A27DB-BD31-4B8C-83A1-F6EECF244321}">
                <p14:modId xmlns:p14="http://schemas.microsoft.com/office/powerpoint/2010/main" val="415163765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74901994"/>
                    </a:ext>
                  </a:extLst>
                </a:gridCol>
                <a:gridCol w="1645920">
                  <a:extLst>
                    <a:ext uri="{9D8B030D-6E8A-4147-A177-3AD203B41FA5}">
                      <a16:colId xmlns:a16="http://schemas.microsoft.com/office/drawing/2014/main" val="224187980"/>
                    </a:ext>
                  </a:extLst>
                </a:gridCol>
                <a:gridCol w="822960">
                  <a:extLst>
                    <a:ext uri="{9D8B030D-6E8A-4147-A177-3AD203B41FA5}">
                      <a16:colId xmlns:a16="http://schemas.microsoft.com/office/drawing/2014/main" val="2023944304"/>
                    </a:ext>
                  </a:extLst>
                </a:gridCol>
                <a:gridCol w="822960">
                  <a:extLst>
                    <a:ext uri="{9D8B030D-6E8A-4147-A177-3AD203B41FA5}">
                      <a16:colId xmlns:a16="http://schemas.microsoft.com/office/drawing/2014/main" val="1689490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4632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@qii_91 - 2018-03-31 18:17:00</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
 #الربيع_صحه_للجميع
اللهم بشرني بما يسرن… </a:t>
                      </a:r>
                      <a:r>
                        <a:rPr kumimoji="0" lang="en-US" sz="1000" b="0" i="0" u="none" strike="noStrike" kern="1200" cap="none" spc="0" normalizeH="0" baseline="0" noProof="0">
                          <a:ln>
                            <a:noFill/>
                          </a:ln>
                          <a:solidFill>
                            <a:prstClr val="black"/>
                          </a:solidFill>
                          <a:effectLst/>
                          <a:uLnTx/>
                          <a:uFillTx/>
                          <a:latin typeface="+mn-lt"/>
                          <a:ea typeface="+mn-ea"/>
                          <a:cs typeface="+mn-cs"/>
                        </a:rPr>
                        <a:t>https://t.co/ocjHc4Jhqm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8846564"/>
                  </a:ext>
                </a:extLst>
              </a:tr>
            </a:tbl>
          </a:graphicData>
        </a:graphic>
      </p:graphicFrame>
      <p:sp>
        <p:nvSpPr>
          <p:cNvPr id="3" name="Title 2">
            <a:extLst>
              <a:ext uri="{FF2B5EF4-FFF2-40B4-BE49-F238E27FC236}">
                <a16:creationId xmlns:a16="http://schemas.microsoft.com/office/drawing/2014/main" id="{0A4CD08A-1148-4E9D-ABFC-D9D76A6D9779}"/>
              </a:ext>
            </a:extLst>
          </p:cNvPr>
          <p:cNvSpPr>
            <a:spLocks noGrp="1"/>
          </p:cNvSpPr>
          <p:nvPr>
            <p:ph type="title"/>
          </p:nvPr>
        </p:nvSpPr>
        <p:spPr/>
        <p:txBody>
          <a:bodyPr/>
          <a:lstStyle/>
          <a:p>
            <a:r>
              <a:rPr lang="en-US"/>
              <a:t>Twitter Mentions Table - 5 of 10</a:t>
            </a:r>
          </a:p>
        </p:txBody>
      </p:sp>
      <p:sp>
        <p:nvSpPr>
          <p:cNvPr id="4" name="Text Placeholder 3">
            <a:extLst>
              <a:ext uri="{FF2B5EF4-FFF2-40B4-BE49-F238E27FC236}">
                <a16:creationId xmlns:a16="http://schemas.microsoft.com/office/drawing/2014/main" id="{E451BA0D-7425-4EA7-BB67-FBB84350476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53710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A5DC21F-AFB8-4748-9881-F06E53303195}"/>
              </a:ext>
            </a:extLst>
          </p:cNvPr>
          <p:cNvGraphicFramePr>
            <a:graphicFrameLocks noGrp="1"/>
          </p:cNvGraphicFramePr>
          <p:nvPr>
            <p:ph type="tbl" sz="quarter" idx="13"/>
            <p:extLst>
              <p:ext uri="{D42A27DB-BD31-4B8C-83A1-F6EECF244321}">
                <p14:modId xmlns:p14="http://schemas.microsoft.com/office/powerpoint/2010/main" val="8924727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847825"/>
                    </a:ext>
                  </a:extLst>
                </a:gridCol>
                <a:gridCol w="1645920">
                  <a:extLst>
                    <a:ext uri="{9D8B030D-6E8A-4147-A177-3AD203B41FA5}">
                      <a16:colId xmlns:a16="http://schemas.microsoft.com/office/drawing/2014/main" val="341461150"/>
                    </a:ext>
                  </a:extLst>
                </a:gridCol>
                <a:gridCol w="822960">
                  <a:extLst>
                    <a:ext uri="{9D8B030D-6E8A-4147-A177-3AD203B41FA5}">
                      <a16:colId xmlns:a16="http://schemas.microsoft.com/office/drawing/2014/main" val="2416149266"/>
                    </a:ext>
                  </a:extLst>
                </a:gridCol>
                <a:gridCol w="822960">
                  <a:extLst>
                    <a:ext uri="{9D8B030D-6E8A-4147-A177-3AD203B41FA5}">
                      <a16:colId xmlns:a16="http://schemas.microsoft.com/office/drawing/2014/main" val="204288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9937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@sarona642 - 2018-03-31 18:16:12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8720732"/>
                  </a:ext>
                </a:extLst>
              </a:tr>
            </a:tbl>
          </a:graphicData>
        </a:graphic>
      </p:graphicFrame>
      <p:sp>
        <p:nvSpPr>
          <p:cNvPr id="3" name="Title 2">
            <a:extLst>
              <a:ext uri="{FF2B5EF4-FFF2-40B4-BE49-F238E27FC236}">
                <a16:creationId xmlns:a16="http://schemas.microsoft.com/office/drawing/2014/main" id="{DA5F1FD4-F4D1-41F3-97BE-CB33E77096FE}"/>
              </a:ext>
            </a:extLst>
          </p:cNvPr>
          <p:cNvSpPr>
            <a:spLocks noGrp="1"/>
          </p:cNvSpPr>
          <p:nvPr>
            <p:ph type="title"/>
          </p:nvPr>
        </p:nvSpPr>
        <p:spPr/>
        <p:txBody>
          <a:bodyPr/>
          <a:lstStyle/>
          <a:p>
            <a:r>
              <a:rPr lang="en-US"/>
              <a:t>Twitter Mentions Table - 6 of 10</a:t>
            </a:r>
          </a:p>
        </p:txBody>
      </p:sp>
      <p:sp>
        <p:nvSpPr>
          <p:cNvPr id="4" name="Text Placeholder 3">
            <a:extLst>
              <a:ext uri="{FF2B5EF4-FFF2-40B4-BE49-F238E27FC236}">
                <a16:creationId xmlns:a16="http://schemas.microsoft.com/office/drawing/2014/main" id="{9B22DC27-0AFD-417D-9F2E-4D2D1439074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1320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57A4985-97AA-4396-997E-D25B033DE06B}"/>
              </a:ext>
            </a:extLst>
          </p:cNvPr>
          <p:cNvGraphicFramePr>
            <a:graphicFrameLocks noGrp="1"/>
          </p:cNvGraphicFramePr>
          <p:nvPr>
            <p:ph type="tbl" sz="quarter" idx="13"/>
            <p:extLst>
              <p:ext uri="{D42A27DB-BD31-4B8C-83A1-F6EECF244321}">
                <p14:modId xmlns:p14="http://schemas.microsoft.com/office/powerpoint/2010/main" val="41379798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67596355"/>
                    </a:ext>
                  </a:extLst>
                </a:gridCol>
                <a:gridCol w="1645920">
                  <a:extLst>
                    <a:ext uri="{9D8B030D-6E8A-4147-A177-3AD203B41FA5}">
                      <a16:colId xmlns:a16="http://schemas.microsoft.com/office/drawing/2014/main" val="3381277375"/>
                    </a:ext>
                  </a:extLst>
                </a:gridCol>
                <a:gridCol w="822960">
                  <a:extLst>
                    <a:ext uri="{9D8B030D-6E8A-4147-A177-3AD203B41FA5}">
                      <a16:colId xmlns:a16="http://schemas.microsoft.com/office/drawing/2014/main" val="3273449109"/>
                    </a:ext>
                  </a:extLst>
                </a:gridCol>
                <a:gridCol w="822960">
                  <a:extLst>
                    <a:ext uri="{9D8B030D-6E8A-4147-A177-3AD203B41FA5}">
                      <a16:colId xmlns:a16="http://schemas.microsoft.com/office/drawing/2014/main" val="320159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00478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@sarona642 - 2018-03-31 18:15:54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357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@noofaksa2010 - 2018-03-31 17:51:44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9036690"/>
                  </a:ext>
                </a:extLst>
              </a:tr>
            </a:tbl>
          </a:graphicData>
        </a:graphic>
      </p:graphicFrame>
      <p:sp>
        <p:nvSpPr>
          <p:cNvPr id="3" name="Title 2">
            <a:extLst>
              <a:ext uri="{FF2B5EF4-FFF2-40B4-BE49-F238E27FC236}">
                <a16:creationId xmlns:a16="http://schemas.microsoft.com/office/drawing/2014/main" id="{E57B91B8-3790-48A1-8CAF-0B00ACE1C05E}"/>
              </a:ext>
            </a:extLst>
          </p:cNvPr>
          <p:cNvSpPr>
            <a:spLocks noGrp="1"/>
          </p:cNvSpPr>
          <p:nvPr>
            <p:ph type="title"/>
          </p:nvPr>
        </p:nvSpPr>
        <p:spPr/>
        <p:txBody>
          <a:bodyPr/>
          <a:lstStyle/>
          <a:p>
            <a:r>
              <a:rPr lang="en-US"/>
              <a:t>Twitter Mentions Table - 7 of 10</a:t>
            </a:r>
          </a:p>
        </p:txBody>
      </p:sp>
      <p:sp>
        <p:nvSpPr>
          <p:cNvPr id="4" name="Text Placeholder 3">
            <a:extLst>
              <a:ext uri="{FF2B5EF4-FFF2-40B4-BE49-F238E27FC236}">
                <a16:creationId xmlns:a16="http://schemas.microsoft.com/office/drawing/2014/main" id="{9DB44B93-7C2F-4197-B456-D34141239D2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6380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909BB36-45EA-478A-8FC6-0E9B800A6222}"/>
              </a:ext>
            </a:extLst>
          </p:cNvPr>
          <p:cNvGraphicFramePr>
            <a:graphicFrameLocks noGrp="1"/>
          </p:cNvGraphicFramePr>
          <p:nvPr>
            <p:ph type="tbl" sz="quarter" idx="13"/>
            <p:extLst>
              <p:ext uri="{D42A27DB-BD31-4B8C-83A1-F6EECF244321}">
                <p14:modId xmlns:p14="http://schemas.microsoft.com/office/powerpoint/2010/main" val="65692794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1876072"/>
                    </a:ext>
                  </a:extLst>
                </a:gridCol>
                <a:gridCol w="1645920">
                  <a:extLst>
                    <a:ext uri="{9D8B030D-6E8A-4147-A177-3AD203B41FA5}">
                      <a16:colId xmlns:a16="http://schemas.microsoft.com/office/drawing/2014/main" val="3203418792"/>
                    </a:ext>
                  </a:extLst>
                </a:gridCol>
                <a:gridCol w="822960">
                  <a:extLst>
                    <a:ext uri="{9D8B030D-6E8A-4147-A177-3AD203B41FA5}">
                      <a16:colId xmlns:a16="http://schemas.microsoft.com/office/drawing/2014/main" val="2585346425"/>
                    </a:ext>
                  </a:extLst>
                </a:gridCol>
                <a:gridCol w="822960">
                  <a:extLst>
                    <a:ext uri="{9D8B030D-6E8A-4147-A177-3AD203B41FA5}">
                      <a16:colId xmlns:a16="http://schemas.microsoft.com/office/drawing/2014/main" val="1562246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5037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@bntalsaudia505 - 2018-03-31 17:34:04</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8306191"/>
                  </a:ext>
                </a:extLst>
              </a:tr>
            </a:tbl>
          </a:graphicData>
        </a:graphic>
      </p:graphicFrame>
      <p:sp>
        <p:nvSpPr>
          <p:cNvPr id="3" name="Title 2">
            <a:extLst>
              <a:ext uri="{FF2B5EF4-FFF2-40B4-BE49-F238E27FC236}">
                <a16:creationId xmlns:a16="http://schemas.microsoft.com/office/drawing/2014/main" id="{80DCDC2F-CCF6-4A5E-B6B3-ABC8EE395E18}"/>
              </a:ext>
            </a:extLst>
          </p:cNvPr>
          <p:cNvSpPr>
            <a:spLocks noGrp="1"/>
          </p:cNvSpPr>
          <p:nvPr>
            <p:ph type="title"/>
          </p:nvPr>
        </p:nvSpPr>
        <p:spPr/>
        <p:txBody>
          <a:bodyPr/>
          <a:lstStyle/>
          <a:p>
            <a:r>
              <a:rPr lang="en-US"/>
              <a:t>Twitter Mentions Table - 8 of 10</a:t>
            </a:r>
          </a:p>
        </p:txBody>
      </p:sp>
      <p:sp>
        <p:nvSpPr>
          <p:cNvPr id="4" name="Text Placeholder 3">
            <a:extLst>
              <a:ext uri="{FF2B5EF4-FFF2-40B4-BE49-F238E27FC236}">
                <a16:creationId xmlns:a16="http://schemas.microsoft.com/office/drawing/2014/main" id="{F97CDFB2-C51B-4497-AC16-564B574953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74562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6A5B8D2-E3EF-4BCE-B1B7-9C6673A1556D}"/>
              </a:ext>
            </a:extLst>
          </p:cNvPr>
          <p:cNvGraphicFramePr>
            <a:graphicFrameLocks noGrp="1"/>
          </p:cNvGraphicFramePr>
          <p:nvPr>
            <p:ph type="tbl" sz="quarter" idx="13"/>
            <p:extLst>
              <p:ext uri="{D42A27DB-BD31-4B8C-83A1-F6EECF244321}">
                <p14:modId xmlns:p14="http://schemas.microsoft.com/office/powerpoint/2010/main" val="65475020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25258306"/>
                    </a:ext>
                  </a:extLst>
                </a:gridCol>
                <a:gridCol w="1645920">
                  <a:extLst>
                    <a:ext uri="{9D8B030D-6E8A-4147-A177-3AD203B41FA5}">
                      <a16:colId xmlns:a16="http://schemas.microsoft.com/office/drawing/2014/main" val="2043332223"/>
                    </a:ext>
                  </a:extLst>
                </a:gridCol>
                <a:gridCol w="822960">
                  <a:extLst>
                    <a:ext uri="{9D8B030D-6E8A-4147-A177-3AD203B41FA5}">
                      <a16:colId xmlns:a16="http://schemas.microsoft.com/office/drawing/2014/main" val="2066527530"/>
                    </a:ext>
                  </a:extLst>
                </a:gridCol>
                <a:gridCol w="822960">
                  <a:extLst>
                    <a:ext uri="{9D8B030D-6E8A-4147-A177-3AD203B41FA5}">
                      <a16:colId xmlns:a16="http://schemas.microsoft.com/office/drawing/2014/main" val="264823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3276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@bntalsaudia505 - 2018-03-31 17:33:42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
،
،
،
،</a:t>
                      </a:r>
                      <a:r>
                        <a:rPr kumimoji="0" lang="en-US" sz="1000" b="0" i="0" u="none" strike="noStrike" kern="1200" cap="none" spc="0" normalizeH="0" baseline="0" noProof="0">
                          <a:ln>
                            <a:noFill/>
                          </a:ln>
                          <a:solidFill>
                            <a:prstClr val="black"/>
                          </a:solidFill>
                          <a:effectLst/>
                          <a:uLnTx/>
                          <a:uFillTx/>
                          <a:latin typeface="+mn-lt"/>
                          <a:ea typeface="+mn-ea"/>
                          <a:cs typeface="+mn-cs"/>
                        </a:rPr>
                        <a:t>📕📕📕🍥🍥🍥🍥🍥
📕🍥🍥📕🍥🍥🍥🍥
📕🍥🍥📕🍥📕📕📕
📕📕📕🍥🍥🍥🍥🍥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599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@cv_afnan55 - 2018-03-31 15:41:19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سمعتكم في انحدار من بعد باري تيوب هههههههههههههههههههههههههههههههههههههههههههههههههههههههههههههههههه… </a:t>
                      </a:r>
                      <a:r>
                        <a:rPr kumimoji="0" lang="en-US" sz="1000" b="0" i="0" u="none" strike="noStrike" kern="1200" cap="none" spc="0" normalizeH="0" baseline="0" noProof="0">
                          <a:ln>
                            <a:noFill/>
                          </a:ln>
                          <a:solidFill>
                            <a:prstClr val="black"/>
                          </a:solidFill>
                          <a:effectLst/>
                          <a:uLnTx/>
                          <a:uFillTx/>
                          <a:latin typeface="+mn-lt"/>
                          <a:ea typeface="+mn-ea"/>
                          <a:cs typeface="+mn-cs"/>
                        </a:rPr>
                        <a:t>https://t.co/jfwpiqspK5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8174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@7ala701 - 2018-03-31 12:40:37</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او مايساوي ٧ كيلومتر يوميا
 #الربيع_صحه_للجميع
يــارب تـــوفـيقك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020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@YoZQq39dqXYZPF1 - 2018-03-31 10:01:53</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9687812"/>
                  </a:ext>
                </a:extLst>
              </a:tr>
            </a:tbl>
          </a:graphicData>
        </a:graphic>
      </p:graphicFrame>
      <p:sp>
        <p:nvSpPr>
          <p:cNvPr id="3" name="Title 2">
            <a:extLst>
              <a:ext uri="{FF2B5EF4-FFF2-40B4-BE49-F238E27FC236}">
                <a16:creationId xmlns:a16="http://schemas.microsoft.com/office/drawing/2014/main" id="{30D84026-5906-4D90-ADEF-9DCA41708172}"/>
              </a:ext>
            </a:extLst>
          </p:cNvPr>
          <p:cNvSpPr>
            <a:spLocks noGrp="1"/>
          </p:cNvSpPr>
          <p:nvPr>
            <p:ph type="title"/>
          </p:nvPr>
        </p:nvSpPr>
        <p:spPr/>
        <p:txBody>
          <a:bodyPr/>
          <a:lstStyle/>
          <a:p>
            <a:r>
              <a:rPr lang="en-US"/>
              <a:t>Twitter Mentions Table - 9 of 10</a:t>
            </a:r>
          </a:p>
        </p:txBody>
      </p:sp>
      <p:sp>
        <p:nvSpPr>
          <p:cNvPr id="4" name="Text Placeholder 3">
            <a:extLst>
              <a:ext uri="{FF2B5EF4-FFF2-40B4-BE49-F238E27FC236}">
                <a16:creationId xmlns:a16="http://schemas.microsoft.com/office/drawing/2014/main" id="{D49445BF-9D5C-4BBE-A251-E8ED7279A4A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37246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399C6F4-EBCE-4DD6-A99D-9585938B26AB}"/>
              </a:ext>
            </a:extLst>
          </p:cNvPr>
          <p:cNvGraphicFramePr>
            <a:graphicFrameLocks noGrp="1"/>
          </p:cNvGraphicFramePr>
          <p:nvPr>
            <p:ph type="tbl" sz="quarter" idx="13"/>
            <p:extLst>
              <p:ext uri="{D42A27DB-BD31-4B8C-83A1-F6EECF244321}">
                <p14:modId xmlns:p14="http://schemas.microsoft.com/office/powerpoint/2010/main" val="358350640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5582765"/>
                    </a:ext>
                  </a:extLst>
                </a:gridCol>
                <a:gridCol w="1645920">
                  <a:extLst>
                    <a:ext uri="{9D8B030D-6E8A-4147-A177-3AD203B41FA5}">
                      <a16:colId xmlns:a16="http://schemas.microsoft.com/office/drawing/2014/main" val="2015967248"/>
                    </a:ext>
                  </a:extLst>
                </a:gridCol>
                <a:gridCol w="822960">
                  <a:extLst>
                    <a:ext uri="{9D8B030D-6E8A-4147-A177-3AD203B41FA5}">
                      <a16:colId xmlns:a16="http://schemas.microsoft.com/office/drawing/2014/main" val="2268199517"/>
                    </a:ext>
                  </a:extLst>
                </a:gridCol>
                <a:gridCol w="822960">
                  <a:extLst>
                    <a:ext uri="{9D8B030D-6E8A-4147-A177-3AD203B41FA5}">
                      <a16:colId xmlns:a16="http://schemas.microsoft.com/office/drawing/2014/main" val="272814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39070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@mohammad_qutub - 2018-03-31 08:23:39</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10000 </a:t>
                      </a:r>
                      <a:r>
                        <a:rPr kumimoji="0" lang="ar-AE" sz="1000" b="0" i="0" u="none" strike="noStrike" kern="1200" cap="none" spc="0" normalizeH="0" baseline="0" noProof="0">
                          <a:ln>
                            <a:noFill/>
                          </a:ln>
                          <a:solidFill>
                            <a:prstClr val="black"/>
                          </a:solidFill>
                          <a:effectLst/>
                          <a:uLnTx/>
                          <a:uFillTx/>
                          <a:latin typeface="+mn-lt"/>
                          <a:ea typeface="+mn-ea"/>
                          <a:cs typeface="+mn-cs"/>
                        </a:rPr>
                        <a:t>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330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@mohammad_qutub - 2018-03-31 08:23:32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10.000 </a:t>
                      </a:r>
                      <a:r>
                        <a:rPr kumimoji="0" lang="ar-AE" sz="1000" b="0" i="0" u="none" strike="noStrike" kern="1200" cap="none" spc="0" normalizeH="0" baseline="0" noProof="0">
                          <a:ln>
                            <a:noFill/>
                          </a:ln>
                          <a:solidFill>
                            <a:prstClr val="black"/>
                          </a:solidFill>
                          <a:effectLst/>
                          <a:uLnTx/>
                          <a:uFillTx/>
                          <a:latin typeface="+mn-lt"/>
                          <a:ea typeface="+mn-ea"/>
                          <a:cs typeface="+mn-cs"/>
                        </a:rPr>
                        <a:t>خطوة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632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@samiarar2 - 2018-03-31 02:19:09</a:t>
                      </a:r>
                      <a:r>
                        <a:rPr kumimoji="0" lang="en-US" sz="1000" b="0" i="0" u="none" strike="noStrike" kern="1200" cap="none" spc="0" normalizeH="0" baseline="0" noProof="0">
                          <a:ln>
                            <a:noFill/>
                          </a:ln>
                          <a:solidFill>
                            <a:prstClr val="black"/>
                          </a:solidFill>
                          <a:effectLst/>
                          <a:uLnTx/>
                          <a:uFillTx/>
                          <a:latin typeface="+mn-lt"/>
                          <a:ea typeface="+mn-ea"/>
                          <a:cs typeface="+mn-cs"/>
                        </a:rPr>
                        <a:t>
@en_skab3tr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تقريبا ١٠،٠٠٠ خطوة أو مايساوي ٧ كيلومتر يومياً.
،
،
،
،
،
 #الربيع_صحه_للجميع
《بالتوف… </a:t>
                      </a:r>
                      <a:r>
                        <a:rPr kumimoji="0" lang="en-US" sz="1000" b="0" i="0" u="none" strike="noStrike" kern="1200" cap="none" spc="0" normalizeH="0" baseline="0" noProof="0">
                          <a:ln>
                            <a:noFill/>
                          </a:ln>
                          <a:solidFill>
                            <a:prstClr val="black"/>
                          </a:solidFill>
                          <a:effectLst/>
                          <a:uLnTx/>
                          <a:uFillTx/>
                          <a:latin typeface="+mn-lt"/>
                          <a:ea typeface="+mn-ea"/>
                          <a:cs typeface="+mn-cs"/>
                        </a:rPr>
                        <a:t>https://t.co/xiEKvf9UBJ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24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@rby2i - 2018-03-30 22:00:22</a:t>
                      </a:r>
                      <a:r>
                        <a:rPr kumimoji="0" lang="en-US" sz="1000" b="0" i="0" u="none" strike="noStrike" kern="1200" cap="none" spc="0" normalizeH="0" baseline="0" noProof="0">
                          <a:ln>
                            <a:noFill/>
                          </a:ln>
                          <a:solidFill>
                            <a:prstClr val="black"/>
                          </a:solidFill>
                          <a:effectLst/>
                          <a:uLnTx/>
                          <a:uFillTx/>
                          <a:latin typeface="+mn-lt"/>
                          <a:ea typeface="+mn-ea"/>
                          <a:cs typeface="+mn-cs"/>
                        </a:rPr>
                        <a:t>
@alrabiesocial #</a:t>
                      </a:r>
                      <a:r>
                        <a:rPr kumimoji="0" lang="ar-AE" sz="1000" b="0" i="0" u="none" strike="noStrike" kern="1200" cap="none" spc="0" normalizeH="0" baseline="0" noProof="0">
                          <a:ln>
                            <a:noFill/>
                          </a:ln>
                          <a:solidFill>
                            <a:prstClr val="black"/>
                          </a:solidFill>
                          <a:effectLst/>
                          <a:uLnTx/>
                          <a:uFillTx/>
                          <a:latin typeface="+mn-lt"/>
                          <a:ea typeface="+mn-ea"/>
                          <a:cs typeface="+mn-cs"/>
                        </a:rPr>
                        <a:t>الربيع_صحه_للجميع 
#الربيع
عشره الاف خطوه.      
10000 </a:t>
                      </a:r>
                      <a:r>
                        <a:rPr kumimoji="0" lang="en-US" sz="1000" b="0" i="0" u="none" strike="noStrike" kern="1200" cap="none" spc="0" normalizeH="0" baseline="0" noProof="0">
                          <a:ln>
                            <a:noFill/>
                          </a:ln>
                          <a:solidFill>
                            <a:prstClr val="black"/>
                          </a:solidFill>
                          <a:effectLst/>
                          <a:uLnTx/>
                          <a:uFillTx/>
                          <a:latin typeface="+mn-lt"/>
                          <a:ea typeface="+mn-ea"/>
                          <a:cs typeface="+mn-cs"/>
                        </a:rPr>
                        <a:t>steps 
</a:t>
                      </a:r>
                      <a:r>
                        <a:rPr kumimoji="0" lang="ar-AE" sz="1000" b="0" i="0" u="none" strike="noStrike" kern="1200" cap="none" spc="0" normalizeH="0" baseline="0" noProof="0">
                          <a:ln>
                            <a:noFill/>
                          </a:ln>
                          <a:solidFill>
                            <a:prstClr val="black"/>
                          </a:solidFill>
                          <a:effectLst/>
                          <a:uLnTx/>
                          <a:uFillTx/>
                          <a:latin typeface="+mn-lt"/>
                          <a:ea typeface="+mn-ea"/>
                          <a:cs typeface="+mn-cs"/>
                        </a:rPr>
                        <a:t>اللهم بشّرني بما اتمناه و انت خير المبشرين</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91046178"/>
                  </a:ext>
                </a:extLst>
              </a:tr>
            </a:tbl>
          </a:graphicData>
        </a:graphic>
      </p:graphicFrame>
      <p:sp>
        <p:nvSpPr>
          <p:cNvPr id="3" name="Title 2">
            <a:extLst>
              <a:ext uri="{FF2B5EF4-FFF2-40B4-BE49-F238E27FC236}">
                <a16:creationId xmlns:a16="http://schemas.microsoft.com/office/drawing/2014/main" id="{8A497A0F-E539-4551-8B0A-65D77E4B8FC2}"/>
              </a:ext>
            </a:extLst>
          </p:cNvPr>
          <p:cNvSpPr>
            <a:spLocks noGrp="1"/>
          </p:cNvSpPr>
          <p:nvPr>
            <p:ph type="title"/>
          </p:nvPr>
        </p:nvSpPr>
        <p:spPr/>
        <p:txBody>
          <a:bodyPr/>
          <a:lstStyle/>
          <a:p>
            <a:r>
              <a:rPr lang="en-US"/>
              <a:t>Twitter Mentions Table - 10 of 10</a:t>
            </a:r>
          </a:p>
        </p:txBody>
      </p:sp>
      <p:sp>
        <p:nvSpPr>
          <p:cNvPr id="4" name="Text Placeholder 3">
            <a:extLst>
              <a:ext uri="{FF2B5EF4-FFF2-40B4-BE49-F238E27FC236}">
                <a16:creationId xmlns:a16="http://schemas.microsoft.com/office/drawing/2014/main" id="{6B37E792-7682-4315-B121-B6BE8C5ECE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93260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8D05297-459C-4B7B-920A-68981E182A3F}"/>
              </a:ext>
            </a:extLst>
          </p:cNvPr>
          <p:cNvGraphicFramePr>
            <a:graphicFrameLocks noGrp="1"/>
          </p:cNvGraphicFramePr>
          <p:nvPr>
            <p:ph type="tbl" sz="quarter" idx="13"/>
            <p:extLst>
              <p:ext uri="{D42A27DB-BD31-4B8C-83A1-F6EECF244321}">
                <p14:modId xmlns:p14="http://schemas.microsoft.com/office/powerpoint/2010/main" val="18232109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1984779"/>
                    </a:ext>
                  </a:extLst>
                </a:gridCol>
                <a:gridCol w="1234440">
                  <a:extLst>
                    <a:ext uri="{9D8B030D-6E8A-4147-A177-3AD203B41FA5}">
                      <a16:colId xmlns:a16="http://schemas.microsoft.com/office/drawing/2014/main" val="3018530609"/>
                    </a:ext>
                  </a:extLst>
                </a:gridCol>
                <a:gridCol w="1234440">
                  <a:extLst>
                    <a:ext uri="{9D8B030D-6E8A-4147-A177-3AD203B41FA5}">
                      <a16:colId xmlns:a16="http://schemas.microsoft.com/office/drawing/2014/main" val="3449071932"/>
                    </a:ext>
                  </a:extLst>
                </a:gridCol>
                <a:gridCol w="1234440">
                  <a:extLst>
                    <a:ext uri="{9D8B030D-6E8A-4147-A177-3AD203B41FA5}">
                      <a16:colId xmlns:a16="http://schemas.microsoft.com/office/drawing/2014/main" val="61154302"/>
                    </a:ext>
                  </a:extLst>
                </a:gridCol>
                <a:gridCol w="1234440">
                  <a:extLst>
                    <a:ext uri="{9D8B030D-6E8A-4147-A177-3AD203B41FA5}">
                      <a16:colId xmlns:a16="http://schemas.microsoft.com/office/drawing/2014/main" val="3180973617"/>
                    </a:ext>
                  </a:extLst>
                </a:gridCol>
                <a:gridCol w="1234440">
                  <a:extLst>
                    <a:ext uri="{9D8B030D-6E8A-4147-A177-3AD203B41FA5}">
                      <a16:colId xmlns:a16="http://schemas.microsoft.com/office/drawing/2014/main" val="299781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93997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#الخميس_الونيس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61815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33.434782608696</a:t>
                      </a:r>
                    </a:p>
                  </a:txBody>
                  <a:tcPr/>
                </a:tc>
                <a:extLst>
                  <a:ext uri="{0D108BD9-81ED-4DB2-BD59-A6C34878D82A}">
                    <a16:rowId xmlns:a16="http://schemas.microsoft.com/office/drawing/2014/main" val="148049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11.888888888889</a:t>
                      </a:r>
                    </a:p>
                  </a:txBody>
                  <a:tcPr/>
                </a:tc>
                <a:extLst>
                  <a:ext uri="{0D108BD9-81ED-4DB2-BD59-A6C34878D82A}">
                    <a16:rowId xmlns:a16="http://schemas.microsoft.com/office/drawing/2014/main" val="267983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33.857142857143</a:t>
                      </a:r>
                    </a:p>
                  </a:txBody>
                  <a:tcPr/>
                </a:tc>
                <a:extLst>
                  <a:ext uri="{0D108BD9-81ED-4DB2-BD59-A6C34878D82A}">
                    <a16:rowId xmlns:a16="http://schemas.microsoft.com/office/drawing/2014/main" val="21954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#أنواع_الناس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1461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36.315789473684</a:t>
                      </a:r>
                    </a:p>
                  </a:txBody>
                  <a:tcPr/>
                </a:tc>
                <a:extLst>
                  <a:ext uri="{0D108BD9-81ED-4DB2-BD59-A6C34878D82A}">
                    <a16:rowId xmlns:a16="http://schemas.microsoft.com/office/drawing/2014/main" val="310191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#أطفال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extLst>
                  <a:ext uri="{0D108BD9-81ED-4DB2-BD59-A6C34878D82A}">
                    <a16:rowId xmlns:a16="http://schemas.microsoft.com/office/drawing/2014/main" val="474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extLst>
                  <a:ext uri="{0D108BD9-81ED-4DB2-BD59-A6C34878D82A}">
                    <a16:rowId xmlns:a16="http://schemas.microsoft.com/office/drawing/2014/main" val="373921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extLst>
                  <a:ext uri="{0D108BD9-81ED-4DB2-BD59-A6C34878D82A}">
                    <a16:rowId xmlns:a16="http://schemas.microsoft.com/office/drawing/2014/main" val="4734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53877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#النصر_الشباب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512279923"/>
                  </a:ext>
                </a:extLst>
              </a:tr>
            </a:tbl>
          </a:graphicData>
        </a:graphic>
      </p:graphicFrame>
      <p:sp>
        <p:nvSpPr>
          <p:cNvPr id="3" name="Title 2">
            <a:extLst>
              <a:ext uri="{FF2B5EF4-FFF2-40B4-BE49-F238E27FC236}">
                <a16:creationId xmlns:a16="http://schemas.microsoft.com/office/drawing/2014/main" id="{A9CC2AD5-BC21-42E9-8EC3-D073EE2648A0}"/>
              </a:ext>
            </a:extLst>
          </p:cNvPr>
          <p:cNvSpPr>
            <a:spLocks noGrp="1"/>
          </p:cNvSpPr>
          <p:nvPr>
            <p:ph type="title"/>
          </p:nvPr>
        </p:nvSpPr>
        <p:spPr/>
        <p:txBody>
          <a:bodyPr/>
          <a:lstStyle/>
          <a:p>
            <a:r>
              <a:rPr lang="en-US"/>
              <a:t>Twitter Hashtag Detection - 1 of 3</a:t>
            </a:r>
          </a:p>
        </p:txBody>
      </p:sp>
      <p:sp>
        <p:nvSpPr>
          <p:cNvPr id="4" name="Text Placeholder 3">
            <a:extLst>
              <a:ext uri="{FF2B5EF4-FFF2-40B4-BE49-F238E27FC236}">
                <a16:creationId xmlns:a16="http://schemas.microsoft.com/office/drawing/2014/main" id="{D5DDA754-CFE7-4F53-8AFE-67785E1056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3302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6B953A4-6C28-458D-894F-D1661BC51855}"/>
              </a:ext>
            </a:extLst>
          </p:cNvPr>
          <p:cNvGraphicFramePr>
            <a:graphicFrameLocks noGrp="1"/>
          </p:cNvGraphicFramePr>
          <p:nvPr>
            <p:ph type="tbl" sz="quarter" idx="13"/>
            <p:extLst>
              <p:ext uri="{D42A27DB-BD31-4B8C-83A1-F6EECF244321}">
                <p14:modId xmlns:p14="http://schemas.microsoft.com/office/powerpoint/2010/main" val="368906891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0906581"/>
                    </a:ext>
                  </a:extLst>
                </a:gridCol>
                <a:gridCol w="1234440">
                  <a:extLst>
                    <a:ext uri="{9D8B030D-6E8A-4147-A177-3AD203B41FA5}">
                      <a16:colId xmlns:a16="http://schemas.microsoft.com/office/drawing/2014/main" val="2455118511"/>
                    </a:ext>
                  </a:extLst>
                </a:gridCol>
                <a:gridCol w="1234440">
                  <a:extLst>
                    <a:ext uri="{9D8B030D-6E8A-4147-A177-3AD203B41FA5}">
                      <a16:colId xmlns:a16="http://schemas.microsoft.com/office/drawing/2014/main" val="1411609299"/>
                    </a:ext>
                  </a:extLst>
                </a:gridCol>
                <a:gridCol w="1234440">
                  <a:extLst>
                    <a:ext uri="{9D8B030D-6E8A-4147-A177-3AD203B41FA5}">
                      <a16:colId xmlns:a16="http://schemas.microsoft.com/office/drawing/2014/main" val="1740962484"/>
                    </a:ext>
                  </a:extLst>
                </a:gridCol>
                <a:gridCol w="1234440">
                  <a:extLst>
                    <a:ext uri="{9D8B030D-6E8A-4147-A177-3AD203B41FA5}">
                      <a16:colId xmlns:a16="http://schemas.microsoft.com/office/drawing/2014/main" val="246913946"/>
                    </a:ext>
                  </a:extLst>
                </a:gridCol>
                <a:gridCol w="1234440">
                  <a:extLst>
                    <a:ext uri="{9D8B030D-6E8A-4147-A177-3AD203B41FA5}">
                      <a16:colId xmlns:a16="http://schemas.microsoft.com/office/drawing/2014/main" val="330972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71637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#لأنك_تستاهلين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9573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1738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#جويا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707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#عصيرات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24046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#الأحد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22670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#يوغا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7468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#رياضة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70670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#فوائد_اليوغا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3179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#الربيع_على_متن_السعودية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2000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#االربيع_على_متن_السعودية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4545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#يوم_السعادة_العالمي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79195555"/>
                  </a:ext>
                </a:extLst>
              </a:tr>
            </a:tbl>
          </a:graphicData>
        </a:graphic>
      </p:graphicFrame>
      <p:sp>
        <p:nvSpPr>
          <p:cNvPr id="3" name="Title 2">
            <a:extLst>
              <a:ext uri="{FF2B5EF4-FFF2-40B4-BE49-F238E27FC236}">
                <a16:creationId xmlns:a16="http://schemas.microsoft.com/office/drawing/2014/main" id="{BC28728C-79D1-4054-B629-BD6D228ABF49}"/>
              </a:ext>
            </a:extLst>
          </p:cNvPr>
          <p:cNvSpPr>
            <a:spLocks noGrp="1"/>
          </p:cNvSpPr>
          <p:nvPr>
            <p:ph type="title"/>
          </p:nvPr>
        </p:nvSpPr>
        <p:spPr/>
        <p:txBody>
          <a:bodyPr/>
          <a:lstStyle/>
          <a:p>
            <a:r>
              <a:rPr lang="en-US"/>
              <a:t>Twitter Hashtag Detection - 2 of 3</a:t>
            </a:r>
          </a:p>
        </p:txBody>
      </p:sp>
      <p:sp>
        <p:nvSpPr>
          <p:cNvPr id="4" name="Text Placeholder 3">
            <a:extLst>
              <a:ext uri="{FF2B5EF4-FFF2-40B4-BE49-F238E27FC236}">
                <a16:creationId xmlns:a16="http://schemas.microsoft.com/office/drawing/2014/main" id="{F343058D-B34B-48D3-B65A-DC010340B6C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62799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ADB29CC-399F-4C9A-8E25-79C23D5342B9}"/>
              </a:ext>
            </a:extLst>
          </p:cNvPr>
          <p:cNvGraphicFramePr>
            <a:graphicFrameLocks noGrp="1"/>
          </p:cNvGraphicFramePr>
          <p:nvPr>
            <p:ph type="tbl" sz="quarter" idx="13"/>
            <p:extLst>
              <p:ext uri="{D42A27DB-BD31-4B8C-83A1-F6EECF244321}">
                <p14:modId xmlns:p14="http://schemas.microsoft.com/office/powerpoint/2010/main" val="42232788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4876674"/>
                    </a:ext>
                  </a:extLst>
                </a:gridCol>
                <a:gridCol w="1234440">
                  <a:extLst>
                    <a:ext uri="{9D8B030D-6E8A-4147-A177-3AD203B41FA5}">
                      <a16:colId xmlns:a16="http://schemas.microsoft.com/office/drawing/2014/main" val="1789106053"/>
                    </a:ext>
                  </a:extLst>
                </a:gridCol>
                <a:gridCol w="1234440">
                  <a:extLst>
                    <a:ext uri="{9D8B030D-6E8A-4147-A177-3AD203B41FA5}">
                      <a16:colId xmlns:a16="http://schemas.microsoft.com/office/drawing/2014/main" val="61862448"/>
                    </a:ext>
                  </a:extLst>
                </a:gridCol>
                <a:gridCol w="1234440">
                  <a:extLst>
                    <a:ext uri="{9D8B030D-6E8A-4147-A177-3AD203B41FA5}">
                      <a16:colId xmlns:a16="http://schemas.microsoft.com/office/drawing/2014/main" val="2717482438"/>
                    </a:ext>
                  </a:extLst>
                </a:gridCol>
                <a:gridCol w="1234440">
                  <a:extLst>
                    <a:ext uri="{9D8B030D-6E8A-4147-A177-3AD203B41FA5}">
                      <a16:colId xmlns:a16="http://schemas.microsoft.com/office/drawing/2014/main" val="4080210757"/>
                    </a:ext>
                  </a:extLst>
                </a:gridCol>
                <a:gridCol w="1234440">
                  <a:extLst>
                    <a:ext uri="{9D8B030D-6E8A-4147-A177-3AD203B41FA5}">
                      <a16:colId xmlns:a16="http://schemas.microsoft.com/office/drawing/2014/main" val="425504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26364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#لأنها_تستاهل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48011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#عيدالأم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74459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4169630533"/>
                  </a:ext>
                </a:extLst>
              </a:tr>
            </a:tbl>
          </a:graphicData>
        </a:graphic>
      </p:graphicFrame>
      <p:sp>
        <p:nvSpPr>
          <p:cNvPr id="3" name="Title 2">
            <a:extLst>
              <a:ext uri="{FF2B5EF4-FFF2-40B4-BE49-F238E27FC236}">
                <a16:creationId xmlns:a16="http://schemas.microsoft.com/office/drawing/2014/main" id="{E4A002A4-D5BA-48C0-AB32-1DAFDD6DCDC8}"/>
              </a:ext>
            </a:extLst>
          </p:cNvPr>
          <p:cNvSpPr>
            <a:spLocks noGrp="1"/>
          </p:cNvSpPr>
          <p:nvPr>
            <p:ph type="title"/>
          </p:nvPr>
        </p:nvSpPr>
        <p:spPr/>
        <p:txBody>
          <a:bodyPr/>
          <a:lstStyle/>
          <a:p>
            <a:r>
              <a:rPr lang="en-US"/>
              <a:t>Twitter Hashtag Detection - 3 of 3</a:t>
            </a:r>
          </a:p>
        </p:txBody>
      </p:sp>
      <p:sp>
        <p:nvSpPr>
          <p:cNvPr id="4" name="Text Placeholder 3">
            <a:extLst>
              <a:ext uri="{FF2B5EF4-FFF2-40B4-BE49-F238E27FC236}">
                <a16:creationId xmlns:a16="http://schemas.microsoft.com/office/drawing/2014/main" id="{A12418E9-509E-4DEA-9483-1A598320825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26978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F6CC309-CFC2-45D8-9B33-57F7FB6D1F6D}"/>
              </a:ext>
            </a:extLst>
          </p:cNvPr>
          <p:cNvGraphicFramePr>
            <a:graphicFrameLocks noGrp="1"/>
          </p:cNvGraphicFramePr>
          <p:nvPr>
            <p:ph type="tbl" sz="quarter" idx="13"/>
            <p:extLst>
              <p:ext uri="{D42A27DB-BD31-4B8C-83A1-F6EECF244321}">
                <p14:modId xmlns:p14="http://schemas.microsoft.com/office/powerpoint/2010/main" val="147239693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6746822"/>
                    </a:ext>
                  </a:extLst>
                </a:gridCol>
                <a:gridCol w="2468880">
                  <a:extLst>
                    <a:ext uri="{9D8B030D-6E8A-4147-A177-3AD203B41FA5}">
                      <a16:colId xmlns:a16="http://schemas.microsoft.com/office/drawing/2014/main" val="940652793"/>
                    </a:ext>
                  </a:extLst>
                </a:gridCol>
                <a:gridCol w="2468880">
                  <a:extLst>
                    <a:ext uri="{9D8B030D-6E8A-4147-A177-3AD203B41FA5}">
                      <a16:colId xmlns:a16="http://schemas.microsoft.com/office/drawing/2014/main" val="332184147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735523706"/>
                  </a:ext>
                </a:extLst>
              </a:tr>
              <a:tr h="370840">
                <a:tc>
                  <a:txBody>
                    <a:bodyPr/>
                    <a:lstStyle/>
                    <a:p>
                      <a:r>
                        <a:rPr lang="en-US" sz="1000"/>
                        <a:t>@AZOOZ28</a:t>
                      </a:r>
                    </a:p>
                  </a:txBody>
                  <a:tcPr/>
                </a:tc>
                <a:tc>
                  <a:txBody>
                    <a:bodyPr/>
                    <a:lstStyle/>
                    <a:p>
                      <a:r>
                        <a:rPr lang="en-US" sz="1000"/>
                        <a:t>@alrabiesocial (4)</a:t>
                      </a:r>
                    </a:p>
                  </a:txBody>
                  <a:tcPr/>
                </a:tc>
                <a:tc>
                  <a:txBody>
                    <a:bodyPr/>
                    <a:lstStyle/>
                    <a:p>
                      <a:r>
                        <a:rPr lang="en-US" sz="1000"/>
                        <a:t>4</a:t>
                      </a:r>
                    </a:p>
                  </a:txBody>
                  <a:tcPr/>
                </a:tc>
                <a:extLst>
                  <a:ext uri="{0D108BD9-81ED-4DB2-BD59-A6C34878D82A}">
                    <a16:rowId xmlns:a16="http://schemas.microsoft.com/office/drawing/2014/main" val="1785118198"/>
                  </a:ext>
                </a:extLst>
              </a:tr>
              <a:tr h="370840">
                <a:tc>
                  <a:txBody>
                    <a:bodyPr/>
                    <a:lstStyle/>
                    <a:p>
                      <a:r>
                        <a:rPr lang="en-US" sz="1000"/>
                        <a:t>@karatsh</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3451054582"/>
                  </a:ext>
                </a:extLst>
              </a:tr>
              <a:tr h="370840">
                <a:tc>
                  <a:txBody>
                    <a:bodyPr/>
                    <a:lstStyle/>
                    <a:p>
                      <a:r>
                        <a:rPr lang="en-US" sz="1000"/>
                        <a:t>@parulghalout</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1429438703"/>
                  </a:ext>
                </a:extLst>
              </a:tr>
              <a:tr h="370840">
                <a:tc>
                  <a:txBody>
                    <a:bodyPr/>
                    <a:lstStyle/>
                    <a:p>
                      <a:r>
                        <a:rPr lang="en-US" sz="1000"/>
                        <a:t>@maha_ryd</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2319448535"/>
                  </a:ext>
                </a:extLst>
              </a:tr>
              <a:tr h="370840">
                <a:tc>
                  <a:txBody>
                    <a:bodyPr/>
                    <a:lstStyle/>
                    <a:p>
                      <a:r>
                        <a:rPr lang="en-US" sz="1000"/>
                        <a:t>@AnwarMohsen</a:t>
                      </a:r>
                    </a:p>
                  </a:txBody>
                  <a:tcPr/>
                </a:tc>
                <a:tc>
                  <a:txBody>
                    <a:bodyPr/>
                    <a:lstStyle/>
                    <a:p>
                      <a:r>
                        <a:rPr lang="en-US" sz="1000"/>
                        <a:t>@alrabiesocial (2)</a:t>
                      </a:r>
                    </a:p>
                  </a:txBody>
                  <a:tcPr/>
                </a:tc>
                <a:tc>
                  <a:txBody>
                    <a:bodyPr/>
                    <a:lstStyle/>
                    <a:p>
                      <a:r>
                        <a:rPr lang="en-US" sz="1000"/>
                        <a:t>2</a:t>
                      </a:r>
                    </a:p>
                  </a:txBody>
                  <a:tcPr/>
                </a:tc>
                <a:extLst>
                  <a:ext uri="{0D108BD9-81ED-4DB2-BD59-A6C34878D82A}">
                    <a16:rowId xmlns:a16="http://schemas.microsoft.com/office/drawing/2014/main" val="527113424"/>
                  </a:ext>
                </a:extLst>
              </a:tr>
              <a:tr h="370840">
                <a:tc>
                  <a:txBody>
                    <a:bodyPr/>
                    <a:lstStyle/>
                    <a:p>
                      <a:r>
                        <a:rPr lang="en-US" sz="1000"/>
                        <a:t>@z_X_v_b</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3265571803"/>
                  </a:ext>
                </a:extLst>
              </a:tr>
              <a:tr h="370840">
                <a:tc>
                  <a:txBody>
                    <a:bodyPr/>
                    <a:lstStyle/>
                    <a:p>
                      <a:r>
                        <a:rPr lang="en-US" sz="1000"/>
                        <a:t>@PandaDada2022</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1572193633"/>
                  </a:ext>
                </a:extLst>
              </a:tr>
              <a:tr h="370840">
                <a:tc>
                  <a:txBody>
                    <a:bodyPr/>
                    <a:lstStyle/>
                    <a:p>
                      <a:r>
                        <a:rPr lang="en-US" sz="1000"/>
                        <a:t>@A_ALSSALEH</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3301882351"/>
                  </a:ext>
                </a:extLst>
              </a:tr>
              <a:tr h="370840">
                <a:tc>
                  <a:txBody>
                    <a:bodyPr/>
                    <a:lstStyle/>
                    <a:p>
                      <a:r>
                        <a:rPr lang="en-US" sz="1000"/>
                        <a:t>@kawth4rkay</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763615130"/>
                  </a:ext>
                </a:extLst>
              </a:tr>
              <a:tr h="370840">
                <a:tc>
                  <a:txBody>
                    <a:bodyPr/>
                    <a:lstStyle/>
                    <a:p>
                      <a:r>
                        <a:rPr lang="en-US" sz="1000"/>
                        <a:t>@g_jg_j</a:t>
                      </a:r>
                    </a:p>
                  </a:txBody>
                  <a:tcPr/>
                </a:tc>
                <a:tc>
                  <a:txBody>
                    <a:bodyPr/>
                    <a:lstStyle/>
                    <a:p>
                      <a:r>
                        <a:rPr lang="en-US" sz="1000"/>
                        <a:t>@alrabiesocial (1)</a:t>
                      </a:r>
                    </a:p>
                  </a:txBody>
                  <a:tcPr/>
                </a:tc>
                <a:tc>
                  <a:txBody>
                    <a:bodyPr/>
                    <a:lstStyle/>
                    <a:p>
                      <a:r>
                        <a:rPr lang="en-US" sz="1000"/>
                        <a:t>1</a:t>
                      </a:r>
                    </a:p>
                  </a:txBody>
                  <a:tcPr/>
                </a:tc>
                <a:extLst>
                  <a:ext uri="{0D108BD9-81ED-4DB2-BD59-A6C34878D82A}">
                    <a16:rowId xmlns:a16="http://schemas.microsoft.com/office/drawing/2014/main" val="213291727"/>
                  </a:ext>
                </a:extLst>
              </a:tr>
            </a:tbl>
          </a:graphicData>
        </a:graphic>
      </p:graphicFrame>
      <p:sp>
        <p:nvSpPr>
          <p:cNvPr id="3" name="Title 2">
            <a:extLst>
              <a:ext uri="{FF2B5EF4-FFF2-40B4-BE49-F238E27FC236}">
                <a16:creationId xmlns:a16="http://schemas.microsoft.com/office/drawing/2014/main" id="{2E587E87-9BAA-4E5B-809A-E500E798D772}"/>
              </a:ext>
            </a:extLst>
          </p:cNvPr>
          <p:cNvSpPr>
            <a:spLocks noGrp="1"/>
          </p:cNvSpPr>
          <p:nvPr>
            <p:ph type="title"/>
          </p:nvPr>
        </p:nvSpPr>
        <p:spPr/>
        <p:txBody>
          <a:bodyPr/>
          <a:lstStyle/>
          <a:p>
            <a:r>
              <a:rPr lang="en-US"/>
              <a:t>TW - Key Influencers (top 10)</a:t>
            </a:r>
          </a:p>
        </p:txBody>
      </p:sp>
      <p:sp>
        <p:nvSpPr>
          <p:cNvPr id="4" name="Text Placeholder 3">
            <a:extLst>
              <a:ext uri="{FF2B5EF4-FFF2-40B4-BE49-F238E27FC236}">
                <a16:creationId xmlns:a16="http://schemas.microsoft.com/office/drawing/2014/main" id="{28A7D5E4-86AA-48D7-8BBE-7E046C0E31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89896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20180404_134926</Template>
  <TotalTime>0</TotalTime>
  <Words>1260</Words>
  <Application>Microsoft Office PowerPoint</Application>
  <PresentationFormat>On-screen Show (4:3)</PresentationFormat>
  <Paragraphs>497</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Lato</vt:lpstr>
      <vt:lpstr>Calibri</vt:lpstr>
      <vt:lpstr>Arial</vt:lpstr>
      <vt:lpstr>quintly_template</vt:lpstr>
      <vt:lpstr>Twitter Reports</vt:lpstr>
      <vt:lpstr>Twitter Key Metrics Table</vt:lpstr>
      <vt:lpstr>Twitter Own Tweets By Weekday</vt:lpstr>
      <vt:lpstr>Twitter Followers Total</vt:lpstr>
      <vt:lpstr>Twitter Interaction Rate</vt:lpstr>
      <vt:lpstr>Twitter Total Interactions</vt:lpstr>
      <vt:lpstr>Twitter Interaction Distribution + Mentions</vt:lpstr>
      <vt:lpstr>TW - Average Interactions Per Tweet (column)</vt:lpstr>
      <vt:lpstr>Twitter Tweet Type Distribution</vt:lpstr>
      <vt:lpstr>Own Tweets Table (Top 10) - 1 of 3</vt:lpstr>
      <vt:lpstr>Own Tweets Table (Top 10) - 2 of 3</vt:lpstr>
      <vt:lpstr>Own Tweets Table (Top 10) - 3 of 3</vt:lpstr>
      <vt:lpstr>Twitter Mentions Table - 1 of 10</vt:lpstr>
      <vt:lpstr>Twitter Mentions Table - 2 of 10</vt:lpstr>
      <vt:lpstr>Twitter Mentions Table - 3 of 10</vt:lpstr>
      <vt:lpstr>Twitter Mentions Table - 4 of 10</vt:lpstr>
      <vt:lpstr>Twitter Mentions Table - 5 of 10</vt:lpstr>
      <vt:lpstr>Twitter Mentions Table - 6 of 10</vt:lpstr>
      <vt:lpstr>Twitter Mentions Table - 7 of 10</vt:lpstr>
      <vt:lpstr>Twitter Mentions Table - 8 of 10</vt:lpstr>
      <vt:lpstr>Twitter Mentions Table - 9 of 10</vt:lpstr>
      <vt:lpstr>Twitter Mentions Table - 10 of 10</vt:lpstr>
      <vt:lpstr>Twitter Hashtag Detection - 1 of 3</vt:lpstr>
      <vt:lpstr>Twitter Hashtag Detection - 2 of 3</vt:lpstr>
      <vt:lpstr>Twitter Hashtag Detection - 3 of 3</vt:lpstr>
      <vt:lpstr>TW - Key Influencers (top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Reports</dc:title>
  <dc:creator>Administrator</dc:creator>
  <cp:lastModifiedBy>Administrator</cp:lastModifiedBy>
  <cp:revision>1</cp:revision>
  <dcterms:created xsi:type="dcterms:W3CDTF">2018-04-04T13:49:27Z</dcterms:created>
  <dcterms:modified xsi:type="dcterms:W3CDTF">2018-04-04T13:50:17Z</dcterms:modified>
</cp:coreProperties>
</file>