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6405"/>
  </p:normalViewPr>
  <p:slideViewPr>
    <p:cSldViewPr snapToGrid="0">
      <p:cViewPr varScale="1">
        <p:scale>
          <a:sx n="75" d="100"/>
          <a:sy n="75" d="100"/>
        </p:scale>
        <p:origin x="288"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@alrabiesocial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6</c:v>
                </c:pt>
                <c:pt idx="2">
                  <c:v>5</c:v>
                </c:pt>
                <c:pt idx="3">
                  <c:v>5</c:v>
                </c:pt>
                <c:pt idx="4">
                  <c:v>0</c:v>
                </c:pt>
                <c:pt idx="5">
                  <c:v>0</c:v>
                </c:pt>
                <c:pt idx="6">
                  <c:v>4</c:v>
                </c:pt>
              </c:numCache>
            </c:numRef>
          </c:val>
          <c:extLst>
            <c:ext xmlns:c16="http://schemas.microsoft.com/office/drawing/2014/chart" uri="{C3380CC4-5D6E-409C-BE32-E72D297353CC}">
              <c16:uniqueId val="{00000000-A17D-45C9-8100-D47B8CBB0F1B}"/>
            </c:ext>
          </c:extLst>
        </c:ser>
        <c:dLbls>
          <c:showLegendKey val="0"/>
          <c:showVal val="0"/>
          <c:showCatName val="0"/>
          <c:showSerName val="0"/>
          <c:showPercent val="0"/>
          <c:showBubbleSize val="0"/>
        </c:dLbls>
        <c:gapWidth val="219"/>
        <c:overlap val="-27"/>
        <c:axId val="322273792"/>
        <c:axId val="322276088"/>
      </c:barChart>
      <c:catAx>
        <c:axId val="322273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276088"/>
        <c:crosses val="autoZero"/>
        <c:auto val="1"/>
        <c:lblAlgn val="ctr"/>
        <c:lblOffset val="100"/>
        <c:noMultiLvlLbl val="0"/>
      </c:catAx>
      <c:valAx>
        <c:axId val="32227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27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@alrabiesocial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51360</c:v>
                </c:pt>
                <c:pt idx="1">
                  <c:v>51376</c:v>
                </c:pt>
                <c:pt idx="2">
                  <c:v>51378</c:v>
                </c:pt>
                <c:pt idx="3">
                  <c:v>51371</c:v>
                </c:pt>
                <c:pt idx="4">
                  <c:v>51386</c:v>
                </c:pt>
                <c:pt idx="5">
                  <c:v>51365</c:v>
                </c:pt>
                <c:pt idx="6">
                  <c:v>51373</c:v>
                </c:pt>
                <c:pt idx="7">
                  <c:v>51364</c:v>
                </c:pt>
                <c:pt idx="8">
                  <c:v>51281</c:v>
                </c:pt>
                <c:pt idx="9">
                  <c:v>51234</c:v>
                </c:pt>
                <c:pt idx="10">
                  <c:v>51236</c:v>
                </c:pt>
                <c:pt idx="11">
                  <c:v>51234</c:v>
                </c:pt>
                <c:pt idx="12">
                  <c:v>51237</c:v>
                </c:pt>
                <c:pt idx="13">
                  <c:v>51210</c:v>
                </c:pt>
                <c:pt idx="14">
                  <c:v>51194</c:v>
                </c:pt>
                <c:pt idx="15">
                  <c:v>51171</c:v>
                </c:pt>
                <c:pt idx="16">
                  <c:v>51161</c:v>
                </c:pt>
                <c:pt idx="17">
                  <c:v>51166</c:v>
                </c:pt>
                <c:pt idx="18">
                  <c:v>51167</c:v>
                </c:pt>
                <c:pt idx="19">
                  <c:v>51155</c:v>
                </c:pt>
                <c:pt idx="20">
                  <c:v>51153</c:v>
                </c:pt>
                <c:pt idx="21">
                  <c:v>51225</c:v>
                </c:pt>
                <c:pt idx="22">
                  <c:v>51319</c:v>
                </c:pt>
                <c:pt idx="23">
                  <c:v>51451</c:v>
                </c:pt>
                <c:pt idx="24">
                  <c:v>51551</c:v>
                </c:pt>
                <c:pt idx="25">
                  <c:v>51614</c:v>
                </c:pt>
                <c:pt idx="26">
                  <c:v>51749</c:v>
                </c:pt>
                <c:pt idx="27">
                  <c:v>51825</c:v>
                </c:pt>
                <c:pt idx="28">
                  <c:v>51875</c:v>
                </c:pt>
                <c:pt idx="29">
                  <c:v>51918</c:v>
                </c:pt>
                <c:pt idx="30">
                  <c:v>51974</c:v>
                </c:pt>
              </c:numCache>
            </c:numRef>
          </c:val>
          <c:smooth val="0"/>
          <c:extLst>
            <c:ext xmlns:c16="http://schemas.microsoft.com/office/drawing/2014/chart" uri="{C3380CC4-5D6E-409C-BE32-E72D297353CC}">
              <c16:uniqueId val="{00000000-5A9E-493D-92ED-1EC6D38B36FF}"/>
            </c:ext>
          </c:extLst>
        </c:ser>
        <c:dLbls>
          <c:showLegendKey val="0"/>
          <c:showVal val="0"/>
          <c:showCatName val="0"/>
          <c:showSerName val="0"/>
          <c:showPercent val="0"/>
          <c:showBubbleSize val="0"/>
        </c:dLbls>
        <c:smooth val="0"/>
        <c:axId val="251288456"/>
        <c:axId val="251288784"/>
      </c:lineChart>
      <c:dateAx>
        <c:axId val="251288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288784"/>
        <c:crosses val="autoZero"/>
        <c:auto val="1"/>
        <c:lblOffset val="100"/>
        <c:baseTimeUnit val="days"/>
      </c:dateAx>
      <c:valAx>
        <c:axId val="251288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28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@alrabiesocial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1.3622652525055999E-2</c:v>
                </c:pt>
                <c:pt idx="1">
                  <c:v>0</c:v>
                </c:pt>
                <c:pt idx="2">
                  <c:v>0</c:v>
                </c:pt>
                <c:pt idx="3">
                  <c:v>0</c:v>
                </c:pt>
                <c:pt idx="4">
                  <c:v>0.37370080579235998</c:v>
                </c:pt>
                <c:pt idx="5">
                  <c:v>2.3357664233577002E-2</c:v>
                </c:pt>
                <c:pt idx="6">
                  <c:v>0.47110124783430002</c:v>
                </c:pt>
                <c:pt idx="7">
                  <c:v>2.7254321756735998E-2</c:v>
                </c:pt>
                <c:pt idx="8">
                  <c:v>0</c:v>
                </c:pt>
                <c:pt idx="9">
                  <c:v>0</c:v>
                </c:pt>
                <c:pt idx="10">
                  <c:v>0</c:v>
                </c:pt>
                <c:pt idx="11">
                  <c:v>1.7566116912267001E-2</c:v>
                </c:pt>
                <c:pt idx="12">
                  <c:v>0</c:v>
                </c:pt>
                <c:pt idx="13">
                  <c:v>3.5140464244578E-2</c:v>
                </c:pt>
                <c:pt idx="14">
                  <c:v>7.8121948361392001E-3</c:v>
                </c:pt>
                <c:pt idx="15">
                  <c:v>0</c:v>
                </c:pt>
                <c:pt idx="16">
                  <c:v>0</c:v>
                </c:pt>
                <c:pt idx="17">
                  <c:v>4.3651336577865997E-2</c:v>
                </c:pt>
                <c:pt idx="18">
                  <c:v>1.7101200015635001E-2</c:v>
                </c:pt>
                <c:pt idx="19">
                  <c:v>6.4502257579014996E-2</c:v>
                </c:pt>
                <c:pt idx="20">
                  <c:v>1.0751847362864999</c:v>
                </c:pt>
                <c:pt idx="21">
                  <c:v>5.8606341206119003E-2</c:v>
                </c:pt>
                <c:pt idx="22">
                  <c:v>0</c:v>
                </c:pt>
                <c:pt idx="23">
                  <c:v>0</c:v>
                </c:pt>
                <c:pt idx="24">
                  <c:v>3.4950777654802999E-2</c:v>
                </c:pt>
                <c:pt idx="25">
                  <c:v>3.2957233143344998E-2</c:v>
                </c:pt>
                <c:pt idx="26">
                  <c:v>2.8056732648362E-2</c:v>
                </c:pt>
                <c:pt idx="27">
                  <c:v>0</c:v>
                </c:pt>
                <c:pt idx="28">
                  <c:v>0</c:v>
                </c:pt>
                <c:pt idx="29">
                  <c:v>0</c:v>
                </c:pt>
                <c:pt idx="30">
                  <c:v>0</c:v>
                </c:pt>
              </c:numCache>
            </c:numRef>
          </c:val>
          <c:smooth val="0"/>
          <c:extLst>
            <c:ext xmlns:c16="http://schemas.microsoft.com/office/drawing/2014/chart" uri="{C3380CC4-5D6E-409C-BE32-E72D297353CC}">
              <c16:uniqueId val="{00000000-EF1E-4F25-BC56-98B800A04C48}"/>
            </c:ext>
          </c:extLst>
        </c:ser>
        <c:dLbls>
          <c:showLegendKey val="0"/>
          <c:showVal val="0"/>
          <c:showCatName val="0"/>
          <c:showSerName val="0"/>
          <c:showPercent val="0"/>
          <c:showBubbleSize val="0"/>
        </c:dLbls>
        <c:smooth val="0"/>
        <c:axId val="324157504"/>
        <c:axId val="324160128"/>
      </c:lineChart>
      <c:dateAx>
        <c:axId val="32415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60128"/>
        <c:crosses val="autoZero"/>
        <c:auto val="1"/>
        <c:lblOffset val="100"/>
        <c:baseTimeUnit val="days"/>
      </c:dateAx>
      <c:valAx>
        <c:axId val="324160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5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@alrabiesocial</c:v>
                </c:pt>
              </c:strCache>
            </c:strRef>
          </c:cat>
          <c:val>
            <c:numRef>
              <c:f>Sheet1!$B$2</c:f>
              <c:numCache>
                <c:formatCode>General</c:formatCode>
                <c:ptCount val="1"/>
                <c:pt idx="0">
                  <c:v>2450</c:v>
                </c:pt>
              </c:numCache>
            </c:numRef>
          </c:val>
          <c:extLst>
            <c:ext xmlns:c16="http://schemas.microsoft.com/office/drawing/2014/chart" uri="{C3380CC4-5D6E-409C-BE32-E72D297353CC}">
              <c16:uniqueId val="{00000000-B492-4DB9-890A-D20B12E08514}"/>
            </c:ext>
          </c:extLst>
        </c:ser>
        <c:dLbls>
          <c:showLegendKey val="0"/>
          <c:showVal val="0"/>
          <c:showCatName val="0"/>
          <c:showSerName val="0"/>
          <c:showPercent val="0"/>
          <c:showBubbleSize val="0"/>
        </c:dLbls>
        <c:gapWidth val="219"/>
        <c:overlap val="-27"/>
        <c:axId val="327409968"/>
        <c:axId val="327408656"/>
      </c:barChart>
      <c:catAx>
        <c:axId val="327409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08656"/>
        <c:crosses val="autoZero"/>
        <c:auto val="1"/>
        <c:lblAlgn val="ctr"/>
        <c:lblOffset val="100"/>
        <c:noMultiLvlLbl val="0"/>
      </c:catAx>
      <c:valAx>
        <c:axId val="32740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0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Favorites</c:v>
                </c:pt>
              </c:strCache>
            </c:strRef>
          </c:tx>
          <c:spPr>
            <a:solidFill>
              <a:schemeClr val="accent1"/>
            </a:solidFill>
            <a:ln>
              <a:noFill/>
            </a:ln>
            <a:effectLst/>
          </c:spPr>
          <c:invertIfNegative val="0"/>
          <c:cat>
            <c:strRef>
              <c:f>Sheet1!$A$2</c:f>
              <c:strCache>
                <c:ptCount val="1"/>
                <c:pt idx="0">
                  <c:v>@alrabiesocial</c:v>
                </c:pt>
              </c:strCache>
            </c:strRef>
          </c:cat>
          <c:val>
            <c:numRef>
              <c:f>Sheet1!$B$2</c:f>
              <c:numCache>
                <c:formatCode>General</c:formatCode>
                <c:ptCount val="1"/>
                <c:pt idx="0">
                  <c:v>552</c:v>
                </c:pt>
              </c:numCache>
            </c:numRef>
          </c:val>
          <c:extLst>
            <c:ext xmlns:c16="http://schemas.microsoft.com/office/drawing/2014/chart" uri="{C3380CC4-5D6E-409C-BE32-E72D297353CC}">
              <c16:uniqueId val="{00000000-4007-4961-808F-7A6B4F8BC199}"/>
            </c:ext>
          </c:extLst>
        </c:ser>
        <c:ser>
          <c:idx val="1"/>
          <c:order val="1"/>
          <c:tx>
            <c:strRef>
              <c:f>Sheet1!$C$1</c:f>
              <c:strCache>
                <c:ptCount val="1"/>
                <c:pt idx="0">
                  <c:v>Mentions</c:v>
                </c:pt>
              </c:strCache>
            </c:strRef>
          </c:tx>
          <c:spPr>
            <a:solidFill>
              <a:schemeClr val="accent2"/>
            </a:solidFill>
            <a:ln>
              <a:noFill/>
            </a:ln>
            <a:effectLst/>
          </c:spPr>
          <c:invertIfNegative val="0"/>
          <c:cat>
            <c:strRef>
              <c:f>Sheet1!$A$2</c:f>
              <c:strCache>
                <c:ptCount val="1"/>
                <c:pt idx="0">
                  <c:v>@alrabiesocial</c:v>
                </c:pt>
              </c:strCache>
            </c:strRef>
          </c:cat>
          <c:val>
            <c:numRef>
              <c:f>Sheet1!$C$2</c:f>
              <c:numCache>
                <c:formatCode>General</c:formatCode>
                <c:ptCount val="1"/>
                <c:pt idx="0">
                  <c:v>1105</c:v>
                </c:pt>
              </c:numCache>
            </c:numRef>
          </c:val>
          <c:extLst>
            <c:ext xmlns:c16="http://schemas.microsoft.com/office/drawing/2014/chart" uri="{C3380CC4-5D6E-409C-BE32-E72D297353CC}">
              <c16:uniqueId val="{00000001-4007-4961-808F-7A6B4F8BC199}"/>
            </c:ext>
          </c:extLst>
        </c:ser>
        <c:ser>
          <c:idx val="2"/>
          <c:order val="2"/>
          <c:tx>
            <c:strRef>
              <c:f>Sheet1!$D$1</c:f>
              <c:strCache>
                <c:ptCount val="1"/>
                <c:pt idx="0">
                  <c:v>Retweets</c:v>
                </c:pt>
              </c:strCache>
            </c:strRef>
          </c:tx>
          <c:spPr>
            <a:solidFill>
              <a:schemeClr val="accent3"/>
            </a:solidFill>
            <a:ln>
              <a:noFill/>
            </a:ln>
            <a:effectLst/>
          </c:spPr>
          <c:invertIfNegative val="0"/>
          <c:cat>
            <c:strRef>
              <c:f>Sheet1!$A$2</c:f>
              <c:strCache>
                <c:ptCount val="1"/>
                <c:pt idx="0">
                  <c:v>@alrabiesocial</c:v>
                </c:pt>
              </c:strCache>
            </c:strRef>
          </c:cat>
          <c:val>
            <c:numRef>
              <c:f>Sheet1!$D$2</c:f>
              <c:numCache>
                <c:formatCode>General</c:formatCode>
                <c:ptCount val="1"/>
                <c:pt idx="0">
                  <c:v>1007</c:v>
                </c:pt>
              </c:numCache>
            </c:numRef>
          </c:val>
          <c:extLst>
            <c:ext xmlns:c16="http://schemas.microsoft.com/office/drawing/2014/chart" uri="{C3380CC4-5D6E-409C-BE32-E72D297353CC}">
              <c16:uniqueId val="{00000002-4007-4961-808F-7A6B4F8BC199}"/>
            </c:ext>
          </c:extLst>
        </c:ser>
        <c:dLbls>
          <c:showLegendKey val="0"/>
          <c:showVal val="0"/>
          <c:showCatName val="0"/>
          <c:showSerName val="0"/>
          <c:showPercent val="0"/>
          <c:showBubbleSize val="0"/>
        </c:dLbls>
        <c:gapWidth val="150"/>
        <c:overlap val="100"/>
        <c:axId val="327409312"/>
        <c:axId val="327409640"/>
      </c:barChart>
      <c:catAx>
        <c:axId val="32740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09640"/>
        <c:crosses val="autoZero"/>
        <c:auto val="1"/>
        <c:lblAlgn val="ctr"/>
        <c:lblOffset val="100"/>
        <c:noMultiLvlLbl val="0"/>
      </c:catAx>
      <c:valAx>
        <c:axId val="327409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0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@alrabiesocial</c:v>
                </c:pt>
              </c:strCache>
            </c:strRef>
          </c:tx>
          <c:spPr>
            <a:solidFill>
              <a:schemeClr val="accent1"/>
            </a:solidFill>
            <a:ln>
              <a:noFill/>
            </a:ln>
            <a:effectLst/>
          </c:spPr>
          <c:invertIfNegative val="0"/>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3</c:v>
                </c:pt>
                <c:pt idx="1">
                  <c:v>0</c:v>
                </c:pt>
                <c:pt idx="2">
                  <c:v>0</c:v>
                </c:pt>
                <c:pt idx="3">
                  <c:v>0</c:v>
                </c:pt>
                <c:pt idx="4">
                  <c:v>134</c:v>
                </c:pt>
                <c:pt idx="5">
                  <c:v>12</c:v>
                </c:pt>
                <c:pt idx="6">
                  <c:v>183</c:v>
                </c:pt>
                <c:pt idx="7">
                  <c:v>8</c:v>
                </c:pt>
                <c:pt idx="8">
                  <c:v>0</c:v>
                </c:pt>
                <c:pt idx="9">
                  <c:v>0</c:v>
                </c:pt>
                <c:pt idx="10">
                  <c:v>0</c:v>
                </c:pt>
                <c:pt idx="11">
                  <c:v>7</c:v>
                </c:pt>
                <c:pt idx="12">
                  <c:v>0</c:v>
                </c:pt>
                <c:pt idx="13">
                  <c:v>12</c:v>
                </c:pt>
                <c:pt idx="14">
                  <c:v>1</c:v>
                </c:pt>
                <c:pt idx="15">
                  <c:v>0</c:v>
                </c:pt>
                <c:pt idx="16">
                  <c:v>0</c:v>
                </c:pt>
                <c:pt idx="17">
                  <c:v>12</c:v>
                </c:pt>
                <c:pt idx="18">
                  <c:v>7</c:v>
                </c:pt>
                <c:pt idx="19">
                  <c:v>20</c:v>
                </c:pt>
                <c:pt idx="20">
                  <c:v>328</c:v>
                </c:pt>
                <c:pt idx="21">
                  <c:v>27</c:v>
                </c:pt>
                <c:pt idx="22">
                  <c:v>0</c:v>
                </c:pt>
                <c:pt idx="23">
                  <c:v>0</c:v>
                </c:pt>
                <c:pt idx="24">
                  <c:v>16</c:v>
                </c:pt>
                <c:pt idx="25">
                  <c:v>13</c:v>
                </c:pt>
                <c:pt idx="26">
                  <c:v>12</c:v>
                </c:pt>
                <c:pt idx="27">
                  <c:v>0</c:v>
                </c:pt>
                <c:pt idx="28">
                  <c:v>0</c:v>
                </c:pt>
                <c:pt idx="29">
                  <c:v>0</c:v>
                </c:pt>
                <c:pt idx="30">
                  <c:v>0</c:v>
                </c:pt>
              </c:numCache>
            </c:numRef>
          </c:val>
          <c:extLst>
            <c:ext xmlns:c16="http://schemas.microsoft.com/office/drawing/2014/chart" uri="{C3380CC4-5D6E-409C-BE32-E72D297353CC}">
              <c16:uniqueId val="{00000000-C2A5-47A4-B711-364119A5BB45}"/>
            </c:ext>
          </c:extLst>
        </c:ser>
        <c:dLbls>
          <c:showLegendKey val="0"/>
          <c:showVal val="0"/>
          <c:showCatName val="0"/>
          <c:showSerName val="0"/>
          <c:showPercent val="0"/>
          <c:showBubbleSize val="0"/>
        </c:dLbls>
        <c:gapWidth val="219"/>
        <c:overlap val="-27"/>
        <c:axId val="327414232"/>
        <c:axId val="327415544"/>
      </c:barChart>
      <c:dateAx>
        <c:axId val="327414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15544"/>
        <c:crosses val="autoZero"/>
        <c:auto val="1"/>
        <c:lblOffset val="100"/>
        <c:baseTimeUnit val="days"/>
      </c:dateAx>
      <c:valAx>
        <c:axId val="32741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1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c:f>
              <c:strCache>
                <c:ptCount val="1"/>
                <c:pt idx="0">
                  <c:v>@alrabiesocial</c:v>
                </c:pt>
              </c:strCache>
            </c:strRef>
          </c:cat>
          <c:val>
            <c:numRef>
              <c:f>Sheet1!$B$2</c:f>
              <c:numCache>
                <c:formatCode>General</c:formatCode>
                <c:ptCount val="1"/>
                <c:pt idx="0">
                  <c:v>27</c:v>
                </c:pt>
              </c:numCache>
            </c:numRef>
          </c:val>
          <c:extLst>
            <c:ext xmlns:c16="http://schemas.microsoft.com/office/drawing/2014/chart" uri="{C3380CC4-5D6E-409C-BE32-E72D297353CC}">
              <c16:uniqueId val="{00000000-BB55-409F-AD8B-FC300A245833}"/>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c:f>
              <c:strCache>
                <c:ptCount val="1"/>
                <c:pt idx="0">
                  <c:v>@alrabiesocial</c:v>
                </c:pt>
              </c:strCache>
            </c:strRef>
          </c:cat>
          <c:val>
            <c:numRef>
              <c:f>Sheet1!$C$2</c:f>
              <c:numCache>
                <c:formatCode>General</c:formatCode>
                <c:ptCount val="1"/>
                <c:pt idx="0">
                  <c:v>3</c:v>
                </c:pt>
              </c:numCache>
            </c:numRef>
          </c:val>
          <c:extLst>
            <c:ext xmlns:c16="http://schemas.microsoft.com/office/drawing/2014/chart" uri="{C3380CC4-5D6E-409C-BE32-E72D297353CC}">
              <c16:uniqueId val="{00000001-BB55-409F-AD8B-FC300A245833}"/>
            </c:ext>
          </c:extLst>
        </c:ser>
        <c:dLbls>
          <c:showLegendKey val="0"/>
          <c:showVal val="0"/>
          <c:showCatName val="0"/>
          <c:showSerName val="0"/>
          <c:showPercent val="0"/>
          <c:showBubbleSize val="0"/>
        </c:dLbls>
        <c:gapWidth val="150"/>
        <c:overlap val="100"/>
        <c:axId val="327416200"/>
        <c:axId val="327414560"/>
      </c:barChart>
      <c:catAx>
        <c:axId val="327416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14560"/>
        <c:crosses val="autoZero"/>
        <c:auto val="1"/>
        <c:lblAlgn val="ctr"/>
        <c:lblOffset val="100"/>
        <c:noMultiLvlLbl val="0"/>
      </c:catAx>
      <c:valAx>
        <c:axId val="327414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16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26377-592F-47AD-970E-0C477AB30680}"/>
              </a:ext>
            </a:extLst>
          </p:cNvPr>
          <p:cNvSpPr>
            <a:spLocks noGrp="1"/>
          </p:cNvSpPr>
          <p:nvPr>
            <p:ph type="ctrTitle"/>
          </p:nvPr>
        </p:nvSpPr>
        <p:spPr/>
        <p:txBody>
          <a:bodyPr/>
          <a:lstStyle/>
          <a:p>
            <a:r>
              <a:rPr lang="en-US"/>
              <a:t>Twitter Reports</a:t>
            </a:r>
          </a:p>
        </p:txBody>
      </p:sp>
      <p:sp>
        <p:nvSpPr>
          <p:cNvPr id="3" name="Subtitle 2">
            <a:extLst>
              <a:ext uri="{FF2B5EF4-FFF2-40B4-BE49-F238E27FC236}">
                <a16:creationId xmlns:a16="http://schemas.microsoft.com/office/drawing/2014/main" id="{077087DB-1617-43CC-A213-22DF1FEC5531}"/>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77A62EF7-D4AD-41FB-9320-11731D8840D5}"/>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651631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E87B9D2-3C9D-4B02-BD8B-CE7C1AD89EC5}"/>
              </a:ext>
            </a:extLst>
          </p:cNvPr>
          <p:cNvGraphicFramePr>
            <a:graphicFrameLocks noGrp="1"/>
          </p:cNvGraphicFramePr>
          <p:nvPr>
            <p:ph type="tbl" sz="quarter" idx="13"/>
            <p:extLst>
              <p:ext uri="{D42A27DB-BD31-4B8C-83A1-F6EECF244321}">
                <p14:modId xmlns:p14="http://schemas.microsoft.com/office/powerpoint/2010/main" val="322205026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0891849"/>
                    </a:ext>
                  </a:extLst>
                </a:gridCol>
                <a:gridCol w="493776">
                  <a:extLst>
                    <a:ext uri="{9D8B030D-6E8A-4147-A177-3AD203B41FA5}">
                      <a16:colId xmlns:a16="http://schemas.microsoft.com/office/drawing/2014/main" val="4217827032"/>
                    </a:ext>
                  </a:extLst>
                </a:gridCol>
                <a:gridCol w="493776">
                  <a:extLst>
                    <a:ext uri="{9D8B030D-6E8A-4147-A177-3AD203B41FA5}">
                      <a16:colId xmlns:a16="http://schemas.microsoft.com/office/drawing/2014/main" val="2915892736"/>
                    </a:ext>
                  </a:extLst>
                </a:gridCol>
                <a:gridCol w="493776">
                  <a:extLst>
                    <a:ext uri="{9D8B030D-6E8A-4147-A177-3AD203B41FA5}">
                      <a16:colId xmlns:a16="http://schemas.microsoft.com/office/drawing/2014/main" val="1623367529"/>
                    </a:ext>
                  </a:extLst>
                </a:gridCol>
                <a:gridCol w="493776">
                  <a:extLst>
                    <a:ext uri="{9D8B030D-6E8A-4147-A177-3AD203B41FA5}">
                      <a16:colId xmlns:a16="http://schemas.microsoft.com/office/drawing/2014/main" val="1915445043"/>
                    </a:ext>
                  </a:extLst>
                </a:gridCol>
                <a:gridCol w="493776">
                  <a:extLst>
                    <a:ext uri="{9D8B030D-6E8A-4147-A177-3AD203B41FA5}">
                      <a16:colId xmlns:a16="http://schemas.microsoft.com/office/drawing/2014/main" val="925575255"/>
                    </a:ext>
                  </a:extLst>
                </a:gridCol>
                <a:gridCol w="493776">
                  <a:extLst>
                    <a:ext uri="{9D8B030D-6E8A-4147-A177-3AD203B41FA5}">
                      <a16:colId xmlns:a16="http://schemas.microsoft.com/office/drawing/2014/main" val="4066425142"/>
                    </a:ext>
                  </a:extLst>
                </a:gridCol>
                <a:gridCol w="493776">
                  <a:extLst>
                    <a:ext uri="{9D8B030D-6E8A-4147-A177-3AD203B41FA5}">
                      <a16:colId xmlns:a16="http://schemas.microsoft.com/office/drawing/2014/main" val="3471513485"/>
                    </a:ext>
                  </a:extLst>
                </a:gridCol>
                <a:gridCol w="493776">
                  <a:extLst>
                    <a:ext uri="{9D8B030D-6E8A-4147-A177-3AD203B41FA5}">
                      <a16:colId xmlns:a16="http://schemas.microsoft.com/office/drawing/2014/main" val="1656770066"/>
                    </a:ext>
                  </a:extLst>
                </a:gridCol>
                <a:gridCol w="493776">
                  <a:extLst>
                    <a:ext uri="{9D8B030D-6E8A-4147-A177-3AD203B41FA5}">
                      <a16:colId xmlns:a16="http://schemas.microsoft.com/office/drawing/2014/main" val="2132274156"/>
                    </a:ext>
                  </a:extLst>
                </a:gridCol>
                <a:gridCol w="493776">
                  <a:extLst>
                    <a:ext uri="{9D8B030D-6E8A-4147-A177-3AD203B41FA5}">
                      <a16:colId xmlns:a16="http://schemas.microsoft.com/office/drawing/2014/main" val="3196603278"/>
                    </a:ext>
                  </a:extLst>
                </a:gridCol>
                <a:gridCol w="493776">
                  <a:extLst>
                    <a:ext uri="{9D8B030D-6E8A-4147-A177-3AD203B41FA5}">
                      <a16:colId xmlns:a16="http://schemas.microsoft.com/office/drawing/2014/main" val="3217551335"/>
                    </a:ext>
                  </a:extLst>
                </a:gridCol>
                <a:gridCol w="493776">
                  <a:extLst>
                    <a:ext uri="{9D8B030D-6E8A-4147-A177-3AD203B41FA5}">
                      <a16:colId xmlns:a16="http://schemas.microsoft.com/office/drawing/2014/main" val="3127165138"/>
                    </a:ext>
                  </a:extLst>
                </a:gridCol>
                <a:gridCol w="493776">
                  <a:extLst>
                    <a:ext uri="{9D8B030D-6E8A-4147-A177-3AD203B41FA5}">
                      <a16:colId xmlns:a16="http://schemas.microsoft.com/office/drawing/2014/main" val="182374446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12901309"/>
                  </a:ext>
                </a:extLst>
              </a:tr>
              <a:tr h="370840">
                <a:tc>
                  <a:txBody>
                    <a:bodyPr/>
                    <a:lstStyle/>
                    <a:p>
                      <a:r>
                        <a:rPr lang="en-US" sz="1000"/>
                        <a:t>@alrabiesocial</a:t>
                      </a:r>
                    </a:p>
                  </a:txBody>
                  <a:tcPr/>
                </a:tc>
                <a:tc>
                  <a:txBody>
                    <a:bodyPr/>
                    <a:lstStyle/>
                    <a:p>
                      <a:r>
                        <a:rPr lang="en-US" sz="1000"/>
                        <a:t>51974</a:t>
                      </a:r>
                    </a:p>
                  </a:txBody>
                  <a:tcPr/>
                </a:tc>
                <a:tc>
                  <a:txBody>
                    <a:bodyPr/>
                    <a:lstStyle/>
                    <a:p>
                      <a:r>
                        <a:rPr lang="en-US" sz="1000"/>
                        <a:t>564</a:t>
                      </a:r>
                    </a:p>
                  </a:txBody>
                  <a:tcPr/>
                </a:tc>
                <a:tc>
                  <a:txBody>
                    <a:bodyPr/>
                    <a:lstStyle/>
                    <a:p>
                      <a:r>
                        <a:rPr lang="en-US" sz="1000"/>
                        <a:t>57</a:t>
                      </a:r>
                    </a:p>
                  </a:txBody>
                  <a:tcPr/>
                </a:tc>
                <a:tc>
                  <a:txBody>
                    <a:bodyPr/>
                    <a:lstStyle/>
                    <a:p>
                      <a:r>
                        <a:rPr lang="en-US" sz="1000"/>
                        <a:t>27</a:t>
                      </a:r>
                    </a:p>
                  </a:txBody>
                  <a:tcPr/>
                </a:tc>
                <a:tc>
                  <a:txBody>
                    <a:bodyPr/>
                    <a:lstStyle/>
                    <a:p>
                      <a:r>
                        <a:rPr lang="en-US" sz="1000"/>
                        <a:t>3</a:t>
                      </a:r>
                    </a:p>
                  </a:txBody>
                  <a:tcPr/>
                </a:tc>
                <a:tc>
                  <a:txBody>
                    <a:bodyPr/>
                    <a:lstStyle/>
                    <a:p>
                      <a:r>
                        <a:rPr lang="en-US" sz="1000"/>
                        <a:t>27</a:t>
                      </a:r>
                    </a:p>
                  </a:txBody>
                  <a:tcPr/>
                </a:tc>
                <a:tc>
                  <a:txBody>
                    <a:bodyPr/>
                    <a:lstStyle/>
                    <a:p>
                      <a:r>
                        <a:rPr lang="en-US" sz="1000"/>
                        <a:t>1066</a:t>
                      </a:r>
                    </a:p>
                  </a:txBody>
                  <a:tcPr/>
                </a:tc>
                <a:tc>
                  <a:txBody>
                    <a:bodyPr/>
                    <a:lstStyle/>
                    <a:p>
                      <a:r>
                        <a:rPr lang="en-US" sz="1000"/>
                        <a:t>1007</a:t>
                      </a:r>
                    </a:p>
                  </a:txBody>
                  <a:tcPr/>
                </a:tc>
                <a:tc>
                  <a:txBody>
                    <a:bodyPr/>
                    <a:lstStyle/>
                    <a:p>
                      <a:r>
                        <a:rPr lang="en-US" sz="1000"/>
                        <a:t>552</a:t>
                      </a:r>
                    </a:p>
                  </a:txBody>
                  <a:tcPr/>
                </a:tc>
                <a:tc>
                  <a:txBody>
                    <a:bodyPr/>
                    <a:lstStyle/>
                    <a:p>
                      <a:r>
                        <a:rPr lang="en-US" sz="1000"/>
                        <a:t>891</a:t>
                      </a:r>
                    </a:p>
                  </a:txBody>
                  <a:tcPr/>
                </a:tc>
                <a:tc>
                  <a:txBody>
                    <a:bodyPr/>
                    <a:lstStyle/>
                    <a:p>
                      <a:r>
                        <a:rPr lang="en-US" sz="1000"/>
                        <a:t>1105</a:t>
                      </a:r>
                    </a:p>
                  </a:txBody>
                  <a:tcPr/>
                </a:tc>
                <a:tc>
                  <a:txBody>
                    <a:bodyPr/>
                    <a:lstStyle/>
                    <a:p>
                      <a:r>
                        <a:rPr lang="en-US" sz="1000"/>
                        <a:t>0.1755%</a:t>
                      </a:r>
                    </a:p>
                  </a:txBody>
                  <a:tcPr/>
                </a:tc>
                <a:tc>
                  <a:txBody>
                    <a:bodyPr/>
                    <a:lstStyle/>
                    <a:p>
                      <a:r>
                        <a:rPr lang="en-US" sz="1000"/>
                        <a:t>16.7%</a:t>
                      </a:r>
                    </a:p>
                  </a:txBody>
                  <a:tcPr/>
                </a:tc>
                <a:extLst>
                  <a:ext uri="{0D108BD9-81ED-4DB2-BD59-A6C34878D82A}">
                    <a16:rowId xmlns:a16="http://schemas.microsoft.com/office/drawing/2014/main" val="4271110448"/>
                  </a:ext>
                </a:extLst>
              </a:tr>
            </a:tbl>
          </a:graphicData>
        </a:graphic>
      </p:graphicFrame>
      <p:sp>
        <p:nvSpPr>
          <p:cNvPr id="3" name="Title 2">
            <a:extLst>
              <a:ext uri="{FF2B5EF4-FFF2-40B4-BE49-F238E27FC236}">
                <a16:creationId xmlns:a16="http://schemas.microsoft.com/office/drawing/2014/main" id="{23B9B96A-50C1-400E-ADAF-F0D3C35C0B83}"/>
              </a:ext>
            </a:extLst>
          </p:cNvPr>
          <p:cNvSpPr>
            <a:spLocks noGrp="1"/>
          </p:cNvSpPr>
          <p:nvPr>
            <p:ph type="title"/>
          </p:nvPr>
        </p:nvSpPr>
        <p:spPr/>
        <p:txBody>
          <a:bodyPr/>
          <a:lstStyle/>
          <a:p>
            <a:r>
              <a:rPr lang="en-US"/>
              <a:t>Twitter Key Metrics Table</a:t>
            </a:r>
          </a:p>
        </p:txBody>
      </p:sp>
      <p:sp>
        <p:nvSpPr>
          <p:cNvPr id="4" name="Text Placeholder 3">
            <a:extLst>
              <a:ext uri="{FF2B5EF4-FFF2-40B4-BE49-F238E27FC236}">
                <a16:creationId xmlns:a16="http://schemas.microsoft.com/office/drawing/2014/main" id="{5AC806F1-DE18-433F-AD7A-A2443426229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85757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67D6A-B89F-4B51-B394-BCCCE4F00EC7}"/>
              </a:ext>
            </a:extLst>
          </p:cNvPr>
          <p:cNvSpPr>
            <a:spLocks noGrp="1"/>
          </p:cNvSpPr>
          <p:nvPr>
            <p:ph type="title"/>
          </p:nvPr>
        </p:nvSpPr>
        <p:spPr/>
        <p:txBody>
          <a:bodyPr/>
          <a:lstStyle/>
          <a:p>
            <a:r>
              <a:rPr lang="en-US"/>
              <a:t>Twitter Own Tweets By Weekday</a:t>
            </a:r>
          </a:p>
        </p:txBody>
      </p:sp>
      <p:graphicFrame>
        <p:nvGraphicFramePr>
          <p:cNvPr id="6" name="Chart Placeholder 5">
            <a:extLst>
              <a:ext uri="{FF2B5EF4-FFF2-40B4-BE49-F238E27FC236}">
                <a16:creationId xmlns:a16="http://schemas.microsoft.com/office/drawing/2014/main" id="{5CDDE3E4-CDC0-4247-BEB0-D73F77B58A5F}"/>
              </a:ext>
            </a:extLst>
          </p:cNvPr>
          <p:cNvGraphicFramePr>
            <a:graphicFrameLocks noGrp="1"/>
          </p:cNvGraphicFramePr>
          <p:nvPr>
            <p:ph type="chart" sz="quarter" idx="13"/>
            <p:extLst>
              <p:ext uri="{D42A27DB-BD31-4B8C-83A1-F6EECF244321}">
                <p14:modId xmlns:p14="http://schemas.microsoft.com/office/powerpoint/2010/main" val="76140229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CEAFF4-EF97-4D93-A3FF-24869E01FD7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AD602A5-9913-4B23-AE3A-1A0F37E7E82D}"/>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530732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1FCA8-10F0-4F3C-83CA-13E2AD5AE359}"/>
              </a:ext>
            </a:extLst>
          </p:cNvPr>
          <p:cNvSpPr>
            <a:spLocks noGrp="1"/>
          </p:cNvSpPr>
          <p:nvPr>
            <p:ph type="title"/>
          </p:nvPr>
        </p:nvSpPr>
        <p:spPr/>
        <p:txBody>
          <a:bodyPr/>
          <a:lstStyle/>
          <a:p>
            <a:r>
              <a:rPr lang="en-US"/>
              <a:t>Twitter Followers Total</a:t>
            </a:r>
          </a:p>
        </p:txBody>
      </p:sp>
      <p:graphicFrame>
        <p:nvGraphicFramePr>
          <p:cNvPr id="6" name="Chart Placeholder 5">
            <a:extLst>
              <a:ext uri="{FF2B5EF4-FFF2-40B4-BE49-F238E27FC236}">
                <a16:creationId xmlns:a16="http://schemas.microsoft.com/office/drawing/2014/main" id="{D61643FF-7060-4CAD-8318-CC300421614E}"/>
              </a:ext>
            </a:extLst>
          </p:cNvPr>
          <p:cNvGraphicFramePr>
            <a:graphicFrameLocks noGrp="1"/>
          </p:cNvGraphicFramePr>
          <p:nvPr>
            <p:ph type="chart" sz="quarter" idx="13"/>
            <p:extLst>
              <p:ext uri="{D42A27DB-BD31-4B8C-83A1-F6EECF244321}">
                <p14:modId xmlns:p14="http://schemas.microsoft.com/office/powerpoint/2010/main" val="2967733057"/>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E1FC97-8C9D-423E-A52A-8F7C368E02B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C9E5203-84C1-42DD-B5D3-D47BAF859199}"/>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629506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80D10-6ABB-442C-842A-54B72DEAB36D}"/>
              </a:ext>
            </a:extLst>
          </p:cNvPr>
          <p:cNvSpPr>
            <a:spLocks noGrp="1"/>
          </p:cNvSpPr>
          <p:nvPr>
            <p:ph type="title"/>
          </p:nvPr>
        </p:nvSpPr>
        <p:spPr/>
        <p:txBody>
          <a:bodyPr/>
          <a:lstStyle/>
          <a:p>
            <a:r>
              <a:rPr lang="en-US"/>
              <a:t>Twitter Interaction Rate</a:t>
            </a:r>
          </a:p>
        </p:txBody>
      </p:sp>
      <p:graphicFrame>
        <p:nvGraphicFramePr>
          <p:cNvPr id="6" name="Chart Placeholder 5">
            <a:extLst>
              <a:ext uri="{FF2B5EF4-FFF2-40B4-BE49-F238E27FC236}">
                <a16:creationId xmlns:a16="http://schemas.microsoft.com/office/drawing/2014/main" id="{B3904ECD-4F79-4B58-888A-46D978C31408}"/>
              </a:ext>
            </a:extLst>
          </p:cNvPr>
          <p:cNvGraphicFramePr>
            <a:graphicFrameLocks noGrp="1"/>
          </p:cNvGraphicFramePr>
          <p:nvPr>
            <p:ph type="chart" sz="quarter" idx="13"/>
            <p:extLst>
              <p:ext uri="{D42A27DB-BD31-4B8C-83A1-F6EECF244321}">
                <p14:modId xmlns:p14="http://schemas.microsoft.com/office/powerpoint/2010/main" val="167207389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1E6709-8845-4B6D-A038-62D61FA4791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D5F94D4-F1BE-49BC-B399-DFE90F9FC607}"/>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302661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B49EA-C2B0-4A10-A7B9-1256F46D8861}"/>
              </a:ext>
            </a:extLst>
          </p:cNvPr>
          <p:cNvSpPr>
            <a:spLocks noGrp="1"/>
          </p:cNvSpPr>
          <p:nvPr>
            <p:ph type="title"/>
          </p:nvPr>
        </p:nvSpPr>
        <p:spPr/>
        <p:txBody>
          <a:bodyPr/>
          <a:lstStyle/>
          <a:p>
            <a:r>
              <a:rPr lang="en-US"/>
              <a:t>Twitter Total Interactions</a:t>
            </a:r>
          </a:p>
        </p:txBody>
      </p:sp>
      <p:graphicFrame>
        <p:nvGraphicFramePr>
          <p:cNvPr id="6" name="Chart Placeholder 5">
            <a:extLst>
              <a:ext uri="{FF2B5EF4-FFF2-40B4-BE49-F238E27FC236}">
                <a16:creationId xmlns:a16="http://schemas.microsoft.com/office/drawing/2014/main" id="{1BA246F2-5140-4A8E-9F8C-37E0628B0716}"/>
              </a:ext>
            </a:extLst>
          </p:cNvPr>
          <p:cNvGraphicFramePr>
            <a:graphicFrameLocks noGrp="1"/>
          </p:cNvGraphicFramePr>
          <p:nvPr>
            <p:ph type="chart" sz="quarter" idx="13"/>
            <p:extLst>
              <p:ext uri="{D42A27DB-BD31-4B8C-83A1-F6EECF244321}">
                <p14:modId xmlns:p14="http://schemas.microsoft.com/office/powerpoint/2010/main" val="8089517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6AE8EA-A3A4-47BD-906B-025CEE0F74E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78AB8BF-878B-4E43-A12A-C35BA21119B0}"/>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348716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72536-0E9F-4033-8812-067956E4E160}"/>
              </a:ext>
            </a:extLst>
          </p:cNvPr>
          <p:cNvSpPr>
            <a:spLocks noGrp="1"/>
          </p:cNvSpPr>
          <p:nvPr>
            <p:ph type="title"/>
          </p:nvPr>
        </p:nvSpPr>
        <p:spPr/>
        <p:txBody>
          <a:bodyPr/>
          <a:lstStyle/>
          <a:p>
            <a:r>
              <a:rPr lang="en-US"/>
              <a:t>Twitter Interaction Distribution + Mentions</a:t>
            </a:r>
          </a:p>
        </p:txBody>
      </p:sp>
      <p:graphicFrame>
        <p:nvGraphicFramePr>
          <p:cNvPr id="6" name="Chart Placeholder 5">
            <a:extLst>
              <a:ext uri="{FF2B5EF4-FFF2-40B4-BE49-F238E27FC236}">
                <a16:creationId xmlns:a16="http://schemas.microsoft.com/office/drawing/2014/main" id="{98BB2823-81D3-4F6C-9066-C1655E65CD74}"/>
              </a:ext>
            </a:extLst>
          </p:cNvPr>
          <p:cNvGraphicFramePr>
            <a:graphicFrameLocks noGrp="1"/>
          </p:cNvGraphicFramePr>
          <p:nvPr>
            <p:ph type="chart" sz="quarter" idx="13"/>
            <p:extLst>
              <p:ext uri="{D42A27DB-BD31-4B8C-83A1-F6EECF244321}">
                <p14:modId xmlns:p14="http://schemas.microsoft.com/office/powerpoint/2010/main" val="3349510655"/>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AD8FDA-97EB-4DE3-893D-1D46E19AF42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3ACA0BE-2DE2-482D-8EC8-7185DAF0AF7C}"/>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662095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734D0-0EC9-452B-89C0-478F50A71922}"/>
              </a:ext>
            </a:extLst>
          </p:cNvPr>
          <p:cNvSpPr>
            <a:spLocks noGrp="1"/>
          </p:cNvSpPr>
          <p:nvPr>
            <p:ph type="title"/>
          </p:nvPr>
        </p:nvSpPr>
        <p:spPr/>
        <p:txBody>
          <a:bodyPr/>
          <a:lstStyle/>
          <a:p>
            <a:r>
              <a:rPr lang="en-US"/>
              <a:t>TW - Average Interactions Per Tweet (column)</a:t>
            </a:r>
          </a:p>
        </p:txBody>
      </p:sp>
      <p:graphicFrame>
        <p:nvGraphicFramePr>
          <p:cNvPr id="6" name="Chart Placeholder 5">
            <a:extLst>
              <a:ext uri="{FF2B5EF4-FFF2-40B4-BE49-F238E27FC236}">
                <a16:creationId xmlns:a16="http://schemas.microsoft.com/office/drawing/2014/main" id="{198128C5-698F-443E-B2C2-29AE0874930F}"/>
              </a:ext>
            </a:extLst>
          </p:cNvPr>
          <p:cNvGraphicFramePr>
            <a:graphicFrameLocks noGrp="1"/>
          </p:cNvGraphicFramePr>
          <p:nvPr>
            <p:ph type="chart" sz="quarter" idx="13"/>
            <p:extLst>
              <p:ext uri="{D42A27DB-BD31-4B8C-83A1-F6EECF244321}">
                <p14:modId xmlns:p14="http://schemas.microsoft.com/office/powerpoint/2010/main" val="7908875"/>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DAFF62-05CD-4270-98AE-7879150F670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30E7BE7-0F80-49BE-BFB4-D36C5A5C9C37}"/>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309832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373D8-D679-4F57-A655-BAF8CB70F01D}"/>
              </a:ext>
            </a:extLst>
          </p:cNvPr>
          <p:cNvSpPr>
            <a:spLocks noGrp="1"/>
          </p:cNvSpPr>
          <p:nvPr>
            <p:ph type="title"/>
          </p:nvPr>
        </p:nvSpPr>
        <p:spPr/>
        <p:txBody>
          <a:bodyPr/>
          <a:lstStyle/>
          <a:p>
            <a:r>
              <a:rPr lang="en-US"/>
              <a:t>Twitter Tweet Type Distribution</a:t>
            </a:r>
          </a:p>
        </p:txBody>
      </p:sp>
      <p:graphicFrame>
        <p:nvGraphicFramePr>
          <p:cNvPr id="6" name="Chart Placeholder 5">
            <a:extLst>
              <a:ext uri="{FF2B5EF4-FFF2-40B4-BE49-F238E27FC236}">
                <a16:creationId xmlns:a16="http://schemas.microsoft.com/office/drawing/2014/main" id="{21ED211F-AE8E-4673-A13E-90AD3FCBCA05}"/>
              </a:ext>
            </a:extLst>
          </p:cNvPr>
          <p:cNvGraphicFramePr>
            <a:graphicFrameLocks noGrp="1"/>
          </p:cNvGraphicFramePr>
          <p:nvPr>
            <p:ph type="chart" sz="quarter" idx="13"/>
            <p:extLst>
              <p:ext uri="{D42A27DB-BD31-4B8C-83A1-F6EECF244321}">
                <p14:modId xmlns:p14="http://schemas.microsoft.com/office/powerpoint/2010/main" val="173568722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2D9029-C9DC-4E6A-A864-43A53152448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4CB3C0B-D652-4F3E-8B91-73E3CBB8515D}"/>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657990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12E9CD6-5342-44A8-BC89-D601BE12127E}"/>
              </a:ext>
            </a:extLst>
          </p:cNvPr>
          <p:cNvGraphicFramePr>
            <a:graphicFrameLocks noGrp="1"/>
          </p:cNvGraphicFramePr>
          <p:nvPr>
            <p:ph type="tbl" sz="quarter" idx="13"/>
            <p:extLst>
              <p:ext uri="{D42A27DB-BD31-4B8C-83A1-F6EECF244321}">
                <p14:modId xmlns:p14="http://schemas.microsoft.com/office/powerpoint/2010/main" val="166752383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46859406"/>
                    </a:ext>
                  </a:extLst>
                </a:gridCol>
                <a:gridCol w="822960">
                  <a:extLst>
                    <a:ext uri="{9D8B030D-6E8A-4147-A177-3AD203B41FA5}">
                      <a16:colId xmlns:a16="http://schemas.microsoft.com/office/drawing/2014/main" val="814176509"/>
                    </a:ext>
                  </a:extLst>
                </a:gridCol>
                <a:gridCol w="822960">
                  <a:extLst>
                    <a:ext uri="{9D8B030D-6E8A-4147-A177-3AD203B41FA5}">
                      <a16:colId xmlns:a16="http://schemas.microsoft.com/office/drawing/2014/main" val="1106389549"/>
                    </a:ext>
                  </a:extLst>
                </a:gridCol>
                <a:gridCol w="822960">
                  <a:extLst>
                    <a:ext uri="{9D8B030D-6E8A-4147-A177-3AD203B41FA5}">
                      <a16:colId xmlns:a16="http://schemas.microsoft.com/office/drawing/2014/main" val="2871285660"/>
                    </a:ext>
                  </a:extLst>
                </a:gridCol>
                <a:gridCol w="822960">
                  <a:extLst>
                    <a:ext uri="{9D8B030D-6E8A-4147-A177-3AD203B41FA5}">
                      <a16:colId xmlns:a16="http://schemas.microsoft.com/office/drawing/2014/main" val="2050064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00026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- 2018-03-18 10:52:18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كلمة تعبر عن مزاجك حالياً في صباح يوم #الأحد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a:t>
                      </a:r>
                    </a:p>
                  </a:txBody>
                  <a:tcPr/>
                </a:tc>
                <a:extLst>
                  <a:ext uri="{0D108BD9-81ED-4DB2-BD59-A6C34878D82A}">
                    <a16:rowId xmlns:a16="http://schemas.microsoft.com/office/drawing/2014/main" val="3116748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- 2018-03-15 19:39:31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نصادف أنواع ناس مختلفة في كل رحلة
أي نوع من الناس انت في الطيارة؟
</a:t>
                      </a:r>
                      <a:r>
                        <a:rPr kumimoji="0" lang="en-US" sz="1000" b="0" i="0" u="none" strike="noStrike" kern="1200" cap="none" spc="0" normalizeH="0" baseline="0" noProof="0">
                          <a:ln>
                            <a:noFill/>
                          </a:ln>
                          <a:solidFill>
                            <a:prstClr val="black"/>
                          </a:solidFill>
                          <a:effectLst/>
                          <a:uLnTx/>
                          <a:uFillTx/>
                          <a:latin typeface="+mn-lt"/>
                          <a:ea typeface="+mn-ea"/>
                          <a:cs typeface="+mn-cs"/>
                        </a:rPr>
                        <a:t>We always meet different types
of people on planes, which one are you</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الربيع #صحة #صحة_للجميع #أنواع_الناس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https://t.co/6qZR3iy6kb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a:t>
                      </a:r>
                    </a:p>
                  </a:txBody>
                  <a:tcPr/>
                </a:tc>
                <a:extLst>
                  <a:ext uri="{0D108BD9-81ED-4DB2-BD59-A6C34878D82A}">
                    <a16:rowId xmlns:a16="http://schemas.microsoft.com/office/drawing/2014/main" val="425174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- 2018-03-14 11:48:52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نكهات عديدة من الربيع لتستمتعوا بها! ايش بيكون اختياركم؟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#الربيع #صحة #صحة_للجميع #عصيرات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https://t.co/D1zDBbYUh1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0.0351%</a:t>
                      </a:r>
                    </a:p>
                  </a:txBody>
                  <a:tcPr/>
                </a:tc>
                <a:extLst>
                  <a:ext uri="{0D108BD9-81ED-4DB2-BD59-A6C34878D82A}">
                    <a16:rowId xmlns:a16="http://schemas.microsoft.com/office/drawing/2014/main" val="2799400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- 2018-03-12 12:24:04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بعض الأوقات، نواجه صعوبة بالابتعاد عن الوجبات الخفيفة الضارة، و خصوصاً بأوقات الدوام... خلي جويا من الربيع 
يكون اختيارك الصحي و اللذيذ 
#الربيع #صحة #صحة_للجميع #جويا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https://t.co/zxPJXz9Afw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a:t>
                      </a:r>
                    </a:p>
                  </a:txBody>
                  <a:tcPr/>
                </a:tc>
                <a:extLst>
                  <a:ext uri="{0D108BD9-81ED-4DB2-BD59-A6C34878D82A}">
                    <a16:rowId xmlns:a16="http://schemas.microsoft.com/office/drawing/2014/main" val="3567926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- 2018-03-08 17:02:31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قدمتي الكثير
لعائلتك، أصدقائك، عملك، مجتمعك و وطنك 
الآن جاه دورك...
#لأنك_تستاهلين الصحة، الراحة و السعادة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كل عام و كل امرأة بخير و صحة و نجاح
#الربيع #صحة_للجميع #اليوم_العالمي_للمرأة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https://t.co/Ia81CyVU4H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0.0273%</a:t>
                      </a:r>
                    </a:p>
                  </a:txBody>
                  <a:tcPr/>
                </a:tc>
                <a:extLst>
                  <a:ext uri="{0D108BD9-81ED-4DB2-BD59-A6C34878D82A}">
                    <a16:rowId xmlns:a16="http://schemas.microsoft.com/office/drawing/2014/main" val="1913436004"/>
                  </a:ext>
                </a:extLst>
              </a:tr>
            </a:tbl>
          </a:graphicData>
        </a:graphic>
      </p:graphicFrame>
      <p:sp>
        <p:nvSpPr>
          <p:cNvPr id="3" name="Title 2">
            <a:extLst>
              <a:ext uri="{FF2B5EF4-FFF2-40B4-BE49-F238E27FC236}">
                <a16:creationId xmlns:a16="http://schemas.microsoft.com/office/drawing/2014/main" id="{04E0AD06-F1D2-45BB-BD69-B9A57BD8021E}"/>
              </a:ext>
            </a:extLst>
          </p:cNvPr>
          <p:cNvSpPr>
            <a:spLocks noGrp="1"/>
          </p:cNvSpPr>
          <p:nvPr>
            <p:ph type="title"/>
          </p:nvPr>
        </p:nvSpPr>
        <p:spPr/>
        <p:txBody>
          <a:bodyPr/>
          <a:lstStyle/>
          <a:p>
            <a:r>
              <a:rPr lang="en-US"/>
              <a:t>Own Tweets Table (Top 10) - 1 of 3</a:t>
            </a:r>
          </a:p>
        </p:txBody>
      </p:sp>
      <p:sp>
        <p:nvSpPr>
          <p:cNvPr id="4" name="Text Placeholder 3">
            <a:extLst>
              <a:ext uri="{FF2B5EF4-FFF2-40B4-BE49-F238E27FC236}">
                <a16:creationId xmlns:a16="http://schemas.microsoft.com/office/drawing/2014/main" id="{F14BBCFD-3374-4A1C-AE1D-F337F4F3D0B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11139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EDA80320-C424-4392-BD97-7F524626609B}"/>
              </a:ext>
            </a:extLst>
          </p:cNvPr>
          <p:cNvGraphicFramePr>
            <a:graphicFrameLocks noGrp="1"/>
          </p:cNvGraphicFramePr>
          <p:nvPr>
            <p:ph type="tbl" sz="quarter" idx="13"/>
            <p:extLst>
              <p:ext uri="{D42A27DB-BD31-4B8C-83A1-F6EECF244321}">
                <p14:modId xmlns:p14="http://schemas.microsoft.com/office/powerpoint/2010/main" val="152709724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92150926"/>
                    </a:ext>
                  </a:extLst>
                </a:gridCol>
                <a:gridCol w="822960">
                  <a:extLst>
                    <a:ext uri="{9D8B030D-6E8A-4147-A177-3AD203B41FA5}">
                      <a16:colId xmlns:a16="http://schemas.microsoft.com/office/drawing/2014/main" val="31879169"/>
                    </a:ext>
                  </a:extLst>
                </a:gridCol>
                <a:gridCol w="822960">
                  <a:extLst>
                    <a:ext uri="{9D8B030D-6E8A-4147-A177-3AD203B41FA5}">
                      <a16:colId xmlns:a16="http://schemas.microsoft.com/office/drawing/2014/main" val="1018982086"/>
                    </a:ext>
                  </a:extLst>
                </a:gridCol>
                <a:gridCol w="822960">
                  <a:extLst>
                    <a:ext uri="{9D8B030D-6E8A-4147-A177-3AD203B41FA5}">
                      <a16:colId xmlns:a16="http://schemas.microsoft.com/office/drawing/2014/main" val="2191443225"/>
                    </a:ext>
                  </a:extLst>
                </a:gridCol>
                <a:gridCol w="822960">
                  <a:extLst>
                    <a:ext uri="{9D8B030D-6E8A-4147-A177-3AD203B41FA5}">
                      <a16:colId xmlns:a16="http://schemas.microsoft.com/office/drawing/2014/main" val="2094310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13285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- 2018-03-07 15:11:53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شجع ناديك مع الربيع</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ريتويت لو النصر</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لايك لو الشباب</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النصر_الشباب #الربيع #صحة_للجميع #السعودية #مسابقة #جوائز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0.4711%</a:t>
                      </a:r>
                    </a:p>
                  </a:txBody>
                  <a:tcPr/>
                </a:tc>
                <a:extLst>
                  <a:ext uri="{0D108BD9-81ED-4DB2-BD59-A6C34878D82A}">
                    <a16:rowId xmlns:a16="http://schemas.microsoft.com/office/drawing/2014/main" val="3298838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- 2018-03-06 16:17:09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 الإعتقاد السائد هو أن الدهون تزيد من وزن الجسم
الا أن الحقيقة التي قد تبدو مفاجئة للبعض هو أن استهالك الدهون بطريقة معتدلة يعد مفيداً جداً في عملية التمثيل الغذائي وحرق الدهون في الجسم
#صحة #الربيع #صحة_للجميع #صحتك_بطريقتك </a:t>
                      </a:r>
                      <a:r>
                        <a:rPr kumimoji="0" lang="en-US" sz="1000" b="0" i="0" u="none" strike="noStrike" kern="1200" cap="none" spc="0" normalizeH="0" baseline="0" noProof="0">
                          <a:ln>
                            <a:noFill/>
                          </a:ln>
                          <a:solidFill>
                            <a:prstClr val="black"/>
                          </a:solidFill>
                          <a:effectLst/>
                          <a:uLnTx/>
                          <a:uFillTx/>
                          <a:latin typeface="+mn-lt"/>
                          <a:ea typeface="+mn-ea"/>
                          <a:cs typeface="+mn-cs"/>
                        </a:rPr>
                        <a:t>https://t.co/ZcEqhp040k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0.0234%</a:t>
                      </a:r>
                    </a:p>
                  </a:txBody>
                  <a:tcPr/>
                </a:tc>
                <a:extLst>
                  <a:ext uri="{0D108BD9-81ED-4DB2-BD59-A6C34878D82A}">
                    <a16:rowId xmlns:a16="http://schemas.microsoft.com/office/drawing/2014/main" val="247454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- 2018-03-05 18:41:57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مسابقة كيدزانيا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صور الشاشة على الكوبون
و شارك الصورة معنا
لفرصة الربح بكوبونات خصم للحفلات من كيدزانيا
#الربيع #صحة_للجميع #أطفال #مسابقة #جوائز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https://t.co/Xy2m8GblZR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0.3736%</a:t>
                      </a:r>
                    </a:p>
                  </a:txBody>
                  <a:tcPr/>
                </a:tc>
                <a:extLst>
                  <a:ext uri="{0D108BD9-81ED-4DB2-BD59-A6C34878D82A}">
                    <a16:rowId xmlns:a16="http://schemas.microsoft.com/office/drawing/2014/main" val="2707460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- 2018-03-01 22:45:01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نوع من الناس انت في المطعم؟ منشنو أصدقائكم و خليهم يجاوبون عنكم
</a:t>
                      </a:r>
                      <a:r>
                        <a:rPr kumimoji="0" lang="en-US" sz="1000" b="0" i="0" u="none" strike="noStrike" kern="1200" cap="none" spc="0" normalizeH="0" baseline="0" noProof="0">
                          <a:ln>
                            <a:noFill/>
                          </a:ln>
                          <a:solidFill>
                            <a:prstClr val="black"/>
                          </a:solidFill>
                          <a:effectLst/>
                          <a:uLnTx/>
                          <a:uFillTx/>
                          <a:latin typeface="+mn-lt"/>
                          <a:ea typeface="+mn-ea"/>
                          <a:cs typeface="+mn-cs"/>
                        </a:rPr>
                        <a:t>Which kind of person are you in a restaurant? Mention your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friends and let them answer for you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الربيع #صحة #صحة_للجميع #أنواع_الناس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https://t.co/zPIAl7AGML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a:t>
                      </a:r>
                    </a:p>
                  </a:txBody>
                  <a:tcPr/>
                </a:tc>
                <a:extLst>
                  <a:ext uri="{0D108BD9-81ED-4DB2-BD59-A6C34878D82A}">
                    <a16:rowId xmlns:a16="http://schemas.microsoft.com/office/drawing/2014/main" val="1133467044"/>
                  </a:ext>
                </a:extLst>
              </a:tr>
            </a:tbl>
          </a:graphicData>
        </a:graphic>
      </p:graphicFrame>
      <p:sp>
        <p:nvSpPr>
          <p:cNvPr id="3" name="Title 2">
            <a:extLst>
              <a:ext uri="{FF2B5EF4-FFF2-40B4-BE49-F238E27FC236}">
                <a16:creationId xmlns:a16="http://schemas.microsoft.com/office/drawing/2014/main" id="{412BA11B-2BB7-4295-8FF5-AFEB34DA5ED9}"/>
              </a:ext>
            </a:extLst>
          </p:cNvPr>
          <p:cNvSpPr>
            <a:spLocks noGrp="1"/>
          </p:cNvSpPr>
          <p:nvPr>
            <p:ph type="title"/>
          </p:nvPr>
        </p:nvSpPr>
        <p:spPr/>
        <p:txBody>
          <a:bodyPr/>
          <a:lstStyle/>
          <a:p>
            <a:r>
              <a:rPr lang="en-US"/>
              <a:t>Own Tweets Table (Top 10) - 2 of 3</a:t>
            </a:r>
          </a:p>
        </p:txBody>
      </p:sp>
      <p:sp>
        <p:nvSpPr>
          <p:cNvPr id="4" name="Text Placeholder 3">
            <a:extLst>
              <a:ext uri="{FF2B5EF4-FFF2-40B4-BE49-F238E27FC236}">
                <a16:creationId xmlns:a16="http://schemas.microsoft.com/office/drawing/2014/main" id="{D9807095-350E-4F20-9731-5EE8111FDAC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32920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9E37EF4-577F-475D-A441-54564493939E}"/>
              </a:ext>
            </a:extLst>
          </p:cNvPr>
          <p:cNvGraphicFramePr>
            <a:graphicFrameLocks noGrp="1"/>
          </p:cNvGraphicFramePr>
          <p:nvPr>
            <p:ph type="tbl" sz="quarter" idx="13"/>
            <p:extLst>
              <p:ext uri="{D42A27DB-BD31-4B8C-83A1-F6EECF244321}">
                <p14:modId xmlns:p14="http://schemas.microsoft.com/office/powerpoint/2010/main" val="332004364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08593996"/>
                    </a:ext>
                  </a:extLst>
                </a:gridCol>
                <a:gridCol w="822960">
                  <a:extLst>
                    <a:ext uri="{9D8B030D-6E8A-4147-A177-3AD203B41FA5}">
                      <a16:colId xmlns:a16="http://schemas.microsoft.com/office/drawing/2014/main" val="3429579366"/>
                    </a:ext>
                  </a:extLst>
                </a:gridCol>
                <a:gridCol w="822960">
                  <a:extLst>
                    <a:ext uri="{9D8B030D-6E8A-4147-A177-3AD203B41FA5}">
                      <a16:colId xmlns:a16="http://schemas.microsoft.com/office/drawing/2014/main" val="516205704"/>
                    </a:ext>
                  </a:extLst>
                </a:gridCol>
                <a:gridCol w="822960">
                  <a:extLst>
                    <a:ext uri="{9D8B030D-6E8A-4147-A177-3AD203B41FA5}">
                      <a16:colId xmlns:a16="http://schemas.microsoft.com/office/drawing/2014/main" val="2899799007"/>
                    </a:ext>
                  </a:extLst>
                </a:gridCol>
                <a:gridCol w="822960">
                  <a:extLst>
                    <a:ext uri="{9D8B030D-6E8A-4147-A177-3AD203B41FA5}">
                      <a16:colId xmlns:a16="http://schemas.microsoft.com/office/drawing/2014/main" val="3038536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23613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- 2018-03-01 10:38:29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الشي الي ما اقدر اطلع بدونه من البيت...</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الخميس_الونيس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0.0234%</a:t>
                      </a:r>
                    </a:p>
                  </a:txBody>
                  <a:tcPr/>
                </a:tc>
                <a:extLst>
                  <a:ext uri="{0D108BD9-81ED-4DB2-BD59-A6C34878D82A}">
                    <a16:rowId xmlns:a16="http://schemas.microsoft.com/office/drawing/2014/main" val="844474269"/>
                  </a:ext>
                </a:extLst>
              </a:tr>
            </a:tbl>
          </a:graphicData>
        </a:graphic>
      </p:graphicFrame>
      <p:sp>
        <p:nvSpPr>
          <p:cNvPr id="3" name="Title 2">
            <a:extLst>
              <a:ext uri="{FF2B5EF4-FFF2-40B4-BE49-F238E27FC236}">
                <a16:creationId xmlns:a16="http://schemas.microsoft.com/office/drawing/2014/main" id="{E82E6FB6-12B9-4BEB-BC41-95280F207CF8}"/>
              </a:ext>
            </a:extLst>
          </p:cNvPr>
          <p:cNvSpPr>
            <a:spLocks noGrp="1"/>
          </p:cNvSpPr>
          <p:nvPr>
            <p:ph type="title"/>
          </p:nvPr>
        </p:nvSpPr>
        <p:spPr/>
        <p:txBody>
          <a:bodyPr/>
          <a:lstStyle/>
          <a:p>
            <a:r>
              <a:rPr lang="en-US"/>
              <a:t>Own Tweets Table (Top 10) - 3 of 3</a:t>
            </a:r>
          </a:p>
        </p:txBody>
      </p:sp>
      <p:sp>
        <p:nvSpPr>
          <p:cNvPr id="4" name="Text Placeholder 3">
            <a:extLst>
              <a:ext uri="{FF2B5EF4-FFF2-40B4-BE49-F238E27FC236}">
                <a16:creationId xmlns:a16="http://schemas.microsoft.com/office/drawing/2014/main" id="{599010D1-3D1D-4FD7-B2FB-E177E8222CF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60584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5169445-1978-4136-91D3-2151A36397CB}"/>
              </a:ext>
            </a:extLst>
          </p:cNvPr>
          <p:cNvGraphicFramePr>
            <a:graphicFrameLocks noGrp="1"/>
          </p:cNvGraphicFramePr>
          <p:nvPr>
            <p:ph type="tbl" sz="quarter" idx="13"/>
            <p:extLst>
              <p:ext uri="{D42A27DB-BD31-4B8C-83A1-F6EECF244321}">
                <p14:modId xmlns:p14="http://schemas.microsoft.com/office/powerpoint/2010/main" val="37704342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84798611"/>
                    </a:ext>
                  </a:extLst>
                </a:gridCol>
                <a:gridCol w="1645920">
                  <a:extLst>
                    <a:ext uri="{9D8B030D-6E8A-4147-A177-3AD203B41FA5}">
                      <a16:colId xmlns:a16="http://schemas.microsoft.com/office/drawing/2014/main" val="2538949947"/>
                    </a:ext>
                  </a:extLst>
                </a:gridCol>
                <a:gridCol w="822960">
                  <a:extLst>
                    <a:ext uri="{9D8B030D-6E8A-4147-A177-3AD203B41FA5}">
                      <a16:colId xmlns:a16="http://schemas.microsoft.com/office/drawing/2014/main" val="862206799"/>
                    </a:ext>
                  </a:extLst>
                </a:gridCol>
                <a:gridCol w="822960">
                  <a:extLst>
                    <a:ext uri="{9D8B030D-6E8A-4147-A177-3AD203B41FA5}">
                      <a16:colId xmlns:a16="http://schemas.microsoft.com/office/drawing/2014/main" val="1827811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052025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@handdd722 - 2018-03-31 22:35:55</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#الربيع_صحه_للجميع
.
.
يارب توفيقك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66356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@jl090jl53 - 2018-03-31 22:35:35</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#الربيع_صحه_للجميع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50639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@sha_m9 - 2018-03-31 21:59:46</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الربيع_صحه_للجميع 
#الربيع
عشره الاف خطوه.      
10000 </a:t>
                      </a:r>
                      <a:r>
                        <a:rPr kumimoji="0" lang="en-US" sz="1000" b="0" i="0" u="none" strike="noStrike" kern="1200" cap="none" spc="0" normalizeH="0" baseline="0" noProof="0">
                          <a:ln>
                            <a:noFill/>
                          </a:ln>
                          <a:solidFill>
                            <a:prstClr val="black"/>
                          </a:solidFill>
                          <a:effectLst/>
                          <a:uLnTx/>
                          <a:uFillTx/>
                          <a:latin typeface="+mn-lt"/>
                          <a:ea typeface="+mn-ea"/>
                          <a:cs typeface="+mn-cs"/>
                        </a:rPr>
                        <a:t>steps 
</a:t>
                      </a:r>
                      <a:r>
                        <a:rPr kumimoji="0" lang="ar-AE" sz="1000" b="0" i="0" u="none" strike="noStrike" kern="1200" cap="none" spc="0" normalizeH="0" baseline="0" noProof="0">
                          <a:ln>
                            <a:noFill/>
                          </a:ln>
                          <a:solidFill>
                            <a:prstClr val="black"/>
                          </a:solidFill>
                          <a:effectLst/>
                          <a:uLnTx/>
                          <a:uFillTx/>
                          <a:latin typeface="+mn-lt"/>
                          <a:ea typeface="+mn-ea"/>
                          <a:cs typeface="+mn-cs"/>
                        </a:rPr>
                        <a:t>اللهم بشّرني بما اتمناه و انت خير الم… </a:t>
                      </a:r>
                      <a:r>
                        <a:rPr kumimoji="0" lang="en-US" sz="1000" b="0" i="0" u="none" strike="noStrike" kern="1200" cap="none" spc="0" normalizeH="0" baseline="0" noProof="0">
                          <a:ln>
                            <a:noFill/>
                          </a:ln>
                          <a:solidFill>
                            <a:prstClr val="black"/>
                          </a:solidFill>
                          <a:effectLst/>
                          <a:uLnTx/>
                          <a:uFillTx/>
                          <a:latin typeface="+mn-lt"/>
                          <a:ea typeface="+mn-ea"/>
                          <a:cs typeface="+mn-cs"/>
                        </a:rPr>
                        <a:t>https://t.co/v2fm3tQsCh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02617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@x0x__I - 2018-03-31 21:40:04</a:t>
                      </a:r>
                      <a:r>
                        <a:rPr kumimoji="0" lang="en-US" sz="1000" b="0" i="0" u="none" strike="noStrike" kern="1200" cap="none" spc="0" normalizeH="0" baseline="0" noProof="0">
                          <a:ln>
                            <a:noFill/>
                          </a:ln>
                          <a:solidFill>
                            <a:prstClr val="black"/>
                          </a:solidFill>
                          <a:effectLst/>
                          <a:uLnTx/>
                          <a:uFillTx/>
                          <a:latin typeface="+mn-lt"/>
                          <a:ea typeface="+mn-ea"/>
                          <a:cs typeface="+mn-cs"/>
                        </a:rPr>
                        <a:t>
@essa_alkhaledy @alrabiesocial </a:t>
                      </a:r>
                      <a:r>
                        <a:rPr kumimoji="0" lang="ar-AE" sz="1000" b="0" i="0" u="none" strike="noStrike" kern="1200" cap="none" spc="0" normalizeH="0" baseline="0" noProof="0">
                          <a:ln>
                            <a:noFill/>
                          </a:ln>
                          <a:solidFill>
                            <a:prstClr val="black"/>
                          </a:solidFill>
                          <a:effectLst/>
                          <a:uLnTx/>
                          <a:uFillTx/>
                          <a:latin typeface="+mn-lt"/>
                          <a:ea typeface="+mn-ea"/>
                          <a:cs typeface="+mn-cs"/>
                        </a:rPr>
                        <a:t>وانا احبه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60707796"/>
                  </a:ext>
                </a:extLst>
              </a:tr>
            </a:tbl>
          </a:graphicData>
        </a:graphic>
      </p:graphicFrame>
      <p:sp>
        <p:nvSpPr>
          <p:cNvPr id="3" name="Title 2">
            <a:extLst>
              <a:ext uri="{FF2B5EF4-FFF2-40B4-BE49-F238E27FC236}">
                <a16:creationId xmlns:a16="http://schemas.microsoft.com/office/drawing/2014/main" id="{67224DCB-5E3B-4B6C-AB0D-5F233CCBEE22}"/>
              </a:ext>
            </a:extLst>
          </p:cNvPr>
          <p:cNvSpPr>
            <a:spLocks noGrp="1"/>
          </p:cNvSpPr>
          <p:nvPr>
            <p:ph type="title"/>
          </p:nvPr>
        </p:nvSpPr>
        <p:spPr/>
        <p:txBody>
          <a:bodyPr/>
          <a:lstStyle/>
          <a:p>
            <a:r>
              <a:rPr lang="en-US"/>
              <a:t>Twitter Mentions Table - 1 of 10</a:t>
            </a:r>
          </a:p>
        </p:txBody>
      </p:sp>
      <p:sp>
        <p:nvSpPr>
          <p:cNvPr id="4" name="Text Placeholder 3">
            <a:extLst>
              <a:ext uri="{FF2B5EF4-FFF2-40B4-BE49-F238E27FC236}">
                <a16:creationId xmlns:a16="http://schemas.microsoft.com/office/drawing/2014/main" id="{4301DB79-5A3E-45BD-A840-6FC186922ED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98043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A6151C08-1E17-4D04-83EE-907762555080}"/>
              </a:ext>
            </a:extLst>
          </p:cNvPr>
          <p:cNvGraphicFramePr>
            <a:graphicFrameLocks noGrp="1"/>
          </p:cNvGraphicFramePr>
          <p:nvPr>
            <p:ph type="tbl" sz="quarter" idx="13"/>
            <p:extLst>
              <p:ext uri="{D42A27DB-BD31-4B8C-83A1-F6EECF244321}">
                <p14:modId xmlns:p14="http://schemas.microsoft.com/office/powerpoint/2010/main" val="249167677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43355419"/>
                    </a:ext>
                  </a:extLst>
                </a:gridCol>
                <a:gridCol w="1645920">
                  <a:extLst>
                    <a:ext uri="{9D8B030D-6E8A-4147-A177-3AD203B41FA5}">
                      <a16:colId xmlns:a16="http://schemas.microsoft.com/office/drawing/2014/main" val="3631286373"/>
                    </a:ext>
                  </a:extLst>
                </a:gridCol>
                <a:gridCol w="822960">
                  <a:extLst>
                    <a:ext uri="{9D8B030D-6E8A-4147-A177-3AD203B41FA5}">
                      <a16:colId xmlns:a16="http://schemas.microsoft.com/office/drawing/2014/main" val="167564261"/>
                    </a:ext>
                  </a:extLst>
                </a:gridCol>
                <a:gridCol w="822960">
                  <a:extLst>
                    <a:ext uri="{9D8B030D-6E8A-4147-A177-3AD203B41FA5}">
                      <a16:colId xmlns:a16="http://schemas.microsoft.com/office/drawing/2014/main" val="284048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6962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@_mogo5 - 2018-03-31 20:56:29</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الربيع_صحه_للجميع 
#الربيع
عشره الاف خطوه.      
10000 </a:t>
                      </a:r>
                      <a:r>
                        <a:rPr kumimoji="0" lang="en-US" sz="1000" b="0" i="0" u="none" strike="noStrike" kern="1200" cap="none" spc="0" normalizeH="0" baseline="0" noProof="0">
                          <a:ln>
                            <a:noFill/>
                          </a:ln>
                          <a:solidFill>
                            <a:prstClr val="black"/>
                          </a:solidFill>
                          <a:effectLst/>
                          <a:uLnTx/>
                          <a:uFillTx/>
                          <a:latin typeface="+mn-lt"/>
                          <a:ea typeface="+mn-ea"/>
                          <a:cs typeface="+mn-cs"/>
                        </a:rPr>
                        <a:t>steps 
</a:t>
                      </a:r>
                      <a:r>
                        <a:rPr kumimoji="0" lang="ar-AE" sz="1000" b="0" i="0" u="none" strike="noStrike" kern="1200" cap="none" spc="0" normalizeH="0" baseline="0" noProof="0">
                          <a:ln>
                            <a:noFill/>
                          </a:ln>
                          <a:solidFill>
                            <a:prstClr val="black"/>
                          </a:solidFill>
                          <a:effectLst/>
                          <a:uLnTx/>
                          <a:uFillTx/>
                          <a:latin typeface="+mn-lt"/>
                          <a:ea typeface="+mn-ea"/>
                          <a:cs typeface="+mn-cs"/>
                        </a:rPr>
                        <a:t>اللهم بشّرني بما اتمناه و انت خير المبشرين</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00115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@rola_issa_ - 2018-03-31 19:50:59</a:t>
                      </a:r>
                      <a:r>
                        <a:rPr kumimoji="0" lang="en-US" sz="1000" b="0" i="0" u="none" strike="noStrike" kern="1200" cap="none" spc="0" normalizeH="0" baseline="0" noProof="0">
                          <a:ln>
                            <a:noFill/>
                          </a:ln>
                          <a:solidFill>
                            <a:prstClr val="black"/>
                          </a:solidFill>
                          <a:effectLst/>
                          <a:uLnTx/>
                          <a:uFillTx/>
                          <a:latin typeface="+mn-lt"/>
                          <a:ea typeface="+mn-ea"/>
                          <a:cs typeface="+mn-cs"/>
                        </a:rPr>
                        <a:t>
@alrabiesocial 10 </a:t>
                      </a:r>
                      <a:r>
                        <a:rPr kumimoji="0" lang="ar-AE" sz="1000" b="0" i="0" u="none" strike="noStrike" kern="1200" cap="none" spc="0" normalizeH="0" baseline="0" noProof="0">
                          <a:ln>
                            <a:noFill/>
                          </a:ln>
                          <a:solidFill>
                            <a:prstClr val="black"/>
                          </a:solidFill>
                          <a:effectLst/>
                          <a:uLnTx/>
                          <a:uFillTx/>
                          <a:latin typeface="+mn-lt"/>
                          <a:ea typeface="+mn-ea"/>
                          <a:cs typeface="+mn-cs"/>
                        </a:rPr>
                        <a:t>آلاف خطوة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9104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@rola_issa_ - 2018-03-31 19:50:23</a:t>
                      </a:r>
                      <a:r>
                        <a:rPr kumimoji="0" lang="en-US" sz="1000" b="0" i="0" u="none" strike="noStrike" kern="1200" cap="none" spc="0" normalizeH="0" baseline="0" noProof="0">
                          <a:ln>
                            <a:noFill/>
                          </a:ln>
                          <a:solidFill>
                            <a:prstClr val="black"/>
                          </a:solidFill>
                          <a:effectLst/>
                          <a:uLnTx/>
                          <a:uFillTx/>
                          <a:latin typeface="+mn-lt"/>
                          <a:ea typeface="+mn-ea"/>
                          <a:cs typeface="+mn-cs"/>
                        </a:rPr>
                        <a:t>
@alrabiesocial 10 </a:t>
                      </a:r>
                      <a:r>
                        <a:rPr kumimoji="0" lang="ar-AE" sz="1000" b="0" i="0" u="none" strike="noStrike" kern="1200" cap="none" spc="0" normalizeH="0" baseline="0" noProof="0">
                          <a:ln>
                            <a:noFill/>
                          </a:ln>
                          <a:solidFill>
                            <a:prstClr val="black"/>
                          </a:solidFill>
                          <a:effectLst/>
                          <a:uLnTx/>
                          <a:uFillTx/>
                          <a:latin typeface="+mn-lt"/>
                          <a:ea typeface="+mn-ea"/>
                          <a:cs typeface="+mn-cs"/>
                        </a:rPr>
                        <a:t>آلاف خطوة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17675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@al_areem_7 - 2018-03-31 19:21:26</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#الربيع_صحه_للجميع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96386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@essa_alkhaledy - 2018-03-31 18:50:56</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مدري ليه احبه  
 من انسيابيه العلبه ولا من طعمه العشق ولا اسمه الراقي ولا من نكهه البندق الراقيه… </a:t>
                      </a:r>
                      <a:r>
                        <a:rPr kumimoji="0" lang="en-US" sz="1000" b="0" i="0" u="none" strike="noStrike" kern="1200" cap="none" spc="0" normalizeH="0" baseline="0" noProof="0">
                          <a:ln>
                            <a:noFill/>
                          </a:ln>
                          <a:solidFill>
                            <a:prstClr val="black"/>
                          </a:solidFill>
                          <a:effectLst/>
                          <a:uLnTx/>
                          <a:uFillTx/>
                          <a:latin typeface="+mn-lt"/>
                          <a:ea typeface="+mn-ea"/>
                          <a:cs typeface="+mn-cs"/>
                        </a:rPr>
                        <a:t>https://t.co/mjMP3JjduU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19570633"/>
                  </a:ext>
                </a:extLst>
              </a:tr>
            </a:tbl>
          </a:graphicData>
        </a:graphic>
      </p:graphicFrame>
      <p:sp>
        <p:nvSpPr>
          <p:cNvPr id="3" name="Title 2">
            <a:extLst>
              <a:ext uri="{FF2B5EF4-FFF2-40B4-BE49-F238E27FC236}">
                <a16:creationId xmlns:a16="http://schemas.microsoft.com/office/drawing/2014/main" id="{7DF97CEE-14DC-4D6D-8C47-0E7F6B8FB8B4}"/>
              </a:ext>
            </a:extLst>
          </p:cNvPr>
          <p:cNvSpPr>
            <a:spLocks noGrp="1"/>
          </p:cNvSpPr>
          <p:nvPr>
            <p:ph type="title"/>
          </p:nvPr>
        </p:nvSpPr>
        <p:spPr/>
        <p:txBody>
          <a:bodyPr/>
          <a:lstStyle/>
          <a:p>
            <a:r>
              <a:rPr lang="en-US"/>
              <a:t>Twitter Mentions Table - 2 of 10</a:t>
            </a:r>
          </a:p>
        </p:txBody>
      </p:sp>
      <p:sp>
        <p:nvSpPr>
          <p:cNvPr id="4" name="Text Placeholder 3">
            <a:extLst>
              <a:ext uri="{FF2B5EF4-FFF2-40B4-BE49-F238E27FC236}">
                <a16:creationId xmlns:a16="http://schemas.microsoft.com/office/drawing/2014/main" id="{56D5DDC5-66A8-4B25-A825-9304FCFB318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91731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4B370B8-AD11-429B-91A5-D610130771C4}"/>
              </a:ext>
            </a:extLst>
          </p:cNvPr>
          <p:cNvGraphicFramePr>
            <a:graphicFrameLocks noGrp="1"/>
          </p:cNvGraphicFramePr>
          <p:nvPr>
            <p:ph type="tbl" sz="quarter" idx="13"/>
            <p:extLst>
              <p:ext uri="{D42A27DB-BD31-4B8C-83A1-F6EECF244321}">
                <p14:modId xmlns:p14="http://schemas.microsoft.com/office/powerpoint/2010/main" val="31311756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30256451"/>
                    </a:ext>
                  </a:extLst>
                </a:gridCol>
                <a:gridCol w="1645920">
                  <a:extLst>
                    <a:ext uri="{9D8B030D-6E8A-4147-A177-3AD203B41FA5}">
                      <a16:colId xmlns:a16="http://schemas.microsoft.com/office/drawing/2014/main" val="2776237457"/>
                    </a:ext>
                  </a:extLst>
                </a:gridCol>
                <a:gridCol w="822960">
                  <a:extLst>
                    <a:ext uri="{9D8B030D-6E8A-4147-A177-3AD203B41FA5}">
                      <a16:colId xmlns:a16="http://schemas.microsoft.com/office/drawing/2014/main" val="3483233417"/>
                    </a:ext>
                  </a:extLst>
                </a:gridCol>
                <a:gridCol w="822960">
                  <a:extLst>
                    <a:ext uri="{9D8B030D-6E8A-4147-A177-3AD203B41FA5}">
                      <a16:colId xmlns:a16="http://schemas.microsoft.com/office/drawing/2014/main" val="4276987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783574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@AZOOZ28 - 2018-03-31 18:46:56</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10968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@milanests - 2018-03-31 18:39:31</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
،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06327872"/>
                  </a:ext>
                </a:extLst>
              </a:tr>
            </a:tbl>
          </a:graphicData>
        </a:graphic>
      </p:graphicFrame>
      <p:sp>
        <p:nvSpPr>
          <p:cNvPr id="3" name="Title 2">
            <a:extLst>
              <a:ext uri="{FF2B5EF4-FFF2-40B4-BE49-F238E27FC236}">
                <a16:creationId xmlns:a16="http://schemas.microsoft.com/office/drawing/2014/main" id="{64A0D0DA-415A-4046-83C4-2D6DC4EBEFC6}"/>
              </a:ext>
            </a:extLst>
          </p:cNvPr>
          <p:cNvSpPr>
            <a:spLocks noGrp="1"/>
          </p:cNvSpPr>
          <p:nvPr>
            <p:ph type="title"/>
          </p:nvPr>
        </p:nvSpPr>
        <p:spPr/>
        <p:txBody>
          <a:bodyPr/>
          <a:lstStyle/>
          <a:p>
            <a:r>
              <a:rPr lang="en-US"/>
              <a:t>Twitter Mentions Table - 3 of 10</a:t>
            </a:r>
          </a:p>
        </p:txBody>
      </p:sp>
      <p:sp>
        <p:nvSpPr>
          <p:cNvPr id="4" name="Text Placeholder 3">
            <a:extLst>
              <a:ext uri="{FF2B5EF4-FFF2-40B4-BE49-F238E27FC236}">
                <a16:creationId xmlns:a16="http://schemas.microsoft.com/office/drawing/2014/main" id="{E9EEA94B-B2EF-46E6-A8CE-BBA38FCC391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06163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AE55956-E60A-4AB8-A63F-6F56A638732E}"/>
              </a:ext>
            </a:extLst>
          </p:cNvPr>
          <p:cNvGraphicFramePr>
            <a:graphicFrameLocks noGrp="1"/>
          </p:cNvGraphicFramePr>
          <p:nvPr>
            <p:ph type="tbl" sz="quarter" idx="13"/>
            <p:extLst>
              <p:ext uri="{D42A27DB-BD31-4B8C-83A1-F6EECF244321}">
                <p14:modId xmlns:p14="http://schemas.microsoft.com/office/powerpoint/2010/main" val="20328126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83891833"/>
                    </a:ext>
                  </a:extLst>
                </a:gridCol>
                <a:gridCol w="1645920">
                  <a:extLst>
                    <a:ext uri="{9D8B030D-6E8A-4147-A177-3AD203B41FA5}">
                      <a16:colId xmlns:a16="http://schemas.microsoft.com/office/drawing/2014/main" val="1733107386"/>
                    </a:ext>
                  </a:extLst>
                </a:gridCol>
                <a:gridCol w="822960">
                  <a:extLst>
                    <a:ext uri="{9D8B030D-6E8A-4147-A177-3AD203B41FA5}">
                      <a16:colId xmlns:a16="http://schemas.microsoft.com/office/drawing/2014/main" val="546572743"/>
                    </a:ext>
                  </a:extLst>
                </a:gridCol>
                <a:gridCol w="822960">
                  <a:extLst>
                    <a:ext uri="{9D8B030D-6E8A-4147-A177-3AD203B41FA5}">
                      <a16:colId xmlns:a16="http://schemas.microsoft.com/office/drawing/2014/main" val="281824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950634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@Not50Quickly - 2018-03-31 18:37:16</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
،
،</a:t>
                      </a:r>
                      <a:r>
                        <a:rPr kumimoji="0" lang="en-US" sz="1000" b="0" i="0" u="none" strike="noStrike" kern="1200" cap="none" spc="0" normalizeH="0" baseline="0" noProof="0">
                          <a:ln>
                            <a:noFill/>
                          </a:ln>
                          <a:solidFill>
                            <a:prstClr val="black"/>
                          </a:solidFill>
                          <a:effectLst/>
                          <a:uLnTx/>
                          <a:uFillTx/>
                          <a:latin typeface="+mn-lt"/>
                          <a:ea typeface="+mn-ea"/>
                          <a:cs typeface="+mn-cs"/>
                        </a:rPr>
                        <a:t>🎀🎀🎀⭐⭐⭐🎀⭐
🎀⭐⭐🎀⭐🎀🎀🎀
🎀🎀🎀⭐⭐⭐🎀⭐
🎀⭐⭐🎀⭐⭐⭐⭐
🎀🎀🎀⭐⭐⭐⭐⭐
 #</a:t>
                      </a:r>
                      <a:r>
                        <a:rPr kumimoji="0" lang="ar-AE" sz="1000" b="0" i="0" u="none" strike="noStrike" kern="1200" cap="none" spc="0" normalizeH="0" baseline="0" noProof="0">
                          <a:ln>
                            <a:noFill/>
                          </a:ln>
                          <a:solidFill>
                            <a:prstClr val="black"/>
                          </a:solidFill>
                          <a:effectLst/>
                          <a:uLnTx/>
                          <a:uFillTx/>
                          <a:latin typeface="+mn-lt"/>
                          <a:ea typeface="+mn-ea"/>
                          <a:cs typeface="+mn-cs"/>
                        </a:rPr>
                        <a:t>الربيع_صحه_للجميع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08073549"/>
                  </a:ext>
                </a:extLst>
              </a:tr>
            </a:tbl>
          </a:graphicData>
        </a:graphic>
      </p:graphicFrame>
      <p:sp>
        <p:nvSpPr>
          <p:cNvPr id="3" name="Title 2">
            <a:extLst>
              <a:ext uri="{FF2B5EF4-FFF2-40B4-BE49-F238E27FC236}">
                <a16:creationId xmlns:a16="http://schemas.microsoft.com/office/drawing/2014/main" id="{3F1A7CE5-382E-49A7-BD4F-0ABC719205D8}"/>
              </a:ext>
            </a:extLst>
          </p:cNvPr>
          <p:cNvSpPr>
            <a:spLocks noGrp="1"/>
          </p:cNvSpPr>
          <p:nvPr>
            <p:ph type="title"/>
          </p:nvPr>
        </p:nvSpPr>
        <p:spPr/>
        <p:txBody>
          <a:bodyPr/>
          <a:lstStyle/>
          <a:p>
            <a:r>
              <a:rPr lang="en-US"/>
              <a:t>Twitter Mentions Table - 4 of 10</a:t>
            </a:r>
          </a:p>
        </p:txBody>
      </p:sp>
      <p:sp>
        <p:nvSpPr>
          <p:cNvPr id="4" name="Text Placeholder 3">
            <a:extLst>
              <a:ext uri="{FF2B5EF4-FFF2-40B4-BE49-F238E27FC236}">
                <a16:creationId xmlns:a16="http://schemas.microsoft.com/office/drawing/2014/main" id="{82E0FC8B-E2A5-41D9-83B0-9F2E8930FA9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0920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B8EA231-D5CF-4BD9-A2B6-4867851A0CE5}"/>
              </a:ext>
            </a:extLst>
          </p:cNvPr>
          <p:cNvGraphicFramePr>
            <a:graphicFrameLocks noGrp="1"/>
          </p:cNvGraphicFramePr>
          <p:nvPr>
            <p:ph type="tbl" sz="quarter" idx="13"/>
            <p:extLst>
              <p:ext uri="{D42A27DB-BD31-4B8C-83A1-F6EECF244321}">
                <p14:modId xmlns:p14="http://schemas.microsoft.com/office/powerpoint/2010/main" val="422730254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52136821"/>
                    </a:ext>
                  </a:extLst>
                </a:gridCol>
                <a:gridCol w="1645920">
                  <a:extLst>
                    <a:ext uri="{9D8B030D-6E8A-4147-A177-3AD203B41FA5}">
                      <a16:colId xmlns:a16="http://schemas.microsoft.com/office/drawing/2014/main" val="4150308339"/>
                    </a:ext>
                  </a:extLst>
                </a:gridCol>
                <a:gridCol w="822960">
                  <a:extLst>
                    <a:ext uri="{9D8B030D-6E8A-4147-A177-3AD203B41FA5}">
                      <a16:colId xmlns:a16="http://schemas.microsoft.com/office/drawing/2014/main" val="3189648529"/>
                    </a:ext>
                  </a:extLst>
                </a:gridCol>
                <a:gridCol w="822960">
                  <a:extLst>
                    <a:ext uri="{9D8B030D-6E8A-4147-A177-3AD203B41FA5}">
                      <a16:colId xmlns:a16="http://schemas.microsoft.com/office/drawing/2014/main" val="632368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932968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@qii_91 - 2018-03-31 18:17:00</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
،
،
 #الربيع_صحه_للجميع
اللهم بشرني بما يسرن… </a:t>
                      </a:r>
                      <a:r>
                        <a:rPr kumimoji="0" lang="en-US" sz="1000" b="0" i="0" u="none" strike="noStrike" kern="1200" cap="none" spc="0" normalizeH="0" baseline="0" noProof="0">
                          <a:ln>
                            <a:noFill/>
                          </a:ln>
                          <a:solidFill>
                            <a:prstClr val="black"/>
                          </a:solidFill>
                          <a:effectLst/>
                          <a:uLnTx/>
                          <a:uFillTx/>
                          <a:latin typeface="+mn-lt"/>
                          <a:ea typeface="+mn-ea"/>
                          <a:cs typeface="+mn-cs"/>
                        </a:rPr>
                        <a:t>https://t.co/ocjHc4Jhqm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54293663"/>
                  </a:ext>
                </a:extLst>
              </a:tr>
            </a:tbl>
          </a:graphicData>
        </a:graphic>
      </p:graphicFrame>
      <p:sp>
        <p:nvSpPr>
          <p:cNvPr id="3" name="Title 2">
            <a:extLst>
              <a:ext uri="{FF2B5EF4-FFF2-40B4-BE49-F238E27FC236}">
                <a16:creationId xmlns:a16="http://schemas.microsoft.com/office/drawing/2014/main" id="{F41138B2-54EA-4A68-93D5-A6566F0C572F}"/>
              </a:ext>
            </a:extLst>
          </p:cNvPr>
          <p:cNvSpPr>
            <a:spLocks noGrp="1"/>
          </p:cNvSpPr>
          <p:nvPr>
            <p:ph type="title"/>
          </p:nvPr>
        </p:nvSpPr>
        <p:spPr/>
        <p:txBody>
          <a:bodyPr/>
          <a:lstStyle/>
          <a:p>
            <a:r>
              <a:rPr lang="en-US"/>
              <a:t>Twitter Mentions Table - 5 of 10</a:t>
            </a:r>
          </a:p>
        </p:txBody>
      </p:sp>
      <p:sp>
        <p:nvSpPr>
          <p:cNvPr id="4" name="Text Placeholder 3">
            <a:extLst>
              <a:ext uri="{FF2B5EF4-FFF2-40B4-BE49-F238E27FC236}">
                <a16:creationId xmlns:a16="http://schemas.microsoft.com/office/drawing/2014/main" id="{3D766F64-45DF-4480-B7FE-898EA37A660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48670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358789B-5583-4867-BDA1-F4B707CF357C}"/>
              </a:ext>
            </a:extLst>
          </p:cNvPr>
          <p:cNvGraphicFramePr>
            <a:graphicFrameLocks noGrp="1"/>
          </p:cNvGraphicFramePr>
          <p:nvPr>
            <p:ph type="tbl" sz="quarter" idx="13"/>
            <p:extLst>
              <p:ext uri="{D42A27DB-BD31-4B8C-83A1-F6EECF244321}">
                <p14:modId xmlns:p14="http://schemas.microsoft.com/office/powerpoint/2010/main" val="100722488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17839274"/>
                    </a:ext>
                  </a:extLst>
                </a:gridCol>
                <a:gridCol w="1645920">
                  <a:extLst>
                    <a:ext uri="{9D8B030D-6E8A-4147-A177-3AD203B41FA5}">
                      <a16:colId xmlns:a16="http://schemas.microsoft.com/office/drawing/2014/main" val="344460353"/>
                    </a:ext>
                  </a:extLst>
                </a:gridCol>
                <a:gridCol w="822960">
                  <a:extLst>
                    <a:ext uri="{9D8B030D-6E8A-4147-A177-3AD203B41FA5}">
                      <a16:colId xmlns:a16="http://schemas.microsoft.com/office/drawing/2014/main" val="1683823903"/>
                    </a:ext>
                  </a:extLst>
                </a:gridCol>
                <a:gridCol w="822960">
                  <a:extLst>
                    <a:ext uri="{9D8B030D-6E8A-4147-A177-3AD203B41FA5}">
                      <a16:colId xmlns:a16="http://schemas.microsoft.com/office/drawing/2014/main" val="215775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507711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@sarona642 - 2018-03-31 18:16:12</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
،
،</a:t>
                      </a:r>
                      <a:r>
                        <a:rPr kumimoji="0" lang="en-US" sz="1000" b="0" i="0" u="none" strike="noStrike" kern="1200" cap="none" spc="0" normalizeH="0" baseline="0" noProof="0">
                          <a:ln>
                            <a:noFill/>
                          </a:ln>
                          <a:solidFill>
                            <a:prstClr val="black"/>
                          </a:solidFill>
                          <a:effectLst/>
                          <a:uLnTx/>
                          <a:uFillTx/>
                          <a:latin typeface="+mn-lt"/>
                          <a:ea typeface="+mn-ea"/>
                          <a:cs typeface="+mn-cs"/>
                        </a:rPr>
                        <a:t>📕📕📕🍥🍥🍥🍥🍥
📕🍥🍥📕🍥🍥🍥🍥
📕🍥🍥📕🍥📕📕📕
📕📕📕🍥🍥🍥🍥🍥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91512841"/>
                  </a:ext>
                </a:extLst>
              </a:tr>
            </a:tbl>
          </a:graphicData>
        </a:graphic>
      </p:graphicFrame>
      <p:sp>
        <p:nvSpPr>
          <p:cNvPr id="3" name="Title 2">
            <a:extLst>
              <a:ext uri="{FF2B5EF4-FFF2-40B4-BE49-F238E27FC236}">
                <a16:creationId xmlns:a16="http://schemas.microsoft.com/office/drawing/2014/main" id="{CA4AEF13-5E98-4AF6-89D9-33FCD31CE491}"/>
              </a:ext>
            </a:extLst>
          </p:cNvPr>
          <p:cNvSpPr>
            <a:spLocks noGrp="1"/>
          </p:cNvSpPr>
          <p:nvPr>
            <p:ph type="title"/>
          </p:nvPr>
        </p:nvSpPr>
        <p:spPr/>
        <p:txBody>
          <a:bodyPr/>
          <a:lstStyle/>
          <a:p>
            <a:r>
              <a:rPr lang="en-US"/>
              <a:t>Twitter Mentions Table - 6 of 10</a:t>
            </a:r>
          </a:p>
        </p:txBody>
      </p:sp>
      <p:sp>
        <p:nvSpPr>
          <p:cNvPr id="4" name="Text Placeholder 3">
            <a:extLst>
              <a:ext uri="{FF2B5EF4-FFF2-40B4-BE49-F238E27FC236}">
                <a16:creationId xmlns:a16="http://schemas.microsoft.com/office/drawing/2014/main" id="{746B377A-057B-41A9-BBD6-4086EDE8CA5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06937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CDE7472-F6FA-4029-9348-99BD332466EF}"/>
              </a:ext>
            </a:extLst>
          </p:cNvPr>
          <p:cNvGraphicFramePr>
            <a:graphicFrameLocks noGrp="1"/>
          </p:cNvGraphicFramePr>
          <p:nvPr>
            <p:ph type="tbl" sz="quarter" idx="13"/>
            <p:extLst>
              <p:ext uri="{D42A27DB-BD31-4B8C-83A1-F6EECF244321}">
                <p14:modId xmlns:p14="http://schemas.microsoft.com/office/powerpoint/2010/main" val="47892545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70728983"/>
                    </a:ext>
                  </a:extLst>
                </a:gridCol>
                <a:gridCol w="1645920">
                  <a:extLst>
                    <a:ext uri="{9D8B030D-6E8A-4147-A177-3AD203B41FA5}">
                      <a16:colId xmlns:a16="http://schemas.microsoft.com/office/drawing/2014/main" val="4001815759"/>
                    </a:ext>
                  </a:extLst>
                </a:gridCol>
                <a:gridCol w="822960">
                  <a:extLst>
                    <a:ext uri="{9D8B030D-6E8A-4147-A177-3AD203B41FA5}">
                      <a16:colId xmlns:a16="http://schemas.microsoft.com/office/drawing/2014/main" val="1582357728"/>
                    </a:ext>
                  </a:extLst>
                </a:gridCol>
                <a:gridCol w="822960">
                  <a:extLst>
                    <a:ext uri="{9D8B030D-6E8A-4147-A177-3AD203B41FA5}">
                      <a16:colId xmlns:a16="http://schemas.microsoft.com/office/drawing/2014/main" val="2390510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44165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@sarona642 - 2018-03-31 18:15:54</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
،
،</a:t>
                      </a:r>
                      <a:r>
                        <a:rPr kumimoji="0" lang="en-US" sz="1000" b="0" i="0" u="none" strike="noStrike" kern="1200" cap="none" spc="0" normalizeH="0" baseline="0" noProof="0">
                          <a:ln>
                            <a:noFill/>
                          </a:ln>
                          <a:solidFill>
                            <a:prstClr val="black"/>
                          </a:solidFill>
                          <a:effectLst/>
                          <a:uLnTx/>
                          <a:uFillTx/>
                          <a:latin typeface="+mn-lt"/>
                          <a:ea typeface="+mn-ea"/>
                          <a:cs typeface="+mn-cs"/>
                        </a:rPr>
                        <a:t>🎀🎀🎀⭐⭐⭐🎀⭐
🎀⭐⭐🎀⭐🎀🎀🎀
🎀🎀🎀⭐⭐⭐🎀⭐
🎀⭐⭐🎀⭐⭐⭐⭐
🎀🎀🎀⭐⭐⭐⭐⭐
 #</a:t>
                      </a:r>
                      <a:r>
                        <a:rPr kumimoji="0" lang="ar-AE" sz="1000" b="0" i="0" u="none" strike="noStrike" kern="1200" cap="none" spc="0" normalizeH="0" baseline="0" noProof="0">
                          <a:ln>
                            <a:noFill/>
                          </a:ln>
                          <a:solidFill>
                            <a:prstClr val="black"/>
                          </a:solidFill>
                          <a:effectLst/>
                          <a:uLnTx/>
                          <a:uFillTx/>
                          <a:latin typeface="+mn-lt"/>
                          <a:ea typeface="+mn-ea"/>
                          <a:cs typeface="+mn-cs"/>
                        </a:rPr>
                        <a:t>الربيع_صحه_للجميع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48877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@noofaksa2010 - 2018-03-31 17:51:44</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
،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75051714"/>
                  </a:ext>
                </a:extLst>
              </a:tr>
            </a:tbl>
          </a:graphicData>
        </a:graphic>
      </p:graphicFrame>
      <p:sp>
        <p:nvSpPr>
          <p:cNvPr id="3" name="Title 2">
            <a:extLst>
              <a:ext uri="{FF2B5EF4-FFF2-40B4-BE49-F238E27FC236}">
                <a16:creationId xmlns:a16="http://schemas.microsoft.com/office/drawing/2014/main" id="{A98261D2-9C69-42F7-8986-13CD50A05FEF}"/>
              </a:ext>
            </a:extLst>
          </p:cNvPr>
          <p:cNvSpPr>
            <a:spLocks noGrp="1"/>
          </p:cNvSpPr>
          <p:nvPr>
            <p:ph type="title"/>
          </p:nvPr>
        </p:nvSpPr>
        <p:spPr/>
        <p:txBody>
          <a:bodyPr/>
          <a:lstStyle/>
          <a:p>
            <a:r>
              <a:rPr lang="en-US"/>
              <a:t>Twitter Mentions Table - 7 of 10</a:t>
            </a:r>
          </a:p>
        </p:txBody>
      </p:sp>
      <p:sp>
        <p:nvSpPr>
          <p:cNvPr id="4" name="Text Placeholder 3">
            <a:extLst>
              <a:ext uri="{FF2B5EF4-FFF2-40B4-BE49-F238E27FC236}">
                <a16:creationId xmlns:a16="http://schemas.microsoft.com/office/drawing/2014/main" id="{9F14C8FC-13DA-4384-BBB9-225E6404F26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69474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7224758-66A4-4064-A8DE-C304E95DD83E}"/>
              </a:ext>
            </a:extLst>
          </p:cNvPr>
          <p:cNvGraphicFramePr>
            <a:graphicFrameLocks noGrp="1"/>
          </p:cNvGraphicFramePr>
          <p:nvPr>
            <p:ph type="tbl" sz="quarter" idx="13"/>
            <p:extLst>
              <p:ext uri="{D42A27DB-BD31-4B8C-83A1-F6EECF244321}">
                <p14:modId xmlns:p14="http://schemas.microsoft.com/office/powerpoint/2010/main" val="181189263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14418355"/>
                    </a:ext>
                  </a:extLst>
                </a:gridCol>
                <a:gridCol w="1645920">
                  <a:extLst>
                    <a:ext uri="{9D8B030D-6E8A-4147-A177-3AD203B41FA5}">
                      <a16:colId xmlns:a16="http://schemas.microsoft.com/office/drawing/2014/main" val="2133462473"/>
                    </a:ext>
                  </a:extLst>
                </a:gridCol>
                <a:gridCol w="822960">
                  <a:extLst>
                    <a:ext uri="{9D8B030D-6E8A-4147-A177-3AD203B41FA5}">
                      <a16:colId xmlns:a16="http://schemas.microsoft.com/office/drawing/2014/main" val="2158800804"/>
                    </a:ext>
                  </a:extLst>
                </a:gridCol>
                <a:gridCol w="822960">
                  <a:extLst>
                    <a:ext uri="{9D8B030D-6E8A-4147-A177-3AD203B41FA5}">
                      <a16:colId xmlns:a16="http://schemas.microsoft.com/office/drawing/2014/main" val="3523281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413992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@bntalsaudia505 - 2018-03-31 17:34:04</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
،
،</a:t>
                      </a:r>
                      <a:r>
                        <a:rPr kumimoji="0" lang="en-US" sz="1000" b="0" i="0" u="none" strike="noStrike" kern="1200" cap="none" spc="0" normalizeH="0" baseline="0" noProof="0">
                          <a:ln>
                            <a:noFill/>
                          </a:ln>
                          <a:solidFill>
                            <a:prstClr val="black"/>
                          </a:solidFill>
                          <a:effectLst/>
                          <a:uLnTx/>
                          <a:uFillTx/>
                          <a:latin typeface="+mn-lt"/>
                          <a:ea typeface="+mn-ea"/>
                          <a:cs typeface="+mn-cs"/>
                        </a:rPr>
                        <a:t>🎀🎀🎀⭐⭐⭐🎀⭐
🎀⭐⭐🎀⭐🎀🎀🎀
🎀🎀🎀⭐⭐⭐🎀⭐
🎀⭐⭐🎀⭐⭐⭐⭐
🎀🎀🎀⭐⭐⭐⭐⭐
 #</a:t>
                      </a:r>
                      <a:r>
                        <a:rPr kumimoji="0" lang="ar-AE" sz="1000" b="0" i="0" u="none" strike="noStrike" kern="1200" cap="none" spc="0" normalizeH="0" baseline="0" noProof="0">
                          <a:ln>
                            <a:noFill/>
                          </a:ln>
                          <a:solidFill>
                            <a:prstClr val="black"/>
                          </a:solidFill>
                          <a:effectLst/>
                          <a:uLnTx/>
                          <a:uFillTx/>
                          <a:latin typeface="+mn-lt"/>
                          <a:ea typeface="+mn-ea"/>
                          <a:cs typeface="+mn-cs"/>
                        </a:rPr>
                        <a:t>الربيع_صحه_للجميع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06526974"/>
                  </a:ext>
                </a:extLst>
              </a:tr>
            </a:tbl>
          </a:graphicData>
        </a:graphic>
      </p:graphicFrame>
      <p:sp>
        <p:nvSpPr>
          <p:cNvPr id="3" name="Title 2">
            <a:extLst>
              <a:ext uri="{FF2B5EF4-FFF2-40B4-BE49-F238E27FC236}">
                <a16:creationId xmlns:a16="http://schemas.microsoft.com/office/drawing/2014/main" id="{DA843582-782A-483F-A7BF-8378966C6161}"/>
              </a:ext>
            </a:extLst>
          </p:cNvPr>
          <p:cNvSpPr>
            <a:spLocks noGrp="1"/>
          </p:cNvSpPr>
          <p:nvPr>
            <p:ph type="title"/>
          </p:nvPr>
        </p:nvSpPr>
        <p:spPr/>
        <p:txBody>
          <a:bodyPr/>
          <a:lstStyle/>
          <a:p>
            <a:r>
              <a:rPr lang="en-US"/>
              <a:t>Twitter Mentions Table - 8 of 10</a:t>
            </a:r>
          </a:p>
        </p:txBody>
      </p:sp>
      <p:sp>
        <p:nvSpPr>
          <p:cNvPr id="4" name="Text Placeholder 3">
            <a:extLst>
              <a:ext uri="{FF2B5EF4-FFF2-40B4-BE49-F238E27FC236}">
                <a16:creationId xmlns:a16="http://schemas.microsoft.com/office/drawing/2014/main" id="{5D49F274-F732-4043-84A7-F8B89AC2B7F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52649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D1A619C-A366-48E1-A31D-3522C16D9DFC}"/>
              </a:ext>
            </a:extLst>
          </p:cNvPr>
          <p:cNvGraphicFramePr>
            <a:graphicFrameLocks noGrp="1"/>
          </p:cNvGraphicFramePr>
          <p:nvPr>
            <p:ph type="tbl" sz="quarter" idx="13"/>
            <p:extLst>
              <p:ext uri="{D42A27DB-BD31-4B8C-83A1-F6EECF244321}">
                <p14:modId xmlns:p14="http://schemas.microsoft.com/office/powerpoint/2010/main" val="413898559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25938436"/>
                    </a:ext>
                  </a:extLst>
                </a:gridCol>
                <a:gridCol w="1645920">
                  <a:extLst>
                    <a:ext uri="{9D8B030D-6E8A-4147-A177-3AD203B41FA5}">
                      <a16:colId xmlns:a16="http://schemas.microsoft.com/office/drawing/2014/main" val="532882362"/>
                    </a:ext>
                  </a:extLst>
                </a:gridCol>
                <a:gridCol w="822960">
                  <a:extLst>
                    <a:ext uri="{9D8B030D-6E8A-4147-A177-3AD203B41FA5}">
                      <a16:colId xmlns:a16="http://schemas.microsoft.com/office/drawing/2014/main" val="2126785119"/>
                    </a:ext>
                  </a:extLst>
                </a:gridCol>
                <a:gridCol w="822960">
                  <a:extLst>
                    <a:ext uri="{9D8B030D-6E8A-4147-A177-3AD203B41FA5}">
                      <a16:colId xmlns:a16="http://schemas.microsoft.com/office/drawing/2014/main" val="2314911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066835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@bntalsaudia505 - 2018-03-31 17:33:42</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
،
،</a:t>
                      </a:r>
                      <a:r>
                        <a:rPr kumimoji="0" lang="en-US" sz="1000" b="0" i="0" u="none" strike="noStrike" kern="1200" cap="none" spc="0" normalizeH="0" baseline="0" noProof="0">
                          <a:ln>
                            <a:noFill/>
                          </a:ln>
                          <a:solidFill>
                            <a:prstClr val="black"/>
                          </a:solidFill>
                          <a:effectLst/>
                          <a:uLnTx/>
                          <a:uFillTx/>
                          <a:latin typeface="+mn-lt"/>
                          <a:ea typeface="+mn-ea"/>
                          <a:cs typeface="+mn-cs"/>
                        </a:rPr>
                        <a:t>📕📕📕🍥🍥🍥🍥🍥
📕🍥🍥📕🍥🍥🍥🍥
📕🍥🍥📕🍥📕📕📕
📕📕📕🍥🍥🍥🍥🍥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11550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@cv_afnan55 - 2018-03-31 15:41:19</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سمعتكم في انحدار من بعد باري تيوب هههههههههههههههههههههههههههههههههههههههههههههههههههههههههههههههههه… </a:t>
                      </a:r>
                      <a:r>
                        <a:rPr kumimoji="0" lang="en-US" sz="1000" b="0" i="0" u="none" strike="noStrike" kern="1200" cap="none" spc="0" normalizeH="0" baseline="0" noProof="0">
                          <a:ln>
                            <a:noFill/>
                          </a:ln>
                          <a:solidFill>
                            <a:prstClr val="black"/>
                          </a:solidFill>
                          <a:effectLst/>
                          <a:uLnTx/>
                          <a:uFillTx/>
                          <a:latin typeface="+mn-lt"/>
                          <a:ea typeface="+mn-ea"/>
                          <a:cs typeface="+mn-cs"/>
                        </a:rPr>
                        <a:t>https://t.co/jfwpiqspK5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69447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@7ala701 - 2018-03-31 12:40:37</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#الربيع_صحه_للجميع
يــارب تـــوفـيقك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45294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@YoZQq39dqXYZPF1 - 2018-03-31 10:01:53</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كم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62775266"/>
                  </a:ext>
                </a:extLst>
              </a:tr>
            </a:tbl>
          </a:graphicData>
        </a:graphic>
      </p:graphicFrame>
      <p:sp>
        <p:nvSpPr>
          <p:cNvPr id="3" name="Title 2">
            <a:extLst>
              <a:ext uri="{FF2B5EF4-FFF2-40B4-BE49-F238E27FC236}">
                <a16:creationId xmlns:a16="http://schemas.microsoft.com/office/drawing/2014/main" id="{90AA2866-001E-4889-A47B-16E6238B1096}"/>
              </a:ext>
            </a:extLst>
          </p:cNvPr>
          <p:cNvSpPr>
            <a:spLocks noGrp="1"/>
          </p:cNvSpPr>
          <p:nvPr>
            <p:ph type="title"/>
          </p:nvPr>
        </p:nvSpPr>
        <p:spPr/>
        <p:txBody>
          <a:bodyPr/>
          <a:lstStyle/>
          <a:p>
            <a:r>
              <a:rPr lang="en-US"/>
              <a:t>Twitter Mentions Table - 9 of 10</a:t>
            </a:r>
          </a:p>
        </p:txBody>
      </p:sp>
      <p:sp>
        <p:nvSpPr>
          <p:cNvPr id="4" name="Text Placeholder 3">
            <a:extLst>
              <a:ext uri="{FF2B5EF4-FFF2-40B4-BE49-F238E27FC236}">
                <a16:creationId xmlns:a16="http://schemas.microsoft.com/office/drawing/2014/main" id="{5F0BE583-A20A-4C12-899E-ECD7FAD9993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205969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A72D714-7DCB-4BCF-A1EF-B9E260870948}"/>
              </a:ext>
            </a:extLst>
          </p:cNvPr>
          <p:cNvGraphicFramePr>
            <a:graphicFrameLocks noGrp="1"/>
          </p:cNvGraphicFramePr>
          <p:nvPr>
            <p:ph type="tbl" sz="quarter" idx="13"/>
            <p:extLst>
              <p:ext uri="{D42A27DB-BD31-4B8C-83A1-F6EECF244321}">
                <p14:modId xmlns:p14="http://schemas.microsoft.com/office/powerpoint/2010/main" val="204087971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37110708"/>
                    </a:ext>
                  </a:extLst>
                </a:gridCol>
                <a:gridCol w="1645920">
                  <a:extLst>
                    <a:ext uri="{9D8B030D-6E8A-4147-A177-3AD203B41FA5}">
                      <a16:colId xmlns:a16="http://schemas.microsoft.com/office/drawing/2014/main" val="3019010817"/>
                    </a:ext>
                  </a:extLst>
                </a:gridCol>
                <a:gridCol w="822960">
                  <a:extLst>
                    <a:ext uri="{9D8B030D-6E8A-4147-A177-3AD203B41FA5}">
                      <a16:colId xmlns:a16="http://schemas.microsoft.com/office/drawing/2014/main" val="107828865"/>
                    </a:ext>
                  </a:extLst>
                </a:gridCol>
                <a:gridCol w="822960">
                  <a:extLst>
                    <a:ext uri="{9D8B030D-6E8A-4147-A177-3AD203B41FA5}">
                      <a16:colId xmlns:a16="http://schemas.microsoft.com/office/drawing/2014/main" val="713542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011147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@mohammad_qutub - 2018-03-31 08:23:39</a:t>
                      </a:r>
                      <a:r>
                        <a:rPr kumimoji="0" lang="en-US" sz="1000" b="0" i="0" u="none" strike="noStrike" kern="1200" cap="none" spc="0" normalizeH="0" baseline="0" noProof="0">
                          <a:ln>
                            <a:noFill/>
                          </a:ln>
                          <a:solidFill>
                            <a:prstClr val="black"/>
                          </a:solidFill>
                          <a:effectLst/>
                          <a:uLnTx/>
                          <a:uFillTx/>
                          <a:latin typeface="+mn-lt"/>
                          <a:ea typeface="+mn-ea"/>
                          <a:cs typeface="+mn-cs"/>
                        </a:rPr>
                        <a:t>
@alrabiesocial 10000 </a:t>
                      </a:r>
                      <a:r>
                        <a:rPr kumimoji="0" lang="ar-AE" sz="1000" b="0" i="0" u="none" strike="noStrike" kern="1200" cap="none" spc="0" normalizeH="0" baseline="0" noProof="0">
                          <a:ln>
                            <a:noFill/>
                          </a:ln>
                          <a:solidFill>
                            <a:prstClr val="black"/>
                          </a:solidFill>
                          <a:effectLst/>
                          <a:uLnTx/>
                          <a:uFillTx/>
                          <a:latin typeface="+mn-lt"/>
                          <a:ea typeface="+mn-ea"/>
                          <a:cs typeface="+mn-cs"/>
                        </a:rPr>
                        <a:t>خطوة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26637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@mohammad_qutub - 2018-03-31 08:23:32</a:t>
                      </a:r>
                      <a:r>
                        <a:rPr kumimoji="0" lang="en-US" sz="1000" b="0" i="0" u="none" strike="noStrike" kern="1200" cap="none" spc="0" normalizeH="0" baseline="0" noProof="0">
                          <a:ln>
                            <a:noFill/>
                          </a:ln>
                          <a:solidFill>
                            <a:prstClr val="black"/>
                          </a:solidFill>
                          <a:effectLst/>
                          <a:uLnTx/>
                          <a:uFillTx/>
                          <a:latin typeface="+mn-lt"/>
                          <a:ea typeface="+mn-ea"/>
                          <a:cs typeface="+mn-cs"/>
                        </a:rPr>
                        <a:t>
@alrabiesocial 10.000 </a:t>
                      </a:r>
                      <a:r>
                        <a:rPr kumimoji="0" lang="ar-AE" sz="1000" b="0" i="0" u="none" strike="noStrike" kern="1200" cap="none" spc="0" normalizeH="0" baseline="0" noProof="0">
                          <a:ln>
                            <a:noFill/>
                          </a:ln>
                          <a:solidFill>
                            <a:prstClr val="black"/>
                          </a:solidFill>
                          <a:effectLst/>
                          <a:uLnTx/>
                          <a:uFillTx/>
                          <a:latin typeface="+mn-lt"/>
                          <a:ea typeface="+mn-ea"/>
                          <a:cs typeface="+mn-cs"/>
                        </a:rPr>
                        <a:t>خطوة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60580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@samiarar2 - 2018-03-31 02:19:09</a:t>
                      </a:r>
                      <a:r>
                        <a:rPr kumimoji="0" lang="en-US" sz="1000" b="0" i="0" u="none" strike="noStrike" kern="1200" cap="none" spc="0" normalizeH="0" baseline="0" noProof="0">
                          <a:ln>
                            <a:noFill/>
                          </a:ln>
                          <a:solidFill>
                            <a:prstClr val="black"/>
                          </a:solidFill>
                          <a:effectLst/>
                          <a:uLnTx/>
                          <a:uFillTx/>
                          <a:latin typeface="+mn-lt"/>
                          <a:ea typeface="+mn-ea"/>
                          <a:cs typeface="+mn-cs"/>
                        </a:rPr>
                        <a:t>
@en_skab3tr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أو مايساوي ٧ كيلومتر يومياً.
،
،
،
،
،
 #الربيع_صحه_للجميع
《بالتوف… </a:t>
                      </a:r>
                      <a:r>
                        <a:rPr kumimoji="0" lang="en-US" sz="1000" b="0" i="0" u="none" strike="noStrike" kern="1200" cap="none" spc="0" normalizeH="0" baseline="0" noProof="0">
                          <a:ln>
                            <a:noFill/>
                          </a:ln>
                          <a:solidFill>
                            <a:prstClr val="black"/>
                          </a:solidFill>
                          <a:effectLst/>
                          <a:uLnTx/>
                          <a:uFillTx/>
                          <a:latin typeface="+mn-lt"/>
                          <a:ea typeface="+mn-ea"/>
                          <a:cs typeface="+mn-cs"/>
                        </a:rPr>
                        <a:t>https://t.co/xiEKvf9UBJ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97453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@rby2i - 2018-03-30 22:00:22</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الربيع_صحه_للجميع 
#الربيع
عشره الاف خطوه.      
10000 </a:t>
                      </a:r>
                      <a:r>
                        <a:rPr kumimoji="0" lang="en-US" sz="1000" b="0" i="0" u="none" strike="noStrike" kern="1200" cap="none" spc="0" normalizeH="0" baseline="0" noProof="0">
                          <a:ln>
                            <a:noFill/>
                          </a:ln>
                          <a:solidFill>
                            <a:prstClr val="black"/>
                          </a:solidFill>
                          <a:effectLst/>
                          <a:uLnTx/>
                          <a:uFillTx/>
                          <a:latin typeface="+mn-lt"/>
                          <a:ea typeface="+mn-ea"/>
                          <a:cs typeface="+mn-cs"/>
                        </a:rPr>
                        <a:t>steps 
</a:t>
                      </a:r>
                      <a:r>
                        <a:rPr kumimoji="0" lang="ar-AE" sz="1000" b="0" i="0" u="none" strike="noStrike" kern="1200" cap="none" spc="0" normalizeH="0" baseline="0" noProof="0">
                          <a:ln>
                            <a:noFill/>
                          </a:ln>
                          <a:solidFill>
                            <a:prstClr val="black"/>
                          </a:solidFill>
                          <a:effectLst/>
                          <a:uLnTx/>
                          <a:uFillTx/>
                          <a:latin typeface="+mn-lt"/>
                          <a:ea typeface="+mn-ea"/>
                          <a:cs typeface="+mn-cs"/>
                        </a:rPr>
                        <a:t>اللهم بشّرني بما اتمناه و انت خير المبشرين</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44207433"/>
                  </a:ext>
                </a:extLst>
              </a:tr>
            </a:tbl>
          </a:graphicData>
        </a:graphic>
      </p:graphicFrame>
      <p:sp>
        <p:nvSpPr>
          <p:cNvPr id="3" name="Title 2">
            <a:extLst>
              <a:ext uri="{FF2B5EF4-FFF2-40B4-BE49-F238E27FC236}">
                <a16:creationId xmlns:a16="http://schemas.microsoft.com/office/drawing/2014/main" id="{7B14A55C-116D-4C55-9196-AC447E6A6748}"/>
              </a:ext>
            </a:extLst>
          </p:cNvPr>
          <p:cNvSpPr>
            <a:spLocks noGrp="1"/>
          </p:cNvSpPr>
          <p:nvPr>
            <p:ph type="title"/>
          </p:nvPr>
        </p:nvSpPr>
        <p:spPr/>
        <p:txBody>
          <a:bodyPr/>
          <a:lstStyle/>
          <a:p>
            <a:r>
              <a:rPr lang="en-US"/>
              <a:t>Twitter Mentions Table - 10 of 10</a:t>
            </a:r>
          </a:p>
        </p:txBody>
      </p:sp>
      <p:sp>
        <p:nvSpPr>
          <p:cNvPr id="4" name="Text Placeholder 3">
            <a:extLst>
              <a:ext uri="{FF2B5EF4-FFF2-40B4-BE49-F238E27FC236}">
                <a16:creationId xmlns:a16="http://schemas.microsoft.com/office/drawing/2014/main" id="{3D4EAFDB-10B8-45F0-A912-201F24C842F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71489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9EF94ED-5562-4720-8450-0E7F8DA145C1}"/>
              </a:ext>
            </a:extLst>
          </p:cNvPr>
          <p:cNvGraphicFramePr>
            <a:graphicFrameLocks noGrp="1"/>
          </p:cNvGraphicFramePr>
          <p:nvPr>
            <p:ph type="tbl" sz="quarter" idx="13"/>
            <p:extLst>
              <p:ext uri="{D42A27DB-BD31-4B8C-83A1-F6EECF244321}">
                <p14:modId xmlns:p14="http://schemas.microsoft.com/office/powerpoint/2010/main" val="423981680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99142"/>
                    </a:ext>
                  </a:extLst>
                </a:gridCol>
                <a:gridCol w="1234440">
                  <a:extLst>
                    <a:ext uri="{9D8B030D-6E8A-4147-A177-3AD203B41FA5}">
                      <a16:colId xmlns:a16="http://schemas.microsoft.com/office/drawing/2014/main" val="2559651491"/>
                    </a:ext>
                  </a:extLst>
                </a:gridCol>
                <a:gridCol w="1234440">
                  <a:extLst>
                    <a:ext uri="{9D8B030D-6E8A-4147-A177-3AD203B41FA5}">
                      <a16:colId xmlns:a16="http://schemas.microsoft.com/office/drawing/2014/main" val="3187582107"/>
                    </a:ext>
                  </a:extLst>
                </a:gridCol>
                <a:gridCol w="1234440">
                  <a:extLst>
                    <a:ext uri="{9D8B030D-6E8A-4147-A177-3AD203B41FA5}">
                      <a16:colId xmlns:a16="http://schemas.microsoft.com/office/drawing/2014/main" val="946449267"/>
                    </a:ext>
                  </a:extLst>
                </a:gridCol>
                <a:gridCol w="1234440">
                  <a:extLst>
                    <a:ext uri="{9D8B030D-6E8A-4147-A177-3AD203B41FA5}">
                      <a16:colId xmlns:a16="http://schemas.microsoft.com/office/drawing/2014/main" val="895766555"/>
                    </a:ext>
                  </a:extLst>
                </a:gridCol>
                <a:gridCol w="1234440">
                  <a:extLst>
                    <a:ext uri="{9D8B030D-6E8A-4147-A177-3AD203B41FA5}">
                      <a16:colId xmlns:a16="http://schemas.microsoft.com/office/drawing/2014/main" val="2938065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2453299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#الخميس_الونيس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368468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#الربيع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8.1304347826087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8.3478260869565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33.434782608696</a:t>
                      </a:r>
                    </a:p>
                  </a:txBody>
                  <a:tcPr/>
                </a:tc>
                <a:extLst>
                  <a:ext uri="{0D108BD9-81ED-4DB2-BD59-A6C34878D82A}">
                    <a16:rowId xmlns:a16="http://schemas.microsoft.com/office/drawing/2014/main" val="89816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11.888888888889</a:t>
                      </a:r>
                    </a:p>
                  </a:txBody>
                  <a:tcPr/>
                </a:tc>
                <a:extLst>
                  <a:ext uri="{0D108BD9-81ED-4DB2-BD59-A6C34878D82A}">
                    <a16:rowId xmlns:a16="http://schemas.microsoft.com/office/drawing/2014/main" val="4002403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#صحة_للجميع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33.857142857143</a:t>
                      </a:r>
                    </a:p>
                  </a:txBody>
                  <a:tcPr/>
                </a:tc>
                <a:extLst>
                  <a:ext uri="{0D108BD9-81ED-4DB2-BD59-A6C34878D82A}">
                    <a16:rowId xmlns:a16="http://schemas.microsoft.com/office/drawing/2014/main" val="3518173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#أنواع_الناس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5766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18.421052631579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9.3684210526316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36.315789473684</a:t>
                      </a:r>
                    </a:p>
                  </a:txBody>
                  <a:tcPr/>
                </a:tc>
                <a:extLst>
                  <a:ext uri="{0D108BD9-81ED-4DB2-BD59-A6C34878D82A}">
                    <a16:rowId xmlns:a16="http://schemas.microsoft.com/office/drawing/2014/main" val="3745823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#أطفال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a:t>
                      </a:r>
                    </a:p>
                  </a:txBody>
                  <a:tcPr/>
                </a:tc>
                <a:extLst>
                  <a:ext uri="{0D108BD9-81ED-4DB2-BD59-A6C34878D82A}">
                    <a16:rowId xmlns:a16="http://schemas.microsoft.com/office/drawing/2014/main" val="1408759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#مسابقة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161.66666666667</a:t>
                      </a:r>
                    </a:p>
                  </a:txBody>
                  <a:tcPr/>
                </a:tc>
                <a:extLst>
                  <a:ext uri="{0D108BD9-81ED-4DB2-BD59-A6C34878D82A}">
                    <a16:rowId xmlns:a16="http://schemas.microsoft.com/office/drawing/2014/main" val="470962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#جوائز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161.66666666667</a:t>
                      </a:r>
                    </a:p>
                  </a:txBody>
                  <a:tcPr/>
                </a:tc>
                <a:extLst>
                  <a:ext uri="{0D108BD9-81ED-4DB2-BD59-A6C34878D82A}">
                    <a16:rowId xmlns:a16="http://schemas.microsoft.com/office/drawing/2014/main" val="3005531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#صحتك_بطريقتك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372035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#النصر_الشباب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1359115873"/>
                  </a:ext>
                </a:extLst>
              </a:tr>
            </a:tbl>
          </a:graphicData>
        </a:graphic>
      </p:graphicFrame>
      <p:sp>
        <p:nvSpPr>
          <p:cNvPr id="3" name="Title 2">
            <a:extLst>
              <a:ext uri="{FF2B5EF4-FFF2-40B4-BE49-F238E27FC236}">
                <a16:creationId xmlns:a16="http://schemas.microsoft.com/office/drawing/2014/main" id="{A99D0522-BDE2-4F13-97EB-A5EF0AB42755}"/>
              </a:ext>
            </a:extLst>
          </p:cNvPr>
          <p:cNvSpPr>
            <a:spLocks noGrp="1"/>
          </p:cNvSpPr>
          <p:nvPr>
            <p:ph type="title"/>
          </p:nvPr>
        </p:nvSpPr>
        <p:spPr/>
        <p:txBody>
          <a:bodyPr/>
          <a:lstStyle/>
          <a:p>
            <a:r>
              <a:rPr lang="en-US"/>
              <a:t>Twitter Hashtag Detection - 1 of 3</a:t>
            </a:r>
          </a:p>
        </p:txBody>
      </p:sp>
      <p:sp>
        <p:nvSpPr>
          <p:cNvPr id="4" name="Text Placeholder 3">
            <a:extLst>
              <a:ext uri="{FF2B5EF4-FFF2-40B4-BE49-F238E27FC236}">
                <a16:creationId xmlns:a16="http://schemas.microsoft.com/office/drawing/2014/main" id="{6D4479D4-4BCB-4B5C-A25D-B498FFA2954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261066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8CAABC1-25DF-4F00-87D0-D49F8F2A2D41}"/>
              </a:ext>
            </a:extLst>
          </p:cNvPr>
          <p:cNvGraphicFramePr>
            <a:graphicFrameLocks noGrp="1"/>
          </p:cNvGraphicFramePr>
          <p:nvPr>
            <p:ph type="tbl" sz="quarter" idx="13"/>
            <p:extLst>
              <p:ext uri="{D42A27DB-BD31-4B8C-83A1-F6EECF244321}">
                <p14:modId xmlns:p14="http://schemas.microsoft.com/office/powerpoint/2010/main" val="412267046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85129330"/>
                    </a:ext>
                  </a:extLst>
                </a:gridCol>
                <a:gridCol w="1234440">
                  <a:extLst>
                    <a:ext uri="{9D8B030D-6E8A-4147-A177-3AD203B41FA5}">
                      <a16:colId xmlns:a16="http://schemas.microsoft.com/office/drawing/2014/main" val="571707522"/>
                    </a:ext>
                  </a:extLst>
                </a:gridCol>
                <a:gridCol w="1234440">
                  <a:extLst>
                    <a:ext uri="{9D8B030D-6E8A-4147-A177-3AD203B41FA5}">
                      <a16:colId xmlns:a16="http://schemas.microsoft.com/office/drawing/2014/main" val="2762311486"/>
                    </a:ext>
                  </a:extLst>
                </a:gridCol>
                <a:gridCol w="1234440">
                  <a:extLst>
                    <a:ext uri="{9D8B030D-6E8A-4147-A177-3AD203B41FA5}">
                      <a16:colId xmlns:a16="http://schemas.microsoft.com/office/drawing/2014/main" val="3673566933"/>
                    </a:ext>
                  </a:extLst>
                </a:gridCol>
                <a:gridCol w="1234440">
                  <a:extLst>
                    <a:ext uri="{9D8B030D-6E8A-4147-A177-3AD203B41FA5}">
                      <a16:colId xmlns:a16="http://schemas.microsoft.com/office/drawing/2014/main" val="3898503469"/>
                    </a:ext>
                  </a:extLst>
                </a:gridCol>
                <a:gridCol w="1234440">
                  <a:extLst>
                    <a:ext uri="{9D8B030D-6E8A-4147-A177-3AD203B41FA5}">
                      <a16:colId xmlns:a16="http://schemas.microsoft.com/office/drawing/2014/main" val="1249052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3678785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#لأنك_تستاهلين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558034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#اليوم_العالمي_للمرأة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227405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#جويا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901007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#عصيرات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886574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#الأحد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426986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#يوغا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569046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#رياضة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1400514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#فوائد_اليوغا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52099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#الربيع_على_متن_السعودية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extLst>
                  <a:ext uri="{0D108BD9-81ED-4DB2-BD59-A6C34878D82A}">
                    <a16:rowId xmlns:a16="http://schemas.microsoft.com/office/drawing/2014/main" val="1062889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#االربيع_على_متن_السعودية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75385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#يوم_السعادة_العالمي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185914386"/>
                  </a:ext>
                </a:extLst>
              </a:tr>
            </a:tbl>
          </a:graphicData>
        </a:graphic>
      </p:graphicFrame>
      <p:sp>
        <p:nvSpPr>
          <p:cNvPr id="3" name="Title 2">
            <a:extLst>
              <a:ext uri="{FF2B5EF4-FFF2-40B4-BE49-F238E27FC236}">
                <a16:creationId xmlns:a16="http://schemas.microsoft.com/office/drawing/2014/main" id="{DEC732B1-22E3-4A51-B57E-0B9AB46B0327}"/>
              </a:ext>
            </a:extLst>
          </p:cNvPr>
          <p:cNvSpPr>
            <a:spLocks noGrp="1"/>
          </p:cNvSpPr>
          <p:nvPr>
            <p:ph type="title"/>
          </p:nvPr>
        </p:nvSpPr>
        <p:spPr/>
        <p:txBody>
          <a:bodyPr/>
          <a:lstStyle/>
          <a:p>
            <a:r>
              <a:rPr lang="en-US"/>
              <a:t>Twitter Hashtag Detection - 2 of 3</a:t>
            </a:r>
          </a:p>
        </p:txBody>
      </p:sp>
      <p:sp>
        <p:nvSpPr>
          <p:cNvPr id="4" name="Text Placeholder 3">
            <a:extLst>
              <a:ext uri="{FF2B5EF4-FFF2-40B4-BE49-F238E27FC236}">
                <a16:creationId xmlns:a16="http://schemas.microsoft.com/office/drawing/2014/main" id="{197620A3-AB96-4AAC-8E78-71A3417C339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024727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6D61E09-1AA5-4F6E-9770-831C9A7D6E10}"/>
              </a:ext>
            </a:extLst>
          </p:cNvPr>
          <p:cNvGraphicFramePr>
            <a:graphicFrameLocks noGrp="1"/>
          </p:cNvGraphicFramePr>
          <p:nvPr>
            <p:ph type="tbl" sz="quarter" idx="13"/>
            <p:extLst>
              <p:ext uri="{D42A27DB-BD31-4B8C-83A1-F6EECF244321}">
                <p14:modId xmlns:p14="http://schemas.microsoft.com/office/powerpoint/2010/main" val="222482735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10310319"/>
                    </a:ext>
                  </a:extLst>
                </a:gridCol>
                <a:gridCol w="1234440">
                  <a:extLst>
                    <a:ext uri="{9D8B030D-6E8A-4147-A177-3AD203B41FA5}">
                      <a16:colId xmlns:a16="http://schemas.microsoft.com/office/drawing/2014/main" val="216639070"/>
                    </a:ext>
                  </a:extLst>
                </a:gridCol>
                <a:gridCol w="1234440">
                  <a:extLst>
                    <a:ext uri="{9D8B030D-6E8A-4147-A177-3AD203B41FA5}">
                      <a16:colId xmlns:a16="http://schemas.microsoft.com/office/drawing/2014/main" val="2546806542"/>
                    </a:ext>
                  </a:extLst>
                </a:gridCol>
                <a:gridCol w="1234440">
                  <a:extLst>
                    <a:ext uri="{9D8B030D-6E8A-4147-A177-3AD203B41FA5}">
                      <a16:colId xmlns:a16="http://schemas.microsoft.com/office/drawing/2014/main" val="1182693137"/>
                    </a:ext>
                  </a:extLst>
                </a:gridCol>
                <a:gridCol w="1234440">
                  <a:extLst>
                    <a:ext uri="{9D8B030D-6E8A-4147-A177-3AD203B41FA5}">
                      <a16:colId xmlns:a16="http://schemas.microsoft.com/office/drawing/2014/main" val="2235456690"/>
                    </a:ext>
                  </a:extLst>
                </a:gridCol>
                <a:gridCol w="1234440">
                  <a:extLst>
                    <a:ext uri="{9D8B030D-6E8A-4147-A177-3AD203B41FA5}">
                      <a16:colId xmlns:a16="http://schemas.microsoft.com/office/drawing/2014/main" val="2933540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554497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#لأنها_تستاهل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265704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#عيدالأم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1631833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#الأم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2074906810"/>
                  </a:ext>
                </a:extLst>
              </a:tr>
            </a:tbl>
          </a:graphicData>
        </a:graphic>
      </p:graphicFrame>
      <p:sp>
        <p:nvSpPr>
          <p:cNvPr id="3" name="Title 2">
            <a:extLst>
              <a:ext uri="{FF2B5EF4-FFF2-40B4-BE49-F238E27FC236}">
                <a16:creationId xmlns:a16="http://schemas.microsoft.com/office/drawing/2014/main" id="{1A81876C-11E3-4C55-89EA-2FC3A8F1E6CB}"/>
              </a:ext>
            </a:extLst>
          </p:cNvPr>
          <p:cNvSpPr>
            <a:spLocks noGrp="1"/>
          </p:cNvSpPr>
          <p:nvPr>
            <p:ph type="title"/>
          </p:nvPr>
        </p:nvSpPr>
        <p:spPr/>
        <p:txBody>
          <a:bodyPr/>
          <a:lstStyle/>
          <a:p>
            <a:r>
              <a:rPr lang="en-US"/>
              <a:t>Twitter Hashtag Detection - 3 of 3</a:t>
            </a:r>
          </a:p>
        </p:txBody>
      </p:sp>
      <p:sp>
        <p:nvSpPr>
          <p:cNvPr id="4" name="Text Placeholder 3">
            <a:extLst>
              <a:ext uri="{FF2B5EF4-FFF2-40B4-BE49-F238E27FC236}">
                <a16:creationId xmlns:a16="http://schemas.microsoft.com/office/drawing/2014/main" id="{D350D8D0-69C3-461A-B2D8-72E2FE96C29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231541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95DE343-E4B2-4CD9-8F93-3A7EBBE3FFE1}"/>
              </a:ext>
            </a:extLst>
          </p:cNvPr>
          <p:cNvGraphicFramePr>
            <a:graphicFrameLocks noGrp="1"/>
          </p:cNvGraphicFramePr>
          <p:nvPr>
            <p:ph type="tbl" sz="quarter" idx="13"/>
            <p:extLst>
              <p:ext uri="{D42A27DB-BD31-4B8C-83A1-F6EECF244321}">
                <p14:modId xmlns:p14="http://schemas.microsoft.com/office/powerpoint/2010/main" val="85141363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11567647"/>
                    </a:ext>
                  </a:extLst>
                </a:gridCol>
                <a:gridCol w="2468880">
                  <a:extLst>
                    <a:ext uri="{9D8B030D-6E8A-4147-A177-3AD203B41FA5}">
                      <a16:colId xmlns:a16="http://schemas.microsoft.com/office/drawing/2014/main" val="3326638472"/>
                    </a:ext>
                  </a:extLst>
                </a:gridCol>
                <a:gridCol w="2468880">
                  <a:extLst>
                    <a:ext uri="{9D8B030D-6E8A-4147-A177-3AD203B41FA5}">
                      <a16:colId xmlns:a16="http://schemas.microsoft.com/office/drawing/2014/main" val="3232614271"/>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151328781"/>
                  </a:ext>
                </a:extLst>
              </a:tr>
              <a:tr h="370840">
                <a:tc>
                  <a:txBody>
                    <a:bodyPr/>
                    <a:lstStyle/>
                    <a:p>
                      <a:r>
                        <a:rPr lang="en-US" sz="1000"/>
                        <a:t>@AZOOZ28</a:t>
                      </a:r>
                    </a:p>
                  </a:txBody>
                  <a:tcPr/>
                </a:tc>
                <a:tc>
                  <a:txBody>
                    <a:bodyPr/>
                    <a:lstStyle/>
                    <a:p>
                      <a:r>
                        <a:rPr lang="en-US" sz="1000"/>
                        <a:t>@alrabiesocial (4)</a:t>
                      </a:r>
                    </a:p>
                  </a:txBody>
                  <a:tcPr/>
                </a:tc>
                <a:tc>
                  <a:txBody>
                    <a:bodyPr/>
                    <a:lstStyle/>
                    <a:p>
                      <a:r>
                        <a:rPr lang="en-US" sz="1000"/>
                        <a:t>4</a:t>
                      </a:r>
                    </a:p>
                  </a:txBody>
                  <a:tcPr/>
                </a:tc>
                <a:extLst>
                  <a:ext uri="{0D108BD9-81ED-4DB2-BD59-A6C34878D82A}">
                    <a16:rowId xmlns:a16="http://schemas.microsoft.com/office/drawing/2014/main" val="829500940"/>
                  </a:ext>
                </a:extLst>
              </a:tr>
              <a:tr h="370840">
                <a:tc>
                  <a:txBody>
                    <a:bodyPr/>
                    <a:lstStyle/>
                    <a:p>
                      <a:r>
                        <a:rPr lang="en-US" sz="1000"/>
                        <a:t>@karatsh</a:t>
                      </a:r>
                    </a:p>
                  </a:txBody>
                  <a:tcPr/>
                </a:tc>
                <a:tc>
                  <a:txBody>
                    <a:bodyPr/>
                    <a:lstStyle/>
                    <a:p>
                      <a:r>
                        <a:rPr lang="en-US" sz="1000"/>
                        <a:t>@alrabiesocial (2)</a:t>
                      </a:r>
                    </a:p>
                  </a:txBody>
                  <a:tcPr/>
                </a:tc>
                <a:tc>
                  <a:txBody>
                    <a:bodyPr/>
                    <a:lstStyle/>
                    <a:p>
                      <a:r>
                        <a:rPr lang="en-US" sz="1000"/>
                        <a:t>2</a:t>
                      </a:r>
                    </a:p>
                  </a:txBody>
                  <a:tcPr/>
                </a:tc>
                <a:extLst>
                  <a:ext uri="{0D108BD9-81ED-4DB2-BD59-A6C34878D82A}">
                    <a16:rowId xmlns:a16="http://schemas.microsoft.com/office/drawing/2014/main" val="441335651"/>
                  </a:ext>
                </a:extLst>
              </a:tr>
              <a:tr h="370840">
                <a:tc>
                  <a:txBody>
                    <a:bodyPr/>
                    <a:lstStyle/>
                    <a:p>
                      <a:r>
                        <a:rPr lang="en-US" sz="1000"/>
                        <a:t>@parulghalout</a:t>
                      </a:r>
                    </a:p>
                  </a:txBody>
                  <a:tcPr/>
                </a:tc>
                <a:tc>
                  <a:txBody>
                    <a:bodyPr/>
                    <a:lstStyle/>
                    <a:p>
                      <a:r>
                        <a:rPr lang="en-US" sz="1000"/>
                        <a:t>@alrabiesocial (2)</a:t>
                      </a:r>
                    </a:p>
                  </a:txBody>
                  <a:tcPr/>
                </a:tc>
                <a:tc>
                  <a:txBody>
                    <a:bodyPr/>
                    <a:lstStyle/>
                    <a:p>
                      <a:r>
                        <a:rPr lang="en-US" sz="1000"/>
                        <a:t>2</a:t>
                      </a:r>
                    </a:p>
                  </a:txBody>
                  <a:tcPr/>
                </a:tc>
                <a:extLst>
                  <a:ext uri="{0D108BD9-81ED-4DB2-BD59-A6C34878D82A}">
                    <a16:rowId xmlns:a16="http://schemas.microsoft.com/office/drawing/2014/main" val="3237008706"/>
                  </a:ext>
                </a:extLst>
              </a:tr>
              <a:tr h="370840">
                <a:tc>
                  <a:txBody>
                    <a:bodyPr/>
                    <a:lstStyle/>
                    <a:p>
                      <a:r>
                        <a:rPr lang="en-US" sz="1000"/>
                        <a:t>@maha_ryd</a:t>
                      </a:r>
                    </a:p>
                  </a:txBody>
                  <a:tcPr/>
                </a:tc>
                <a:tc>
                  <a:txBody>
                    <a:bodyPr/>
                    <a:lstStyle/>
                    <a:p>
                      <a:r>
                        <a:rPr lang="en-US" sz="1000"/>
                        <a:t>@alrabiesocial (2)</a:t>
                      </a:r>
                    </a:p>
                  </a:txBody>
                  <a:tcPr/>
                </a:tc>
                <a:tc>
                  <a:txBody>
                    <a:bodyPr/>
                    <a:lstStyle/>
                    <a:p>
                      <a:r>
                        <a:rPr lang="en-US" sz="1000"/>
                        <a:t>2</a:t>
                      </a:r>
                    </a:p>
                  </a:txBody>
                  <a:tcPr/>
                </a:tc>
                <a:extLst>
                  <a:ext uri="{0D108BD9-81ED-4DB2-BD59-A6C34878D82A}">
                    <a16:rowId xmlns:a16="http://schemas.microsoft.com/office/drawing/2014/main" val="1568056244"/>
                  </a:ext>
                </a:extLst>
              </a:tr>
              <a:tr h="370840">
                <a:tc>
                  <a:txBody>
                    <a:bodyPr/>
                    <a:lstStyle/>
                    <a:p>
                      <a:r>
                        <a:rPr lang="en-US" sz="1000"/>
                        <a:t>@AnwarMohsen</a:t>
                      </a:r>
                    </a:p>
                  </a:txBody>
                  <a:tcPr/>
                </a:tc>
                <a:tc>
                  <a:txBody>
                    <a:bodyPr/>
                    <a:lstStyle/>
                    <a:p>
                      <a:r>
                        <a:rPr lang="en-US" sz="1000"/>
                        <a:t>@alrabiesocial (2)</a:t>
                      </a:r>
                    </a:p>
                  </a:txBody>
                  <a:tcPr/>
                </a:tc>
                <a:tc>
                  <a:txBody>
                    <a:bodyPr/>
                    <a:lstStyle/>
                    <a:p>
                      <a:r>
                        <a:rPr lang="en-US" sz="1000"/>
                        <a:t>2</a:t>
                      </a:r>
                    </a:p>
                  </a:txBody>
                  <a:tcPr/>
                </a:tc>
                <a:extLst>
                  <a:ext uri="{0D108BD9-81ED-4DB2-BD59-A6C34878D82A}">
                    <a16:rowId xmlns:a16="http://schemas.microsoft.com/office/drawing/2014/main" val="1831189499"/>
                  </a:ext>
                </a:extLst>
              </a:tr>
              <a:tr h="370840">
                <a:tc>
                  <a:txBody>
                    <a:bodyPr/>
                    <a:lstStyle/>
                    <a:p>
                      <a:r>
                        <a:rPr lang="en-US" sz="1000"/>
                        <a:t>@z_X_v_b</a:t>
                      </a:r>
                    </a:p>
                  </a:txBody>
                  <a:tcPr/>
                </a:tc>
                <a:tc>
                  <a:txBody>
                    <a:bodyPr/>
                    <a:lstStyle/>
                    <a:p>
                      <a:r>
                        <a:rPr lang="en-US" sz="1000"/>
                        <a:t>@alrabiesocial (1)</a:t>
                      </a:r>
                    </a:p>
                  </a:txBody>
                  <a:tcPr/>
                </a:tc>
                <a:tc>
                  <a:txBody>
                    <a:bodyPr/>
                    <a:lstStyle/>
                    <a:p>
                      <a:r>
                        <a:rPr lang="en-US" sz="1000"/>
                        <a:t>1</a:t>
                      </a:r>
                    </a:p>
                  </a:txBody>
                  <a:tcPr/>
                </a:tc>
                <a:extLst>
                  <a:ext uri="{0D108BD9-81ED-4DB2-BD59-A6C34878D82A}">
                    <a16:rowId xmlns:a16="http://schemas.microsoft.com/office/drawing/2014/main" val="1358215920"/>
                  </a:ext>
                </a:extLst>
              </a:tr>
              <a:tr h="370840">
                <a:tc>
                  <a:txBody>
                    <a:bodyPr/>
                    <a:lstStyle/>
                    <a:p>
                      <a:r>
                        <a:rPr lang="en-US" sz="1000"/>
                        <a:t>@PandaDada2022</a:t>
                      </a:r>
                    </a:p>
                  </a:txBody>
                  <a:tcPr/>
                </a:tc>
                <a:tc>
                  <a:txBody>
                    <a:bodyPr/>
                    <a:lstStyle/>
                    <a:p>
                      <a:r>
                        <a:rPr lang="en-US" sz="1000"/>
                        <a:t>@alrabiesocial (1)</a:t>
                      </a:r>
                    </a:p>
                  </a:txBody>
                  <a:tcPr/>
                </a:tc>
                <a:tc>
                  <a:txBody>
                    <a:bodyPr/>
                    <a:lstStyle/>
                    <a:p>
                      <a:r>
                        <a:rPr lang="en-US" sz="1000"/>
                        <a:t>1</a:t>
                      </a:r>
                    </a:p>
                  </a:txBody>
                  <a:tcPr/>
                </a:tc>
                <a:extLst>
                  <a:ext uri="{0D108BD9-81ED-4DB2-BD59-A6C34878D82A}">
                    <a16:rowId xmlns:a16="http://schemas.microsoft.com/office/drawing/2014/main" val="1440764990"/>
                  </a:ext>
                </a:extLst>
              </a:tr>
              <a:tr h="370840">
                <a:tc>
                  <a:txBody>
                    <a:bodyPr/>
                    <a:lstStyle/>
                    <a:p>
                      <a:r>
                        <a:rPr lang="en-US" sz="1000"/>
                        <a:t>@A_ALSSALEH</a:t>
                      </a:r>
                    </a:p>
                  </a:txBody>
                  <a:tcPr/>
                </a:tc>
                <a:tc>
                  <a:txBody>
                    <a:bodyPr/>
                    <a:lstStyle/>
                    <a:p>
                      <a:r>
                        <a:rPr lang="en-US" sz="1000"/>
                        <a:t>@alrabiesocial (1)</a:t>
                      </a:r>
                    </a:p>
                  </a:txBody>
                  <a:tcPr/>
                </a:tc>
                <a:tc>
                  <a:txBody>
                    <a:bodyPr/>
                    <a:lstStyle/>
                    <a:p>
                      <a:r>
                        <a:rPr lang="en-US" sz="1000"/>
                        <a:t>1</a:t>
                      </a:r>
                    </a:p>
                  </a:txBody>
                  <a:tcPr/>
                </a:tc>
                <a:extLst>
                  <a:ext uri="{0D108BD9-81ED-4DB2-BD59-A6C34878D82A}">
                    <a16:rowId xmlns:a16="http://schemas.microsoft.com/office/drawing/2014/main" val="191431234"/>
                  </a:ext>
                </a:extLst>
              </a:tr>
              <a:tr h="370840">
                <a:tc>
                  <a:txBody>
                    <a:bodyPr/>
                    <a:lstStyle/>
                    <a:p>
                      <a:r>
                        <a:rPr lang="en-US" sz="1000"/>
                        <a:t>@kawth4rkay</a:t>
                      </a:r>
                    </a:p>
                  </a:txBody>
                  <a:tcPr/>
                </a:tc>
                <a:tc>
                  <a:txBody>
                    <a:bodyPr/>
                    <a:lstStyle/>
                    <a:p>
                      <a:r>
                        <a:rPr lang="en-US" sz="1000"/>
                        <a:t>@alrabiesocial (1)</a:t>
                      </a:r>
                    </a:p>
                  </a:txBody>
                  <a:tcPr/>
                </a:tc>
                <a:tc>
                  <a:txBody>
                    <a:bodyPr/>
                    <a:lstStyle/>
                    <a:p>
                      <a:r>
                        <a:rPr lang="en-US" sz="1000"/>
                        <a:t>1</a:t>
                      </a:r>
                    </a:p>
                  </a:txBody>
                  <a:tcPr/>
                </a:tc>
                <a:extLst>
                  <a:ext uri="{0D108BD9-81ED-4DB2-BD59-A6C34878D82A}">
                    <a16:rowId xmlns:a16="http://schemas.microsoft.com/office/drawing/2014/main" val="3490621763"/>
                  </a:ext>
                </a:extLst>
              </a:tr>
              <a:tr h="370840">
                <a:tc>
                  <a:txBody>
                    <a:bodyPr/>
                    <a:lstStyle/>
                    <a:p>
                      <a:r>
                        <a:rPr lang="en-US" sz="1000"/>
                        <a:t>@g_jg_j</a:t>
                      </a:r>
                    </a:p>
                  </a:txBody>
                  <a:tcPr/>
                </a:tc>
                <a:tc>
                  <a:txBody>
                    <a:bodyPr/>
                    <a:lstStyle/>
                    <a:p>
                      <a:r>
                        <a:rPr lang="en-US" sz="1000"/>
                        <a:t>@alrabiesocial (1)</a:t>
                      </a:r>
                    </a:p>
                  </a:txBody>
                  <a:tcPr/>
                </a:tc>
                <a:tc>
                  <a:txBody>
                    <a:bodyPr/>
                    <a:lstStyle/>
                    <a:p>
                      <a:r>
                        <a:rPr lang="en-US" sz="1000"/>
                        <a:t>1</a:t>
                      </a:r>
                    </a:p>
                  </a:txBody>
                  <a:tcPr/>
                </a:tc>
                <a:extLst>
                  <a:ext uri="{0D108BD9-81ED-4DB2-BD59-A6C34878D82A}">
                    <a16:rowId xmlns:a16="http://schemas.microsoft.com/office/drawing/2014/main" val="1612769670"/>
                  </a:ext>
                </a:extLst>
              </a:tr>
            </a:tbl>
          </a:graphicData>
        </a:graphic>
      </p:graphicFrame>
      <p:sp>
        <p:nvSpPr>
          <p:cNvPr id="3" name="Title 2">
            <a:extLst>
              <a:ext uri="{FF2B5EF4-FFF2-40B4-BE49-F238E27FC236}">
                <a16:creationId xmlns:a16="http://schemas.microsoft.com/office/drawing/2014/main" id="{731DBEA1-B2F6-418E-9641-25435261D1CD}"/>
              </a:ext>
            </a:extLst>
          </p:cNvPr>
          <p:cNvSpPr>
            <a:spLocks noGrp="1"/>
          </p:cNvSpPr>
          <p:nvPr>
            <p:ph type="title"/>
          </p:nvPr>
        </p:nvSpPr>
        <p:spPr/>
        <p:txBody>
          <a:bodyPr/>
          <a:lstStyle/>
          <a:p>
            <a:r>
              <a:rPr lang="en-US"/>
              <a:t>TW - Key Influencers (top 10)</a:t>
            </a:r>
          </a:p>
        </p:txBody>
      </p:sp>
      <p:sp>
        <p:nvSpPr>
          <p:cNvPr id="4" name="Text Placeholder 3">
            <a:extLst>
              <a:ext uri="{FF2B5EF4-FFF2-40B4-BE49-F238E27FC236}">
                <a16:creationId xmlns:a16="http://schemas.microsoft.com/office/drawing/2014/main" id="{C34E4CE0-6DC4-41B7-BECA-707C41DC287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04041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20180404_134827</Template>
  <TotalTime>0</TotalTime>
  <Words>1260</Words>
  <Application>Microsoft Office PowerPoint</Application>
  <PresentationFormat>On-screen Show (4:3)</PresentationFormat>
  <Paragraphs>497</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Calibri</vt:lpstr>
      <vt:lpstr>Lato</vt:lpstr>
      <vt:lpstr>Arial</vt:lpstr>
      <vt:lpstr>quintly_template</vt:lpstr>
      <vt:lpstr>Twitter Reports</vt:lpstr>
      <vt:lpstr>Twitter Key Metrics Table</vt:lpstr>
      <vt:lpstr>Twitter Own Tweets By Weekday</vt:lpstr>
      <vt:lpstr>Twitter Followers Total</vt:lpstr>
      <vt:lpstr>Twitter Interaction Rate</vt:lpstr>
      <vt:lpstr>Twitter Total Interactions</vt:lpstr>
      <vt:lpstr>Twitter Interaction Distribution + Mentions</vt:lpstr>
      <vt:lpstr>TW - Average Interactions Per Tweet (column)</vt:lpstr>
      <vt:lpstr>Twitter Tweet Type Distribution</vt:lpstr>
      <vt:lpstr>Own Tweets Table (Top 10) - 1 of 3</vt:lpstr>
      <vt:lpstr>Own Tweets Table (Top 10) - 2 of 3</vt:lpstr>
      <vt:lpstr>Own Tweets Table (Top 10) - 3 of 3</vt:lpstr>
      <vt:lpstr>Twitter Mentions Table - 1 of 10</vt:lpstr>
      <vt:lpstr>Twitter Mentions Table - 2 of 10</vt:lpstr>
      <vt:lpstr>Twitter Mentions Table - 3 of 10</vt:lpstr>
      <vt:lpstr>Twitter Mentions Table - 4 of 10</vt:lpstr>
      <vt:lpstr>Twitter Mentions Table - 5 of 10</vt:lpstr>
      <vt:lpstr>Twitter Mentions Table - 6 of 10</vt:lpstr>
      <vt:lpstr>Twitter Mentions Table - 7 of 10</vt:lpstr>
      <vt:lpstr>Twitter Mentions Table - 8 of 10</vt:lpstr>
      <vt:lpstr>Twitter Mentions Table - 9 of 10</vt:lpstr>
      <vt:lpstr>Twitter Mentions Table - 10 of 10</vt:lpstr>
      <vt:lpstr>Twitter Hashtag Detection - 1 of 3</vt:lpstr>
      <vt:lpstr>Twitter Hashtag Detection - 2 of 3</vt:lpstr>
      <vt:lpstr>Twitter Hashtag Detection - 3 of 3</vt:lpstr>
      <vt:lpstr>TW - Key Influencers (top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Reports</dc:title>
  <dc:creator>Administrator</dc:creator>
  <cp:lastModifiedBy>Administrator</cp:lastModifiedBy>
  <cp:revision>1</cp:revision>
  <dcterms:created xsi:type="dcterms:W3CDTF">2018-04-04T13:48:29Z</dcterms:created>
  <dcterms:modified xsi:type="dcterms:W3CDTF">2018-04-04T13:49:16Z</dcterms:modified>
</cp:coreProperties>
</file>