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alrabiesocial (Al Rabie)</c:v>
                </c:pt>
              </c:strCache>
            </c:strRef>
          </c:cat>
          <c:val>
            <c:numRef>
              <c:f>Sheet1!$B$2</c:f>
              <c:numCache>
                <c:formatCode>General</c:formatCode>
                <c:ptCount val="1"/>
                <c:pt idx="0">
                  <c:v>2420</c:v>
                </c:pt>
              </c:numCache>
            </c:numRef>
          </c:val>
          <c:extLst>
            <c:ext xmlns:c16="http://schemas.microsoft.com/office/drawing/2014/chart" uri="{C3380CC4-5D6E-409C-BE32-E72D297353CC}">
              <c16:uniqueId val="{00000000-1EB7-4728-B976-7C0A3952418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alrabiesocial (Al Rabie)</c:v>
                </c:pt>
              </c:strCache>
            </c:strRef>
          </c:cat>
          <c:val>
            <c:numRef>
              <c:f>Sheet1!$C$2</c:f>
              <c:numCache>
                <c:formatCode>General</c:formatCode>
                <c:ptCount val="1"/>
                <c:pt idx="0">
                  <c:v>566</c:v>
                </c:pt>
              </c:numCache>
            </c:numRef>
          </c:val>
          <c:extLst>
            <c:ext xmlns:c16="http://schemas.microsoft.com/office/drawing/2014/chart" uri="{C3380CC4-5D6E-409C-BE32-E72D297353CC}">
              <c16:uniqueId val="{00000001-1EB7-4728-B976-7C0A39524182}"/>
            </c:ext>
          </c:extLst>
        </c:ser>
        <c:dLbls>
          <c:showLegendKey val="0"/>
          <c:showVal val="0"/>
          <c:showCatName val="0"/>
          <c:showSerName val="0"/>
          <c:showPercent val="0"/>
          <c:showBubbleSize val="0"/>
        </c:dLbls>
        <c:gapWidth val="150"/>
        <c:overlap val="100"/>
        <c:axId val="331957832"/>
        <c:axId val="331951928"/>
      </c:barChart>
      <c:catAx>
        <c:axId val="33195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51928"/>
        <c:crosses val="autoZero"/>
        <c:auto val="1"/>
        <c:lblAlgn val="ctr"/>
        <c:lblOffset val="100"/>
        <c:noMultiLvlLbl val="0"/>
      </c:catAx>
      <c:valAx>
        <c:axId val="331951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5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 (Al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45107</c:v>
                </c:pt>
                <c:pt idx="1">
                  <c:v>45129</c:v>
                </c:pt>
                <c:pt idx="2">
                  <c:v>45136</c:v>
                </c:pt>
                <c:pt idx="3">
                  <c:v>45150</c:v>
                </c:pt>
                <c:pt idx="4">
                  <c:v>45161</c:v>
                </c:pt>
                <c:pt idx="5">
                  <c:v>45166</c:v>
                </c:pt>
                <c:pt idx="6">
                  <c:v>45173</c:v>
                </c:pt>
                <c:pt idx="7">
                  <c:v>45187</c:v>
                </c:pt>
                <c:pt idx="8">
                  <c:v>45198</c:v>
                </c:pt>
                <c:pt idx="9">
                  <c:v>45216</c:v>
                </c:pt>
                <c:pt idx="10">
                  <c:v>45227</c:v>
                </c:pt>
                <c:pt idx="11">
                  <c:v>45243</c:v>
                </c:pt>
                <c:pt idx="12">
                  <c:v>45265</c:v>
                </c:pt>
                <c:pt idx="13">
                  <c:v>45290</c:v>
                </c:pt>
                <c:pt idx="14">
                  <c:v>45300</c:v>
                </c:pt>
                <c:pt idx="15">
                  <c:v>45291</c:v>
                </c:pt>
                <c:pt idx="16">
                  <c:v>45301</c:v>
                </c:pt>
                <c:pt idx="17">
                  <c:v>45304</c:v>
                </c:pt>
                <c:pt idx="18">
                  <c:v>45312</c:v>
                </c:pt>
                <c:pt idx="19">
                  <c:v>45319</c:v>
                </c:pt>
                <c:pt idx="20">
                  <c:v>45334</c:v>
                </c:pt>
                <c:pt idx="21">
                  <c:v>45359</c:v>
                </c:pt>
                <c:pt idx="22">
                  <c:v>45393</c:v>
                </c:pt>
                <c:pt idx="23">
                  <c:v>45411</c:v>
                </c:pt>
                <c:pt idx="24">
                  <c:v>45435</c:v>
                </c:pt>
                <c:pt idx="25">
                  <c:v>45445</c:v>
                </c:pt>
                <c:pt idx="26">
                  <c:v>45467</c:v>
                </c:pt>
                <c:pt idx="27">
                  <c:v>45489</c:v>
                </c:pt>
                <c:pt idx="28">
                  <c:v>45516</c:v>
                </c:pt>
                <c:pt idx="29">
                  <c:v>45542</c:v>
                </c:pt>
              </c:numCache>
            </c:numRef>
          </c:val>
          <c:smooth val="0"/>
          <c:extLst>
            <c:ext xmlns:c16="http://schemas.microsoft.com/office/drawing/2014/chart" uri="{C3380CC4-5D6E-409C-BE32-E72D297353CC}">
              <c16:uniqueId val="{00000000-88B4-41E7-A6C8-EF49E15AE7C6}"/>
            </c:ext>
          </c:extLst>
        </c:ser>
        <c:dLbls>
          <c:showLegendKey val="0"/>
          <c:showVal val="0"/>
          <c:showCatName val="0"/>
          <c:showSerName val="0"/>
          <c:showPercent val="0"/>
          <c:showBubbleSize val="0"/>
        </c:dLbls>
        <c:smooth val="0"/>
        <c:axId val="254241880"/>
        <c:axId val="334055440"/>
      </c:lineChart>
      <c:dateAx>
        <c:axId val="25424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5440"/>
        <c:crosses val="autoZero"/>
        <c:auto val="1"/>
        <c:lblOffset val="100"/>
        <c:baseTimeUnit val="days"/>
      </c:dateAx>
      <c:valAx>
        <c:axId val="33405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24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strRef>
              <c:f>Sheet1!$A$2</c:f>
              <c:strCache>
                <c:ptCount val="1"/>
                <c:pt idx="0">
                  <c:v>alrabiesocial (Al Rabie)</c:v>
                </c:pt>
              </c:strCache>
            </c:strRef>
          </c:cat>
          <c:val>
            <c:numRef>
              <c:f>Sheet1!$B$2</c:f>
              <c:numCache>
                <c:formatCode>General</c:formatCode>
                <c:ptCount val="1"/>
                <c:pt idx="0">
                  <c:v>2986</c:v>
                </c:pt>
              </c:numCache>
            </c:numRef>
          </c:val>
          <c:smooth val="0"/>
          <c:extLst>
            <c:ext xmlns:c16="http://schemas.microsoft.com/office/drawing/2014/chart" uri="{C3380CC4-5D6E-409C-BE32-E72D297353CC}">
              <c16:uniqueId val="{00000000-C2A6-4AB1-9E95-7A8B7665B066}"/>
            </c:ext>
          </c:extLst>
        </c:ser>
        <c:dLbls>
          <c:showLegendKey val="0"/>
          <c:showVal val="0"/>
          <c:showCatName val="0"/>
          <c:showSerName val="0"/>
          <c:showPercent val="0"/>
          <c:showBubbleSize val="0"/>
        </c:dLbls>
        <c:smooth val="0"/>
        <c:axId val="335930088"/>
        <c:axId val="335925496"/>
      </c:lineChart>
      <c:catAx>
        <c:axId val="33593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25496"/>
        <c:crosses val="autoZero"/>
        <c:auto val="1"/>
        <c:lblAlgn val="ctr"/>
        <c:lblOffset val="100"/>
        <c:noMultiLvlLbl val="0"/>
      </c:catAx>
      <c:valAx>
        <c:axId val="33592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3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5</c:v>
                </c:pt>
                <c:pt idx="2">
                  <c:v>3</c:v>
                </c:pt>
                <c:pt idx="3">
                  <c:v>4</c:v>
                </c:pt>
                <c:pt idx="4">
                  <c:v>0</c:v>
                </c:pt>
                <c:pt idx="5">
                  <c:v>0</c:v>
                </c:pt>
                <c:pt idx="6">
                  <c:v>3</c:v>
                </c:pt>
              </c:numCache>
            </c:numRef>
          </c:val>
          <c:extLst>
            <c:ext xmlns:c16="http://schemas.microsoft.com/office/drawing/2014/chart" uri="{C3380CC4-5D6E-409C-BE32-E72D297353CC}">
              <c16:uniqueId val="{00000000-077C-43D4-B3BC-39199EFC7DE8}"/>
            </c:ext>
          </c:extLst>
        </c:ser>
        <c:dLbls>
          <c:showLegendKey val="0"/>
          <c:showVal val="0"/>
          <c:showCatName val="0"/>
          <c:showSerName val="0"/>
          <c:showPercent val="0"/>
          <c:showBubbleSize val="0"/>
        </c:dLbls>
        <c:gapWidth val="219"/>
        <c:overlap val="-27"/>
        <c:axId val="334050848"/>
        <c:axId val="334053472"/>
      </c:barChart>
      <c:catAx>
        <c:axId val="33405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3472"/>
        <c:crosses val="autoZero"/>
        <c:auto val="1"/>
        <c:lblAlgn val="ctr"/>
        <c:lblOffset val="100"/>
        <c:noMultiLvlLbl val="0"/>
      </c:catAx>
      <c:valAx>
        <c:axId val="33405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0.27568529241186002</c:v>
                </c:pt>
                <c:pt idx="1">
                  <c:v>0.36180676749099</c:v>
                </c:pt>
                <c:pt idx="2">
                  <c:v>0.23069193398272</c:v>
                </c:pt>
              </c:numCache>
            </c:numRef>
          </c:val>
          <c:extLst>
            <c:ext xmlns:c16="http://schemas.microsoft.com/office/drawing/2014/chart" uri="{C3380CC4-5D6E-409C-BE32-E72D297353CC}">
              <c16:uniqueId val="{00000000-BE18-497E-8456-4277F6084E07}"/>
            </c:ext>
          </c:extLst>
        </c:ser>
        <c:dLbls>
          <c:showLegendKey val="0"/>
          <c:showVal val="0"/>
          <c:showCatName val="0"/>
          <c:showSerName val="0"/>
          <c:showPercent val="0"/>
          <c:showBubbleSize val="0"/>
        </c:dLbls>
        <c:gapWidth val="219"/>
        <c:overlap val="-27"/>
        <c:axId val="340557552"/>
        <c:axId val="340553288"/>
      </c:barChart>
      <c:catAx>
        <c:axId val="34055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3288"/>
        <c:crosses val="autoZero"/>
        <c:auto val="1"/>
        <c:lblAlgn val="ctr"/>
        <c:lblOffset val="100"/>
        <c:noMultiLvlLbl val="0"/>
      </c:catAx>
      <c:valAx>
        <c:axId val="34055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312</c:v>
                </c:pt>
                <c:pt idx="5">
                  <c:v>46</c:v>
                </c:pt>
                <c:pt idx="6">
                  <c:v>0</c:v>
                </c:pt>
                <c:pt idx="7">
                  <c:v>124</c:v>
                </c:pt>
                <c:pt idx="8">
                  <c:v>0</c:v>
                </c:pt>
                <c:pt idx="9">
                  <c:v>0</c:v>
                </c:pt>
                <c:pt idx="10">
                  <c:v>0</c:v>
                </c:pt>
                <c:pt idx="11">
                  <c:v>106</c:v>
                </c:pt>
                <c:pt idx="12">
                  <c:v>0</c:v>
                </c:pt>
                <c:pt idx="13">
                  <c:v>91</c:v>
                </c:pt>
                <c:pt idx="14">
                  <c:v>0</c:v>
                </c:pt>
                <c:pt idx="15">
                  <c:v>0</c:v>
                </c:pt>
                <c:pt idx="16">
                  <c:v>0</c:v>
                </c:pt>
                <c:pt idx="17">
                  <c:v>140</c:v>
                </c:pt>
                <c:pt idx="18">
                  <c:v>71</c:v>
                </c:pt>
                <c:pt idx="19">
                  <c:v>241</c:v>
                </c:pt>
                <c:pt idx="20">
                  <c:v>315</c:v>
                </c:pt>
                <c:pt idx="21">
                  <c:v>96</c:v>
                </c:pt>
                <c:pt idx="22">
                  <c:v>0</c:v>
                </c:pt>
                <c:pt idx="23">
                  <c:v>0</c:v>
                </c:pt>
                <c:pt idx="24">
                  <c:v>142</c:v>
                </c:pt>
                <c:pt idx="25">
                  <c:v>134</c:v>
                </c:pt>
                <c:pt idx="26">
                  <c:v>157</c:v>
                </c:pt>
                <c:pt idx="27">
                  <c:v>0</c:v>
                </c:pt>
                <c:pt idx="28">
                  <c:v>0</c:v>
                </c:pt>
                <c:pt idx="29">
                  <c:v>0</c:v>
                </c:pt>
                <c:pt idx="30">
                  <c:v>0</c:v>
                </c:pt>
              </c:numCache>
            </c:numRef>
          </c:val>
          <c:extLst>
            <c:ext xmlns:c16="http://schemas.microsoft.com/office/drawing/2014/chart" uri="{C3380CC4-5D6E-409C-BE32-E72D297353CC}">
              <c16:uniqueId val="{00000000-04E3-4F73-B83D-2E9643E46605}"/>
            </c:ext>
          </c:extLst>
        </c:ser>
        <c:dLbls>
          <c:showLegendKey val="0"/>
          <c:showVal val="0"/>
          <c:showCatName val="0"/>
          <c:showSerName val="0"/>
          <c:showPercent val="0"/>
          <c:showBubbleSize val="0"/>
        </c:dLbls>
        <c:gapWidth val="219"/>
        <c:overlap val="-27"/>
        <c:axId val="340545416"/>
        <c:axId val="340549680"/>
      </c:barChart>
      <c:dateAx>
        <c:axId val="34054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9680"/>
        <c:crosses val="autoZero"/>
        <c:auto val="1"/>
        <c:lblOffset val="100"/>
        <c:baseTimeUnit val="days"/>
      </c:dateAx>
      <c:valAx>
        <c:axId val="34054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0.27568529241186002</c:v>
                </c:pt>
                <c:pt idx="1">
                  <c:v>0.36180676749099</c:v>
                </c:pt>
                <c:pt idx="2">
                  <c:v>0.23069193398272</c:v>
                </c:pt>
              </c:numCache>
            </c:numRef>
          </c:val>
          <c:extLst>
            <c:ext xmlns:c16="http://schemas.microsoft.com/office/drawing/2014/chart" uri="{C3380CC4-5D6E-409C-BE32-E72D297353CC}">
              <c16:uniqueId val="{00000000-78FC-47B3-A9CE-177C07C9B239}"/>
            </c:ext>
          </c:extLst>
        </c:ser>
        <c:dLbls>
          <c:showLegendKey val="0"/>
          <c:showVal val="0"/>
          <c:showCatName val="0"/>
          <c:showSerName val="0"/>
          <c:showPercent val="0"/>
          <c:showBubbleSize val="0"/>
        </c:dLbls>
        <c:gapWidth val="219"/>
        <c:overlap val="-27"/>
        <c:axId val="340549024"/>
        <c:axId val="340542792"/>
      </c:barChart>
      <c:catAx>
        <c:axId val="34054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2792"/>
        <c:crosses val="autoZero"/>
        <c:auto val="1"/>
        <c:lblAlgn val="ctr"/>
        <c:lblOffset val="100"/>
        <c:noMultiLvlLbl val="0"/>
      </c:catAx>
      <c:valAx>
        <c:axId val="34054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 (Al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0.224</c:v>
                </c:pt>
                <c:pt idx="1">
                  <c:v>0</c:v>
                </c:pt>
                <c:pt idx="2">
                  <c:v>0</c:v>
                </c:pt>
                <c:pt idx="3">
                  <c:v>0</c:v>
                </c:pt>
                <c:pt idx="4">
                  <c:v>0.69089999999999996</c:v>
                </c:pt>
                <c:pt idx="5">
                  <c:v>0.1019</c:v>
                </c:pt>
                <c:pt idx="6">
                  <c:v>0</c:v>
                </c:pt>
                <c:pt idx="7">
                  <c:v>0.27450000000000002</c:v>
                </c:pt>
                <c:pt idx="8">
                  <c:v>0</c:v>
                </c:pt>
                <c:pt idx="9">
                  <c:v>0</c:v>
                </c:pt>
                <c:pt idx="10">
                  <c:v>0</c:v>
                </c:pt>
                <c:pt idx="11">
                  <c:v>0.2354</c:v>
                </c:pt>
                <c:pt idx="12">
                  <c:v>0</c:v>
                </c:pt>
                <c:pt idx="13">
                  <c:v>0.20100000000000001</c:v>
                </c:pt>
                <c:pt idx="14">
                  <c:v>0.29580000000000001</c:v>
                </c:pt>
                <c:pt idx="15">
                  <c:v>0</c:v>
                </c:pt>
                <c:pt idx="16">
                  <c:v>0</c:v>
                </c:pt>
                <c:pt idx="17">
                  <c:v>0.309</c:v>
                </c:pt>
                <c:pt idx="18">
                  <c:v>0.15670000000000001</c:v>
                </c:pt>
                <c:pt idx="19">
                  <c:v>0.26590000000000003</c:v>
                </c:pt>
                <c:pt idx="20">
                  <c:v>0.69610000000000005</c:v>
                </c:pt>
                <c:pt idx="21">
                  <c:v>0.2117</c:v>
                </c:pt>
                <c:pt idx="22">
                  <c:v>0</c:v>
                </c:pt>
                <c:pt idx="23">
                  <c:v>0</c:v>
                </c:pt>
                <c:pt idx="24">
                  <c:v>0.31259999999999999</c:v>
                </c:pt>
                <c:pt idx="25">
                  <c:v>0.2949</c:v>
                </c:pt>
                <c:pt idx="26">
                  <c:v>0.17269999999999999</c:v>
                </c:pt>
                <c:pt idx="27">
                  <c:v>0</c:v>
                </c:pt>
                <c:pt idx="28">
                  <c:v>0</c:v>
                </c:pt>
                <c:pt idx="29">
                  <c:v>0</c:v>
                </c:pt>
                <c:pt idx="30">
                  <c:v>0</c:v>
                </c:pt>
              </c:numCache>
            </c:numRef>
          </c:val>
          <c:smooth val="0"/>
          <c:extLst>
            <c:ext xmlns:c16="http://schemas.microsoft.com/office/drawing/2014/chart" uri="{C3380CC4-5D6E-409C-BE32-E72D297353CC}">
              <c16:uniqueId val="{00000000-B4E6-4A4C-A0F6-F0011FDFF908}"/>
            </c:ext>
          </c:extLst>
        </c:ser>
        <c:dLbls>
          <c:showLegendKey val="0"/>
          <c:showVal val="0"/>
          <c:showCatName val="0"/>
          <c:showSerName val="0"/>
          <c:showPercent val="0"/>
          <c:showBubbleSize val="0"/>
        </c:dLbls>
        <c:smooth val="0"/>
        <c:axId val="340551320"/>
        <c:axId val="340546072"/>
      </c:lineChart>
      <c:dateAx>
        <c:axId val="34055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6072"/>
        <c:crosses val="autoZero"/>
        <c:auto val="1"/>
        <c:lblOffset val="100"/>
        <c:baseTimeUnit val="days"/>
      </c:dateAx>
      <c:valAx>
        <c:axId val="34054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8F25F-0A6B-476B-9C60-338FD9CA55C8}"/>
              </a:ext>
            </a:extLst>
          </p:cNvPr>
          <p:cNvSpPr>
            <a:spLocks noGrp="1"/>
          </p:cNvSpPr>
          <p:nvPr>
            <p:ph type="ctrTitle"/>
          </p:nvPr>
        </p:nvSpPr>
        <p:spPr/>
        <p:txBody>
          <a:bodyPr/>
          <a:lstStyle/>
          <a:p>
            <a:r>
              <a:rPr lang="en-US"/>
              <a:t>Instagram Reports</a:t>
            </a:r>
          </a:p>
        </p:txBody>
      </p:sp>
      <p:sp>
        <p:nvSpPr>
          <p:cNvPr id="3" name="Subtitle 2">
            <a:extLst>
              <a:ext uri="{FF2B5EF4-FFF2-40B4-BE49-F238E27FC236}">
                <a16:creationId xmlns:a16="http://schemas.microsoft.com/office/drawing/2014/main" id="{876813A4-2C43-44A2-88BC-8BD145C4EE77}"/>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0D3428DB-2718-46FE-B9A4-CD0C792A2CE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174573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2C880D0-24CD-4181-BE05-3BB59E5307B5}"/>
              </a:ext>
            </a:extLst>
          </p:cNvPr>
          <p:cNvGraphicFramePr>
            <a:graphicFrameLocks noGrp="1"/>
          </p:cNvGraphicFramePr>
          <p:nvPr>
            <p:ph type="tbl" sz="quarter" idx="13"/>
            <p:extLst>
              <p:ext uri="{D42A27DB-BD31-4B8C-83A1-F6EECF244321}">
                <p14:modId xmlns:p14="http://schemas.microsoft.com/office/powerpoint/2010/main" val="11176763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2322514"/>
                    </a:ext>
                  </a:extLst>
                </a:gridCol>
                <a:gridCol w="699516">
                  <a:extLst>
                    <a:ext uri="{9D8B030D-6E8A-4147-A177-3AD203B41FA5}">
                      <a16:colId xmlns:a16="http://schemas.microsoft.com/office/drawing/2014/main" val="2318394888"/>
                    </a:ext>
                  </a:extLst>
                </a:gridCol>
                <a:gridCol w="699516">
                  <a:extLst>
                    <a:ext uri="{9D8B030D-6E8A-4147-A177-3AD203B41FA5}">
                      <a16:colId xmlns:a16="http://schemas.microsoft.com/office/drawing/2014/main" val="3064880567"/>
                    </a:ext>
                  </a:extLst>
                </a:gridCol>
                <a:gridCol w="658368">
                  <a:extLst>
                    <a:ext uri="{9D8B030D-6E8A-4147-A177-3AD203B41FA5}">
                      <a16:colId xmlns:a16="http://schemas.microsoft.com/office/drawing/2014/main" val="2457302709"/>
                    </a:ext>
                  </a:extLst>
                </a:gridCol>
                <a:gridCol w="658368">
                  <a:extLst>
                    <a:ext uri="{9D8B030D-6E8A-4147-A177-3AD203B41FA5}">
                      <a16:colId xmlns:a16="http://schemas.microsoft.com/office/drawing/2014/main" val="827302165"/>
                    </a:ext>
                  </a:extLst>
                </a:gridCol>
                <a:gridCol w="658368">
                  <a:extLst>
                    <a:ext uri="{9D8B030D-6E8A-4147-A177-3AD203B41FA5}">
                      <a16:colId xmlns:a16="http://schemas.microsoft.com/office/drawing/2014/main" val="2593501508"/>
                    </a:ext>
                  </a:extLst>
                </a:gridCol>
                <a:gridCol w="699516">
                  <a:extLst>
                    <a:ext uri="{9D8B030D-6E8A-4147-A177-3AD203B41FA5}">
                      <a16:colId xmlns:a16="http://schemas.microsoft.com/office/drawing/2014/main" val="4117728470"/>
                    </a:ext>
                  </a:extLst>
                </a:gridCol>
                <a:gridCol w="699516">
                  <a:extLst>
                    <a:ext uri="{9D8B030D-6E8A-4147-A177-3AD203B41FA5}">
                      <a16:colId xmlns:a16="http://schemas.microsoft.com/office/drawing/2014/main" val="1059088370"/>
                    </a:ext>
                  </a:extLst>
                </a:gridCol>
                <a:gridCol w="699516">
                  <a:extLst>
                    <a:ext uri="{9D8B030D-6E8A-4147-A177-3AD203B41FA5}">
                      <a16:colId xmlns:a16="http://schemas.microsoft.com/office/drawing/2014/main" val="2453309856"/>
                    </a:ext>
                  </a:extLst>
                </a:gridCol>
                <a:gridCol w="658368">
                  <a:extLst>
                    <a:ext uri="{9D8B030D-6E8A-4147-A177-3AD203B41FA5}">
                      <a16:colId xmlns:a16="http://schemas.microsoft.com/office/drawing/2014/main" val="25357685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07376805"/>
                  </a:ext>
                </a:extLst>
              </a:tr>
              <a:tr h="370840">
                <a:tc>
                  <a:txBody>
                    <a:bodyPr/>
                    <a:lstStyle/>
                    <a:p>
                      <a:r>
                        <a:rPr lang="en-US" sz="1000"/>
                        <a:t>alrabiesocial (Al Rabie)</a:t>
                      </a:r>
                    </a:p>
                  </a:txBody>
                  <a:tcPr/>
                </a:tc>
                <a:tc>
                  <a:txBody>
                    <a:bodyPr/>
                    <a:lstStyle/>
                    <a:p>
                      <a:r>
                        <a:rPr lang="en-US" sz="1000"/>
                        <a:t>45542</a:t>
                      </a:r>
                    </a:p>
                  </a:txBody>
                  <a:tcPr/>
                </a:tc>
                <a:tc>
                  <a:txBody>
                    <a:bodyPr/>
                    <a:lstStyle/>
                    <a:p>
                      <a:r>
                        <a:rPr lang="en-US" sz="1000"/>
                        <a:t>456</a:t>
                      </a:r>
                    </a:p>
                  </a:txBody>
                  <a:tcPr/>
                </a:tc>
                <a:tc>
                  <a:txBody>
                    <a:bodyPr/>
                    <a:lstStyle/>
                    <a:p>
                      <a:r>
                        <a:rPr lang="en-US" sz="1000"/>
                        <a:t>14</a:t>
                      </a:r>
                    </a:p>
                  </a:txBody>
                  <a:tcPr/>
                </a:tc>
                <a:tc>
                  <a:txBody>
                    <a:bodyPr/>
                    <a:lstStyle/>
                    <a:p>
                      <a:r>
                        <a:rPr lang="en-US" sz="1000"/>
                        <a:t>4</a:t>
                      </a:r>
                    </a:p>
                  </a:txBody>
                  <a:tcPr/>
                </a:tc>
                <a:tc>
                  <a:txBody>
                    <a:bodyPr/>
                    <a:lstStyle/>
                    <a:p>
                      <a:r>
                        <a:rPr lang="en-US" sz="1000"/>
                        <a:t>5</a:t>
                      </a:r>
                    </a:p>
                  </a:txBody>
                  <a:tcPr/>
                </a:tc>
                <a:tc>
                  <a:txBody>
                    <a:bodyPr/>
                    <a:lstStyle/>
                    <a:p>
                      <a:r>
                        <a:rPr lang="en-US" sz="1000"/>
                        <a:t>23</a:t>
                      </a:r>
                    </a:p>
                  </a:txBody>
                  <a:tcPr/>
                </a:tc>
                <a:tc>
                  <a:txBody>
                    <a:bodyPr/>
                    <a:lstStyle/>
                    <a:p>
                      <a:r>
                        <a:rPr lang="en-US" sz="1000"/>
                        <a:t>2420</a:t>
                      </a:r>
                    </a:p>
                  </a:txBody>
                  <a:tcPr/>
                </a:tc>
                <a:tc>
                  <a:txBody>
                    <a:bodyPr/>
                    <a:lstStyle/>
                    <a:p>
                      <a:r>
                        <a:rPr lang="en-US" sz="1000"/>
                        <a:t>566</a:t>
                      </a:r>
                    </a:p>
                  </a:txBody>
                  <a:tcPr/>
                </a:tc>
                <a:tc>
                  <a:txBody>
                    <a:bodyPr/>
                    <a:lstStyle/>
                    <a:p>
                      <a:r>
                        <a:rPr lang="en-US" sz="1000"/>
                        <a:t>0.2865%</a:t>
                      </a:r>
                    </a:p>
                  </a:txBody>
                  <a:tcPr/>
                </a:tc>
                <a:extLst>
                  <a:ext uri="{0D108BD9-81ED-4DB2-BD59-A6C34878D82A}">
                    <a16:rowId xmlns:a16="http://schemas.microsoft.com/office/drawing/2014/main" val="3647980062"/>
                  </a:ext>
                </a:extLst>
              </a:tr>
            </a:tbl>
          </a:graphicData>
        </a:graphic>
      </p:graphicFrame>
      <p:sp>
        <p:nvSpPr>
          <p:cNvPr id="3" name="Title 2">
            <a:extLst>
              <a:ext uri="{FF2B5EF4-FFF2-40B4-BE49-F238E27FC236}">
                <a16:creationId xmlns:a16="http://schemas.microsoft.com/office/drawing/2014/main" id="{A80BF614-220D-44EB-BB7E-936069A6D66D}"/>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57EAB69B-2BD1-4E7A-8E10-DBD0551AFD0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660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E35A6-AF13-4C54-9337-6694290652D3}"/>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9A817683-A3FF-4444-8BE6-6475F08DF53C}"/>
              </a:ext>
            </a:extLst>
          </p:cNvPr>
          <p:cNvGraphicFramePr>
            <a:graphicFrameLocks noGrp="1"/>
          </p:cNvGraphicFramePr>
          <p:nvPr>
            <p:ph type="chart" sz="quarter" idx="13"/>
            <p:extLst>
              <p:ext uri="{D42A27DB-BD31-4B8C-83A1-F6EECF244321}">
                <p14:modId xmlns:p14="http://schemas.microsoft.com/office/powerpoint/2010/main" val="70583842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46A71-167D-4462-9852-63DCD89E954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2184503-C1B9-43DD-B9E7-349275FECAA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051416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DC6D-6D1C-4730-93DD-853ABEC4B81A}"/>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0220089A-054B-4C6B-B571-B0ABB2C0BB05}"/>
              </a:ext>
            </a:extLst>
          </p:cNvPr>
          <p:cNvGraphicFramePr>
            <a:graphicFrameLocks noGrp="1"/>
          </p:cNvGraphicFramePr>
          <p:nvPr>
            <p:ph type="chart" sz="quarter" idx="13"/>
            <p:extLst>
              <p:ext uri="{D42A27DB-BD31-4B8C-83A1-F6EECF244321}">
                <p14:modId xmlns:p14="http://schemas.microsoft.com/office/powerpoint/2010/main" val="380241174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6AF96-5C3D-4432-9CC7-A7BF81C9B5C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3F48B53-32DE-4DBD-946A-386A4F3030D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7780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3C00B-3B2F-44AF-97CA-AF3C85DC737F}"/>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BA1E0567-AA39-4876-9AA3-AFAAD12DA318}"/>
              </a:ext>
            </a:extLst>
          </p:cNvPr>
          <p:cNvGraphicFramePr>
            <a:graphicFrameLocks noGrp="1"/>
          </p:cNvGraphicFramePr>
          <p:nvPr>
            <p:ph type="chart" sz="quarter" idx="13"/>
            <p:extLst>
              <p:ext uri="{D42A27DB-BD31-4B8C-83A1-F6EECF244321}">
                <p14:modId xmlns:p14="http://schemas.microsoft.com/office/powerpoint/2010/main" val="367788888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5FE600-46F3-43C0-BD18-B75F665BEC8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B743DF9-82DD-4808-BE38-12F2A629B59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8946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A6E90-9B73-4BD9-B621-F0117ADFA5F2}"/>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C63CDC84-67BD-4F26-89FD-97FC43F7A830}"/>
              </a:ext>
            </a:extLst>
          </p:cNvPr>
          <p:cNvGraphicFramePr>
            <a:graphicFrameLocks noGrp="1"/>
          </p:cNvGraphicFramePr>
          <p:nvPr>
            <p:ph type="chart" sz="quarter" idx="13"/>
            <p:extLst>
              <p:ext uri="{D42A27DB-BD31-4B8C-83A1-F6EECF244321}">
                <p14:modId xmlns:p14="http://schemas.microsoft.com/office/powerpoint/2010/main" val="29754236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1D8477-23C4-4BD7-8075-D5BC559F7B4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B26E48C-2773-47DE-92B4-150C99EBD89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219401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54139C2-7A55-4368-A3B8-0D752F4990C5}"/>
              </a:ext>
            </a:extLst>
          </p:cNvPr>
          <p:cNvGraphicFramePr>
            <a:graphicFrameLocks noGrp="1"/>
          </p:cNvGraphicFramePr>
          <p:nvPr>
            <p:ph type="tbl" sz="quarter" idx="13"/>
            <p:extLst>
              <p:ext uri="{D42A27DB-BD31-4B8C-83A1-F6EECF244321}">
                <p14:modId xmlns:p14="http://schemas.microsoft.com/office/powerpoint/2010/main" val="77403609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833146995"/>
                    </a:ext>
                  </a:extLst>
                </a:gridCol>
                <a:gridCol w="411480">
                  <a:extLst>
                    <a:ext uri="{9D8B030D-6E8A-4147-A177-3AD203B41FA5}">
                      <a16:colId xmlns:a16="http://schemas.microsoft.com/office/drawing/2014/main" val="3262436561"/>
                    </a:ext>
                  </a:extLst>
                </a:gridCol>
                <a:gridCol w="411480">
                  <a:extLst>
                    <a:ext uri="{9D8B030D-6E8A-4147-A177-3AD203B41FA5}">
                      <a16:colId xmlns:a16="http://schemas.microsoft.com/office/drawing/2014/main" val="3814747353"/>
                    </a:ext>
                  </a:extLst>
                </a:gridCol>
                <a:gridCol w="411480">
                  <a:extLst>
                    <a:ext uri="{9D8B030D-6E8A-4147-A177-3AD203B41FA5}">
                      <a16:colId xmlns:a16="http://schemas.microsoft.com/office/drawing/2014/main" val="2699764462"/>
                    </a:ext>
                  </a:extLst>
                </a:gridCol>
                <a:gridCol w="411480">
                  <a:extLst>
                    <a:ext uri="{9D8B030D-6E8A-4147-A177-3AD203B41FA5}">
                      <a16:colId xmlns:a16="http://schemas.microsoft.com/office/drawing/2014/main" val="3692664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401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- 2018-03-12 12:22:14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الأوقات، نواجه صعوبة بالابتعاد عن الوجبات الخفيفة الضارة، و خصوصاً بأوقات الدوام... خلي جويا من الربيع 
يكون اختيارك الصحي و اللذيذ 
</a:t>
                      </a:r>
                      <a:r>
                        <a:rPr kumimoji="0" lang="en-US" sz="1000" b="0" i="0" u="none" strike="noStrike" kern="1200" cap="none" spc="0" normalizeH="0" baseline="0" noProof="0">
                          <a:ln>
                            <a:noFill/>
                          </a:ln>
                          <a:solidFill>
                            <a:prstClr val="black"/>
                          </a:solidFill>
                          <a:effectLst/>
                          <a:uLnTx/>
                          <a:uFillTx/>
                          <a:latin typeface="+mn-lt"/>
                          <a:ea typeface="+mn-ea"/>
                          <a:cs typeface="+mn-cs"/>
                        </a:rPr>
                        <a:t>Staying away from unhealthy snacks is sometimes hard, 
especially at work.. Let Joya be your choice for 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 guilt-free indulgence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#جويا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359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- 2018-03-08 15:36:33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قدمتي الكثير
لعائلتك، أصدقائك، عملك، مجتمعك و وطنك 
الآن جاه دورك...
#لأنك_تستاهلين الصحة، الراحة و السعادة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 عام و كل امرأة بخير و صحة و نجاح</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#اليوم_العالمي_للمرأة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020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- 2018-03-06 16:16:13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الإعتقاد السائد هو أن الدهون تزيد من وزن الجسم
الا أن الحقيقة التي قد تبدو مفاجئة للبعض هو أن استهالك الدهون بطريقة معتدلة يعد مفيداً جداً في عملية التمثيل الغذائي وحرق الدهون في الجسم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 #الربيع #صحة_للجميع #صحتك_بطريقتك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8401746"/>
                  </a:ext>
                </a:extLst>
              </a:tr>
            </a:tbl>
          </a:graphicData>
        </a:graphic>
      </p:graphicFrame>
      <p:sp>
        <p:nvSpPr>
          <p:cNvPr id="3" name="Title 2">
            <a:extLst>
              <a:ext uri="{FF2B5EF4-FFF2-40B4-BE49-F238E27FC236}">
                <a16:creationId xmlns:a16="http://schemas.microsoft.com/office/drawing/2014/main" id="{E19B819B-FA5B-47F1-B615-665C723D4BF7}"/>
              </a:ext>
            </a:extLst>
          </p:cNvPr>
          <p:cNvSpPr>
            <a:spLocks noGrp="1"/>
          </p:cNvSpPr>
          <p:nvPr>
            <p:ph type="title"/>
          </p:nvPr>
        </p:nvSpPr>
        <p:spPr/>
        <p:txBody>
          <a:bodyPr/>
          <a:lstStyle/>
          <a:p>
            <a:r>
              <a:rPr lang="en-US"/>
              <a:t>Custom Posts Table (Top 5) - 1 of 2</a:t>
            </a:r>
          </a:p>
        </p:txBody>
      </p:sp>
      <p:sp>
        <p:nvSpPr>
          <p:cNvPr id="4" name="Text Placeholder 3">
            <a:extLst>
              <a:ext uri="{FF2B5EF4-FFF2-40B4-BE49-F238E27FC236}">
                <a16:creationId xmlns:a16="http://schemas.microsoft.com/office/drawing/2014/main" id="{8956F648-1847-41C0-8E07-A6BA4A3D470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91286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BEE6E3F-50CE-4E35-BB31-2D7642F7607B}"/>
              </a:ext>
            </a:extLst>
          </p:cNvPr>
          <p:cNvGraphicFramePr>
            <a:graphicFrameLocks noGrp="1"/>
          </p:cNvGraphicFramePr>
          <p:nvPr>
            <p:ph type="tbl" sz="quarter" idx="13"/>
            <p:extLst>
              <p:ext uri="{D42A27DB-BD31-4B8C-83A1-F6EECF244321}">
                <p14:modId xmlns:p14="http://schemas.microsoft.com/office/powerpoint/2010/main" val="192178023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3132562040"/>
                    </a:ext>
                  </a:extLst>
                </a:gridCol>
                <a:gridCol w="411480">
                  <a:extLst>
                    <a:ext uri="{9D8B030D-6E8A-4147-A177-3AD203B41FA5}">
                      <a16:colId xmlns:a16="http://schemas.microsoft.com/office/drawing/2014/main" val="4130910834"/>
                    </a:ext>
                  </a:extLst>
                </a:gridCol>
                <a:gridCol w="411480">
                  <a:extLst>
                    <a:ext uri="{9D8B030D-6E8A-4147-A177-3AD203B41FA5}">
                      <a16:colId xmlns:a16="http://schemas.microsoft.com/office/drawing/2014/main" val="1027233104"/>
                    </a:ext>
                  </a:extLst>
                </a:gridCol>
                <a:gridCol w="411480">
                  <a:extLst>
                    <a:ext uri="{9D8B030D-6E8A-4147-A177-3AD203B41FA5}">
                      <a16:colId xmlns:a16="http://schemas.microsoft.com/office/drawing/2014/main" val="1864956538"/>
                    </a:ext>
                  </a:extLst>
                </a:gridCol>
                <a:gridCol w="411480">
                  <a:extLst>
                    <a:ext uri="{9D8B030D-6E8A-4147-A177-3AD203B41FA5}">
                      <a16:colId xmlns:a16="http://schemas.microsoft.com/office/drawing/2014/main" val="4044183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238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- 2018-03-05 18:44:39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مسابقة كيدزانيا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كوبون الخصم من كيدزانيا ضايع، 
وين ممكن نلاقيه؟</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شاركونا أجوبتكم في التعليقات</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لفرصة الربح بكوبونات خصم للحفلات من كيدزانيا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#أطفال #مسابقة #جوائز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974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- 2018-03-01 22:43:45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نوع من الناس انت في المطعم؟
منشنو أصدقائكم و خليهم يجاوبون عنكم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Which kind of person are you in a restaurant?
Mention your friends and let them answer for you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0167689"/>
                  </a:ext>
                </a:extLst>
              </a:tr>
            </a:tbl>
          </a:graphicData>
        </a:graphic>
      </p:graphicFrame>
      <p:sp>
        <p:nvSpPr>
          <p:cNvPr id="3" name="Title 2">
            <a:extLst>
              <a:ext uri="{FF2B5EF4-FFF2-40B4-BE49-F238E27FC236}">
                <a16:creationId xmlns:a16="http://schemas.microsoft.com/office/drawing/2014/main" id="{43BE65D2-3204-492D-904C-A597B37F7654}"/>
              </a:ext>
            </a:extLst>
          </p:cNvPr>
          <p:cNvSpPr>
            <a:spLocks noGrp="1"/>
          </p:cNvSpPr>
          <p:nvPr>
            <p:ph type="title"/>
          </p:nvPr>
        </p:nvSpPr>
        <p:spPr/>
        <p:txBody>
          <a:bodyPr/>
          <a:lstStyle/>
          <a:p>
            <a:r>
              <a:rPr lang="en-US"/>
              <a:t>Custom Posts Table (Top 5) - 2 of 2</a:t>
            </a:r>
          </a:p>
        </p:txBody>
      </p:sp>
      <p:sp>
        <p:nvSpPr>
          <p:cNvPr id="4" name="Text Placeholder 3">
            <a:extLst>
              <a:ext uri="{FF2B5EF4-FFF2-40B4-BE49-F238E27FC236}">
                <a16:creationId xmlns:a16="http://schemas.microsoft.com/office/drawing/2014/main" id="{7E816FE5-C9BF-485C-BBC8-8AEB0E1E958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00190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3042-8042-4B79-BD7B-762E49A7E1C7}"/>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D312CDB5-68DE-41FC-8950-33560BBDAF99}"/>
              </a:ext>
            </a:extLst>
          </p:cNvPr>
          <p:cNvGraphicFramePr>
            <a:graphicFrameLocks noGrp="1"/>
          </p:cNvGraphicFramePr>
          <p:nvPr>
            <p:ph type="chart" sz="quarter" idx="13"/>
            <p:extLst>
              <p:ext uri="{D42A27DB-BD31-4B8C-83A1-F6EECF244321}">
                <p14:modId xmlns:p14="http://schemas.microsoft.com/office/powerpoint/2010/main" val="55345849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DAFFAA-F481-4A9B-A048-30CC26AFC8C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AE20439-2850-4F62-AE82-78DDF64450A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13702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0127B-1D1A-422A-AE24-56A7DEA11DBC}"/>
              </a:ext>
            </a:extLst>
          </p:cNvPr>
          <p:cNvSpPr>
            <a:spLocks noGrp="1"/>
          </p:cNvSpPr>
          <p:nvPr>
            <p:ph type="title"/>
          </p:nvPr>
        </p:nvSpPr>
        <p:spPr/>
        <p:txBody>
          <a:bodyPr/>
          <a:lstStyle/>
          <a:p>
            <a:r>
              <a:rPr lang="en-US"/>
              <a:t>IN - Average Interactions Per Post (column)</a:t>
            </a:r>
          </a:p>
        </p:txBody>
      </p:sp>
      <p:graphicFrame>
        <p:nvGraphicFramePr>
          <p:cNvPr id="6" name="Chart Placeholder 5">
            <a:extLst>
              <a:ext uri="{FF2B5EF4-FFF2-40B4-BE49-F238E27FC236}">
                <a16:creationId xmlns:a16="http://schemas.microsoft.com/office/drawing/2014/main" id="{EE71F289-A1FF-410F-8EE6-98507A625C11}"/>
              </a:ext>
            </a:extLst>
          </p:cNvPr>
          <p:cNvGraphicFramePr>
            <a:graphicFrameLocks noGrp="1"/>
          </p:cNvGraphicFramePr>
          <p:nvPr>
            <p:ph type="chart" sz="quarter" idx="13"/>
            <p:extLst>
              <p:ext uri="{D42A27DB-BD31-4B8C-83A1-F6EECF244321}">
                <p14:modId xmlns:p14="http://schemas.microsoft.com/office/powerpoint/2010/main" val="287900573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CDAAF-F759-4057-8DA9-DB117A4F125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C6BD1D4-43C7-45D6-AB16-99011AD8D0A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253224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3234E-27A7-481E-A728-C57E9203D61C}"/>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857C7B2D-CD94-41F9-BB60-FC3D4A7B8539}"/>
              </a:ext>
            </a:extLst>
          </p:cNvPr>
          <p:cNvGraphicFramePr>
            <a:graphicFrameLocks noGrp="1"/>
          </p:cNvGraphicFramePr>
          <p:nvPr>
            <p:ph type="chart" sz="quarter" idx="13"/>
            <p:extLst>
              <p:ext uri="{D42A27DB-BD31-4B8C-83A1-F6EECF244321}">
                <p14:modId xmlns:p14="http://schemas.microsoft.com/office/powerpoint/2010/main" val="238485051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B5DB1-DA99-4FD6-9893-625E4A386CE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3B23CFD-E8C1-4015-ABC3-102C5CCA681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508007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A143D-34E8-43CC-A714-CF6E9BEBACDE}"/>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7581D957-0007-4509-A8F8-8D5A618D2AB7}"/>
              </a:ext>
            </a:extLst>
          </p:cNvPr>
          <p:cNvGraphicFramePr>
            <a:graphicFrameLocks noGrp="1"/>
          </p:cNvGraphicFramePr>
          <p:nvPr>
            <p:ph type="chart" sz="quarter" idx="13"/>
            <p:extLst>
              <p:ext uri="{D42A27DB-BD31-4B8C-83A1-F6EECF244321}">
                <p14:modId xmlns:p14="http://schemas.microsoft.com/office/powerpoint/2010/main" val="218111281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01F7A-FB7C-4874-B0A9-67E88B5A2365}"/>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B4D655EC-7E66-4C63-9F74-D97B503FE4E2}"/>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6845437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20180404_105000</Template>
  <TotalTime>0</TotalTime>
  <Words>237</Words>
  <Application>Microsoft Office PowerPoint</Application>
  <PresentationFormat>On-screen Show (4:3)</PresentationFormat>
  <Paragraphs>95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Lato</vt:lpstr>
      <vt:lpstr>Arial</vt:lpstr>
      <vt:lpstr>quintly_template</vt:lpstr>
      <vt:lpstr>Instagram Reports</vt:lpstr>
      <vt:lpstr>Instagram Key Metrics Table</vt:lpstr>
      <vt:lpstr>Instagram Interactions Distribution</vt:lpstr>
      <vt:lpstr>Instagram Followers Total</vt:lpstr>
      <vt:lpstr>Instagram Total Interactions</vt:lpstr>
      <vt:lpstr>Instagram Posts By Weekday</vt:lpstr>
      <vt:lpstr>Custom Posts Table (Top 5) - 1 of 2</vt:lpstr>
      <vt:lpstr>Custom Posts Table (Top 5) - 2 of 2</vt:lpstr>
      <vt:lpstr>Instagram Interaction Rate By Post Type</vt:lpstr>
      <vt:lpstr>IN - Average Interactions Per Post (column)</vt:lpstr>
      <vt:lpstr>Instagram Interaction Rate By Post Type</vt:lpstr>
      <vt:lpstr>Instagram Interaction Rate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Reports</dc:title>
  <dc:creator>Administrator</dc:creator>
  <cp:lastModifiedBy>Administrator</cp:lastModifiedBy>
  <cp:revision>1</cp:revision>
  <dcterms:created xsi:type="dcterms:W3CDTF">2018-04-04T10:50:00Z</dcterms:created>
  <dcterms:modified xsi:type="dcterms:W3CDTF">2018-04-04T10:50:23Z</dcterms:modified>
</cp:coreProperties>
</file>