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alrabiesocial (Al Rabie)</c:v>
                </c:pt>
              </c:strCache>
            </c:strRef>
          </c:cat>
          <c:val>
            <c:numRef>
              <c:f>Sheet1!$B$2</c:f>
              <c:numCache>
                <c:formatCode>General</c:formatCode>
                <c:ptCount val="1"/>
                <c:pt idx="0">
                  <c:v>2420</c:v>
                </c:pt>
              </c:numCache>
            </c:numRef>
          </c:val>
          <c:extLst>
            <c:ext xmlns:c16="http://schemas.microsoft.com/office/drawing/2014/chart" uri="{C3380CC4-5D6E-409C-BE32-E72D297353CC}">
              <c16:uniqueId val="{00000000-CFEB-4A46-8DD2-DB555D0A372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alrabiesocial (Al Rabie)</c:v>
                </c:pt>
              </c:strCache>
            </c:strRef>
          </c:cat>
          <c:val>
            <c:numRef>
              <c:f>Sheet1!$C$2</c:f>
              <c:numCache>
                <c:formatCode>General</c:formatCode>
                <c:ptCount val="1"/>
                <c:pt idx="0">
                  <c:v>566</c:v>
                </c:pt>
              </c:numCache>
            </c:numRef>
          </c:val>
          <c:extLst>
            <c:ext xmlns:c16="http://schemas.microsoft.com/office/drawing/2014/chart" uri="{C3380CC4-5D6E-409C-BE32-E72D297353CC}">
              <c16:uniqueId val="{00000001-CFEB-4A46-8DD2-DB555D0A3720}"/>
            </c:ext>
          </c:extLst>
        </c:ser>
        <c:dLbls>
          <c:showLegendKey val="0"/>
          <c:showVal val="0"/>
          <c:showCatName val="0"/>
          <c:showSerName val="0"/>
          <c:showPercent val="0"/>
          <c:showBubbleSize val="0"/>
        </c:dLbls>
        <c:gapWidth val="150"/>
        <c:overlap val="100"/>
        <c:axId val="330846424"/>
        <c:axId val="330845768"/>
      </c:barChart>
      <c:catAx>
        <c:axId val="33084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5768"/>
        <c:crosses val="autoZero"/>
        <c:auto val="1"/>
        <c:lblAlgn val="ctr"/>
        <c:lblOffset val="100"/>
        <c:noMultiLvlLbl val="0"/>
      </c:catAx>
      <c:valAx>
        <c:axId val="330845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alrabiesocial (Al Rabie)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45107</c:v>
                </c:pt>
                <c:pt idx="1">
                  <c:v>45129</c:v>
                </c:pt>
                <c:pt idx="2">
                  <c:v>45136</c:v>
                </c:pt>
                <c:pt idx="3">
                  <c:v>45150</c:v>
                </c:pt>
                <c:pt idx="4">
                  <c:v>45161</c:v>
                </c:pt>
                <c:pt idx="5">
                  <c:v>45166</c:v>
                </c:pt>
                <c:pt idx="6">
                  <c:v>45173</c:v>
                </c:pt>
                <c:pt idx="7">
                  <c:v>45187</c:v>
                </c:pt>
                <c:pt idx="8">
                  <c:v>45198</c:v>
                </c:pt>
                <c:pt idx="9">
                  <c:v>45216</c:v>
                </c:pt>
                <c:pt idx="10">
                  <c:v>45227</c:v>
                </c:pt>
                <c:pt idx="11">
                  <c:v>45243</c:v>
                </c:pt>
                <c:pt idx="12">
                  <c:v>45265</c:v>
                </c:pt>
                <c:pt idx="13">
                  <c:v>45290</c:v>
                </c:pt>
                <c:pt idx="14">
                  <c:v>45300</c:v>
                </c:pt>
                <c:pt idx="15">
                  <c:v>45291</c:v>
                </c:pt>
                <c:pt idx="16">
                  <c:v>45301</c:v>
                </c:pt>
                <c:pt idx="17">
                  <c:v>45304</c:v>
                </c:pt>
                <c:pt idx="18">
                  <c:v>45312</c:v>
                </c:pt>
                <c:pt idx="19">
                  <c:v>45319</c:v>
                </c:pt>
                <c:pt idx="20">
                  <c:v>45334</c:v>
                </c:pt>
                <c:pt idx="21">
                  <c:v>45359</c:v>
                </c:pt>
                <c:pt idx="22">
                  <c:v>45393</c:v>
                </c:pt>
                <c:pt idx="23">
                  <c:v>45411</c:v>
                </c:pt>
                <c:pt idx="24">
                  <c:v>45435</c:v>
                </c:pt>
                <c:pt idx="25">
                  <c:v>45445</c:v>
                </c:pt>
                <c:pt idx="26">
                  <c:v>45467</c:v>
                </c:pt>
                <c:pt idx="27">
                  <c:v>45489</c:v>
                </c:pt>
                <c:pt idx="28">
                  <c:v>45516</c:v>
                </c:pt>
                <c:pt idx="29">
                  <c:v>45542</c:v>
                </c:pt>
              </c:numCache>
            </c:numRef>
          </c:val>
          <c:smooth val="0"/>
          <c:extLst>
            <c:ext xmlns:c16="http://schemas.microsoft.com/office/drawing/2014/chart" uri="{C3380CC4-5D6E-409C-BE32-E72D297353CC}">
              <c16:uniqueId val="{00000000-03AF-4335-984E-4CE8DA233CCA}"/>
            </c:ext>
          </c:extLst>
        </c:ser>
        <c:dLbls>
          <c:showLegendKey val="0"/>
          <c:showVal val="0"/>
          <c:showCatName val="0"/>
          <c:showSerName val="0"/>
          <c:showPercent val="0"/>
          <c:showBubbleSize val="0"/>
        </c:dLbls>
        <c:smooth val="0"/>
        <c:axId val="330843472"/>
        <c:axId val="330844784"/>
      </c:lineChart>
      <c:dateAx>
        <c:axId val="33084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4784"/>
        <c:crosses val="autoZero"/>
        <c:auto val="1"/>
        <c:lblOffset val="100"/>
        <c:baseTimeUnit val="days"/>
      </c:dateAx>
      <c:valAx>
        <c:axId val="33084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alrabiesocial (Al Rabie)</c:v>
                </c:pt>
              </c:strCache>
            </c:strRef>
          </c:cat>
          <c:val>
            <c:numRef>
              <c:f>Sheet1!$B$2</c:f>
              <c:numCache>
                <c:formatCode>General</c:formatCode>
                <c:ptCount val="1"/>
                <c:pt idx="0">
                  <c:v>2986</c:v>
                </c:pt>
              </c:numCache>
            </c:numRef>
          </c:val>
          <c:extLst>
            <c:ext xmlns:c16="http://schemas.microsoft.com/office/drawing/2014/chart" uri="{C3380CC4-5D6E-409C-BE32-E72D297353CC}">
              <c16:uniqueId val="{00000000-A798-4582-86E0-D8900C6B1630}"/>
            </c:ext>
          </c:extLst>
        </c:ser>
        <c:dLbls>
          <c:showLegendKey val="0"/>
          <c:showVal val="0"/>
          <c:showCatName val="0"/>
          <c:showSerName val="0"/>
          <c:showPercent val="0"/>
          <c:showBubbleSize val="0"/>
        </c:dLbls>
        <c:gapWidth val="219"/>
        <c:overlap val="-27"/>
        <c:axId val="47330600"/>
        <c:axId val="47330928"/>
      </c:barChart>
      <c:catAx>
        <c:axId val="4733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30928"/>
        <c:crosses val="autoZero"/>
        <c:auto val="1"/>
        <c:lblAlgn val="ctr"/>
        <c:lblOffset val="100"/>
        <c:noMultiLvlLbl val="0"/>
      </c:catAx>
      <c:valAx>
        <c:axId val="4733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3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5</c:v>
                </c:pt>
                <c:pt idx="2">
                  <c:v>3</c:v>
                </c:pt>
                <c:pt idx="3">
                  <c:v>4</c:v>
                </c:pt>
                <c:pt idx="4">
                  <c:v>0</c:v>
                </c:pt>
                <c:pt idx="5">
                  <c:v>0</c:v>
                </c:pt>
                <c:pt idx="6">
                  <c:v>3</c:v>
                </c:pt>
              </c:numCache>
            </c:numRef>
          </c:val>
          <c:extLst>
            <c:ext xmlns:c16="http://schemas.microsoft.com/office/drawing/2014/chart" uri="{C3380CC4-5D6E-409C-BE32-E72D297353CC}">
              <c16:uniqueId val="{00000000-BFCE-44B7-8902-284E22E08F1F}"/>
            </c:ext>
          </c:extLst>
        </c:ser>
        <c:dLbls>
          <c:showLegendKey val="0"/>
          <c:showVal val="0"/>
          <c:showCatName val="0"/>
          <c:showSerName val="0"/>
          <c:showPercent val="0"/>
          <c:showBubbleSize val="0"/>
        </c:dLbls>
        <c:gapWidth val="219"/>
        <c:overlap val="-27"/>
        <c:axId val="332806712"/>
        <c:axId val="332806384"/>
      </c:barChart>
      <c:catAx>
        <c:axId val="33280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06384"/>
        <c:crosses val="autoZero"/>
        <c:auto val="1"/>
        <c:lblAlgn val="ctr"/>
        <c:lblOffset val="100"/>
        <c:noMultiLvlLbl val="0"/>
      </c:catAx>
      <c:valAx>
        <c:axId val="33280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0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0.27568529241186002</c:v>
                </c:pt>
                <c:pt idx="1">
                  <c:v>0.36180676749099</c:v>
                </c:pt>
                <c:pt idx="2">
                  <c:v>0.23069193398272</c:v>
                </c:pt>
              </c:numCache>
            </c:numRef>
          </c:val>
          <c:extLst>
            <c:ext xmlns:c16="http://schemas.microsoft.com/office/drawing/2014/chart" uri="{C3380CC4-5D6E-409C-BE32-E72D297353CC}">
              <c16:uniqueId val="{00000000-AE07-4FB1-BD5C-E65462E49CB2}"/>
            </c:ext>
          </c:extLst>
        </c:ser>
        <c:dLbls>
          <c:showLegendKey val="0"/>
          <c:showVal val="0"/>
          <c:showCatName val="0"/>
          <c:showSerName val="0"/>
          <c:showPercent val="0"/>
          <c:showBubbleSize val="0"/>
        </c:dLbls>
        <c:gapWidth val="219"/>
        <c:overlap val="-27"/>
        <c:axId val="338812592"/>
        <c:axId val="338811608"/>
      </c:barChart>
      <c:catAx>
        <c:axId val="33881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11608"/>
        <c:crosses val="autoZero"/>
        <c:auto val="1"/>
        <c:lblAlgn val="ctr"/>
        <c:lblOffset val="100"/>
        <c:noMultiLvlLbl val="0"/>
      </c:catAx>
      <c:valAx>
        <c:axId val="33881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1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312</c:v>
                </c:pt>
                <c:pt idx="5">
                  <c:v>46</c:v>
                </c:pt>
                <c:pt idx="6">
                  <c:v>0</c:v>
                </c:pt>
                <c:pt idx="7">
                  <c:v>124</c:v>
                </c:pt>
                <c:pt idx="8">
                  <c:v>0</c:v>
                </c:pt>
                <c:pt idx="9">
                  <c:v>0</c:v>
                </c:pt>
                <c:pt idx="10">
                  <c:v>0</c:v>
                </c:pt>
                <c:pt idx="11">
                  <c:v>106</c:v>
                </c:pt>
                <c:pt idx="12">
                  <c:v>0</c:v>
                </c:pt>
                <c:pt idx="13">
                  <c:v>91</c:v>
                </c:pt>
                <c:pt idx="14">
                  <c:v>0</c:v>
                </c:pt>
                <c:pt idx="15">
                  <c:v>0</c:v>
                </c:pt>
                <c:pt idx="16">
                  <c:v>0</c:v>
                </c:pt>
                <c:pt idx="17">
                  <c:v>140</c:v>
                </c:pt>
                <c:pt idx="18">
                  <c:v>71</c:v>
                </c:pt>
                <c:pt idx="19">
                  <c:v>241</c:v>
                </c:pt>
                <c:pt idx="20">
                  <c:v>315</c:v>
                </c:pt>
                <c:pt idx="21">
                  <c:v>96</c:v>
                </c:pt>
                <c:pt idx="22">
                  <c:v>0</c:v>
                </c:pt>
                <c:pt idx="23">
                  <c:v>0</c:v>
                </c:pt>
                <c:pt idx="24">
                  <c:v>142</c:v>
                </c:pt>
                <c:pt idx="25">
                  <c:v>134</c:v>
                </c:pt>
                <c:pt idx="26">
                  <c:v>157</c:v>
                </c:pt>
                <c:pt idx="27">
                  <c:v>0</c:v>
                </c:pt>
                <c:pt idx="28">
                  <c:v>0</c:v>
                </c:pt>
                <c:pt idx="29">
                  <c:v>0</c:v>
                </c:pt>
                <c:pt idx="30">
                  <c:v>0</c:v>
                </c:pt>
              </c:numCache>
            </c:numRef>
          </c:val>
          <c:extLst>
            <c:ext xmlns:c16="http://schemas.microsoft.com/office/drawing/2014/chart" uri="{C3380CC4-5D6E-409C-BE32-E72D297353CC}">
              <c16:uniqueId val="{00000000-A22E-4E99-AFEE-5789C78D8755}"/>
            </c:ext>
          </c:extLst>
        </c:ser>
        <c:dLbls>
          <c:showLegendKey val="0"/>
          <c:showVal val="0"/>
          <c:showCatName val="0"/>
          <c:showSerName val="0"/>
          <c:showPercent val="0"/>
          <c:showBubbleSize val="0"/>
        </c:dLbls>
        <c:gapWidth val="219"/>
        <c:overlap val="-27"/>
        <c:axId val="338216504"/>
        <c:axId val="338216832"/>
      </c:barChart>
      <c:dateAx>
        <c:axId val="33821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6832"/>
        <c:crosses val="autoZero"/>
        <c:auto val="1"/>
        <c:lblOffset val="100"/>
        <c:baseTimeUnit val="days"/>
      </c:dateAx>
      <c:valAx>
        <c:axId val="33821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alrabiesocial (Al Rabie)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0.27568529241186002</c:v>
                </c:pt>
                <c:pt idx="1">
                  <c:v>0.36180676749099</c:v>
                </c:pt>
                <c:pt idx="2">
                  <c:v>0.23069193398272</c:v>
                </c:pt>
              </c:numCache>
            </c:numRef>
          </c:val>
          <c:extLst>
            <c:ext xmlns:c16="http://schemas.microsoft.com/office/drawing/2014/chart" uri="{C3380CC4-5D6E-409C-BE32-E72D297353CC}">
              <c16:uniqueId val="{00000000-756A-4C3A-A534-1921F4870FDE}"/>
            </c:ext>
          </c:extLst>
        </c:ser>
        <c:dLbls>
          <c:showLegendKey val="0"/>
          <c:showVal val="0"/>
          <c:showCatName val="0"/>
          <c:showSerName val="0"/>
          <c:showPercent val="0"/>
          <c:showBubbleSize val="0"/>
        </c:dLbls>
        <c:gapWidth val="219"/>
        <c:overlap val="-27"/>
        <c:axId val="340424672"/>
        <c:axId val="340425000"/>
      </c:barChart>
      <c:catAx>
        <c:axId val="34042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25000"/>
        <c:crosses val="autoZero"/>
        <c:auto val="1"/>
        <c:lblAlgn val="ctr"/>
        <c:lblOffset val="100"/>
        <c:noMultiLvlLbl val="0"/>
      </c:catAx>
      <c:valAx>
        <c:axId val="34042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2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4/4/2018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07D1B-41A3-4223-BC6B-B4B1C325BA4D}"/>
              </a:ext>
            </a:extLst>
          </p:cNvPr>
          <p:cNvSpPr>
            <a:spLocks noGrp="1"/>
          </p:cNvSpPr>
          <p:nvPr>
            <p:ph type="ctrTitle"/>
          </p:nvPr>
        </p:nvSpPr>
        <p:spPr/>
        <p:txBody>
          <a:bodyPr/>
          <a:lstStyle/>
          <a:p>
            <a:r>
              <a:rPr lang="en-US"/>
              <a:t>Instagram Reports</a:t>
            </a:r>
          </a:p>
        </p:txBody>
      </p:sp>
      <p:sp>
        <p:nvSpPr>
          <p:cNvPr id="3" name="Subtitle 2">
            <a:extLst>
              <a:ext uri="{FF2B5EF4-FFF2-40B4-BE49-F238E27FC236}">
                <a16:creationId xmlns:a16="http://schemas.microsoft.com/office/drawing/2014/main" id="{A3CE80BA-4C52-4159-A366-B7C6CD8FEE14}"/>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FE680A05-93F2-4FB2-A6C8-B366E59AA12F}"/>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178657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8DF013A-0F96-4064-9BEE-765BE40A90A1}"/>
              </a:ext>
            </a:extLst>
          </p:cNvPr>
          <p:cNvGraphicFramePr>
            <a:graphicFrameLocks noGrp="1"/>
          </p:cNvGraphicFramePr>
          <p:nvPr>
            <p:ph type="tbl" sz="quarter" idx="13"/>
            <p:extLst>
              <p:ext uri="{D42A27DB-BD31-4B8C-83A1-F6EECF244321}">
                <p14:modId xmlns:p14="http://schemas.microsoft.com/office/powerpoint/2010/main" val="99541311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5930837"/>
                    </a:ext>
                  </a:extLst>
                </a:gridCol>
                <a:gridCol w="699516">
                  <a:extLst>
                    <a:ext uri="{9D8B030D-6E8A-4147-A177-3AD203B41FA5}">
                      <a16:colId xmlns:a16="http://schemas.microsoft.com/office/drawing/2014/main" val="1493236174"/>
                    </a:ext>
                  </a:extLst>
                </a:gridCol>
                <a:gridCol w="699516">
                  <a:extLst>
                    <a:ext uri="{9D8B030D-6E8A-4147-A177-3AD203B41FA5}">
                      <a16:colId xmlns:a16="http://schemas.microsoft.com/office/drawing/2014/main" val="3020774554"/>
                    </a:ext>
                  </a:extLst>
                </a:gridCol>
                <a:gridCol w="658368">
                  <a:extLst>
                    <a:ext uri="{9D8B030D-6E8A-4147-A177-3AD203B41FA5}">
                      <a16:colId xmlns:a16="http://schemas.microsoft.com/office/drawing/2014/main" val="3941425746"/>
                    </a:ext>
                  </a:extLst>
                </a:gridCol>
                <a:gridCol w="658368">
                  <a:extLst>
                    <a:ext uri="{9D8B030D-6E8A-4147-A177-3AD203B41FA5}">
                      <a16:colId xmlns:a16="http://schemas.microsoft.com/office/drawing/2014/main" val="2125456283"/>
                    </a:ext>
                  </a:extLst>
                </a:gridCol>
                <a:gridCol w="658368">
                  <a:extLst>
                    <a:ext uri="{9D8B030D-6E8A-4147-A177-3AD203B41FA5}">
                      <a16:colId xmlns:a16="http://schemas.microsoft.com/office/drawing/2014/main" val="4265847757"/>
                    </a:ext>
                  </a:extLst>
                </a:gridCol>
                <a:gridCol w="699516">
                  <a:extLst>
                    <a:ext uri="{9D8B030D-6E8A-4147-A177-3AD203B41FA5}">
                      <a16:colId xmlns:a16="http://schemas.microsoft.com/office/drawing/2014/main" val="3297523426"/>
                    </a:ext>
                  </a:extLst>
                </a:gridCol>
                <a:gridCol w="699516">
                  <a:extLst>
                    <a:ext uri="{9D8B030D-6E8A-4147-A177-3AD203B41FA5}">
                      <a16:colId xmlns:a16="http://schemas.microsoft.com/office/drawing/2014/main" val="3348586195"/>
                    </a:ext>
                  </a:extLst>
                </a:gridCol>
                <a:gridCol w="699516">
                  <a:extLst>
                    <a:ext uri="{9D8B030D-6E8A-4147-A177-3AD203B41FA5}">
                      <a16:colId xmlns:a16="http://schemas.microsoft.com/office/drawing/2014/main" val="2034088097"/>
                    </a:ext>
                  </a:extLst>
                </a:gridCol>
                <a:gridCol w="658368">
                  <a:extLst>
                    <a:ext uri="{9D8B030D-6E8A-4147-A177-3AD203B41FA5}">
                      <a16:colId xmlns:a16="http://schemas.microsoft.com/office/drawing/2014/main" val="37863862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91127356"/>
                  </a:ext>
                </a:extLst>
              </a:tr>
              <a:tr h="370840">
                <a:tc>
                  <a:txBody>
                    <a:bodyPr/>
                    <a:lstStyle/>
                    <a:p>
                      <a:r>
                        <a:rPr lang="en-US" sz="1000"/>
                        <a:t>alrabiesocial (Al Rabie)</a:t>
                      </a:r>
                    </a:p>
                  </a:txBody>
                  <a:tcPr/>
                </a:tc>
                <a:tc>
                  <a:txBody>
                    <a:bodyPr/>
                    <a:lstStyle/>
                    <a:p>
                      <a:r>
                        <a:rPr lang="en-US" sz="1000"/>
                        <a:t>45542</a:t>
                      </a:r>
                    </a:p>
                  </a:txBody>
                  <a:tcPr/>
                </a:tc>
                <a:tc>
                  <a:txBody>
                    <a:bodyPr/>
                    <a:lstStyle/>
                    <a:p>
                      <a:r>
                        <a:rPr lang="en-US" sz="1000"/>
                        <a:t>456</a:t>
                      </a:r>
                    </a:p>
                  </a:txBody>
                  <a:tcPr/>
                </a:tc>
                <a:tc>
                  <a:txBody>
                    <a:bodyPr/>
                    <a:lstStyle/>
                    <a:p>
                      <a:r>
                        <a:rPr lang="en-US" sz="1000"/>
                        <a:t>14</a:t>
                      </a:r>
                    </a:p>
                  </a:txBody>
                  <a:tcPr/>
                </a:tc>
                <a:tc>
                  <a:txBody>
                    <a:bodyPr/>
                    <a:lstStyle/>
                    <a:p>
                      <a:r>
                        <a:rPr lang="en-US" sz="1000"/>
                        <a:t>4</a:t>
                      </a:r>
                    </a:p>
                  </a:txBody>
                  <a:tcPr/>
                </a:tc>
                <a:tc>
                  <a:txBody>
                    <a:bodyPr/>
                    <a:lstStyle/>
                    <a:p>
                      <a:r>
                        <a:rPr lang="en-US" sz="1000"/>
                        <a:t>5</a:t>
                      </a:r>
                    </a:p>
                  </a:txBody>
                  <a:tcPr/>
                </a:tc>
                <a:tc>
                  <a:txBody>
                    <a:bodyPr/>
                    <a:lstStyle/>
                    <a:p>
                      <a:r>
                        <a:rPr lang="en-US" sz="1000"/>
                        <a:t>23</a:t>
                      </a:r>
                    </a:p>
                  </a:txBody>
                  <a:tcPr/>
                </a:tc>
                <a:tc>
                  <a:txBody>
                    <a:bodyPr/>
                    <a:lstStyle/>
                    <a:p>
                      <a:r>
                        <a:rPr lang="en-US" sz="1000"/>
                        <a:t>2420</a:t>
                      </a:r>
                    </a:p>
                  </a:txBody>
                  <a:tcPr/>
                </a:tc>
                <a:tc>
                  <a:txBody>
                    <a:bodyPr/>
                    <a:lstStyle/>
                    <a:p>
                      <a:r>
                        <a:rPr lang="en-US" sz="1000"/>
                        <a:t>566</a:t>
                      </a:r>
                    </a:p>
                  </a:txBody>
                  <a:tcPr/>
                </a:tc>
                <a:tc>
                  <a:txBody>
                    <a:bodyPr/>
                    <a:lstStyle/>
                    <a:p>
                      <a:r>
                        <a:rPr lang="en-US" sz="1000"/>
                        <a:t>0.2865%</a:t>
                      </a:r>
                    </a:p>
                  </a:txBody>
                  <a:tcPr/>
                </a:tc>
                <a:extLst>
                  <a:ext uri="{0D108BD9-81ED-4DB2-BD59-A6C34878D82A}">
                    <a16:rowId xmlns:a16="http://schemas.microsoft.com/office/drawing/2014/main" val="1193440989"/>
                  </a:ext>
                </a:extLst>
              </a:tr>
            </a:tbl>
          </a:graphicData>
        </a:graphic>
      </p:graphicFrame>
      <p:sp>
        <p:nvSpPr>
          <p:cNvPr id="3" name="Title 2">
            <a:extLst>
              <a:ext uri="{FF2B5EF4-FFF2-40B4-BE49-F238E27FC236}">
                <a16:creationId xmlns:a16="http://schemas.microsoft.com/office/drawing/2014/main" id="{83C4A20D-6D1A-4A87-A0C0-39604597A141}"/>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AD20273E-05D4-498C-AC45-B7E7E9A6A0F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9981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B6698-4ACD-4ECD-B3F7-2DFBFC7DFC36}"/>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CA930992-D18E-49ED-B0F3-5A06529AA177}"/>
              </a:ext>
            </a:extLst>
          </p:cNvPr>
          <p:cNvGraphicFramePr>
            <a:graphicFrameLocks noGrp="1"/>
          </p:cNvGraphicFramePr>
          <p:nvPr>
            <p:ph type="chart" sz="quarter" idx="13"/>
            <p:extLst>
              <p:ext uri="{D42A27DB-BD31-4B8C-83A1-F6EECF244321}">
                <p14:modId xmlns:p14="http://schemas.microsoft.com/office/powerpoint/2010/main" val="107555551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452B0-8519-4901-BFD7-98AF2AFA079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13B0EFC-ECB0-4C04-82F0-8A4D6D9D4D3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404119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4270-A8A5-439F-9D7D-C6BEF4069903}"/>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6063CC7E-5022-46CB-8DF7-A077BEAD16DE}"/>
              </a:ext>
            </a:extLst>
          </p:cNvPr>
          <p:cNvGraphicFramePr>
            <a:graphicFrameLocks noGrp="1"/>
          </p:cNvGraphicFramePr>
          <p:nvPr>
            <p:ph type="chart" sz="quarter" idx="13"/>
            <p:extLst>
              <p:ext uri="{D42A27DB-BD31-4B8C-83A1-F6EECF244321}">
                <p14:modId xmlns:p14="http://schemas.microsoft.com/office/powerpoint/2010/main" val="428629357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E3383-F9B2-4036-AF5F-9B36711ABC5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8C51DC3-62EC-4FE1-BF44-A85EBB0E88C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119793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25D9-3EE7-4300-B35C-9A412BDC98BE}"/>
              </a:ext>
            </a:extLst>
          </p:cNvPr>
          <p:cNvSpPr>
            <a:spLocks noGrp="1"/>
          </p:cNvSpPr>
          <p:nvPr>
            <p:ph type="title"/>
          </p:nvPr>
        </p:nvSpPr>
        <p:spPr/>
        <p:txBody>
          <a:bodyPr/>
          <a:lstStyle/>
          <a:p>
            <a:r>
              <a:rPr lang="en-US"/>
              <a:t>Instagram Total Interactions</a:t>
            </a:r>
          </a:p>
        </p:txBody>
      </p:sp>
      <p:graphicFrame>
        <p:nvGraphicFramePr>
          <p:cNvPr id="6" name="Chart Placeholder 5">
            <a:extLst>
              <a:ext uri="{FF2B5EF4-FFF2-40B4-BE49-F238E27FC236}">
                <a16:creationId xmlns:a16="http://schemas.microsoft.com/office/drawing/2014/main" id="{B37ABA03-8774-440C-971E-96424401DC1B}"/>
              </a:ext>
            </a:extLst>
          </p:cNvPr>
          <p:cNvGraphicFramePr>
            <a:graphicFrameLocks noGrp="1"/>
          </p:cNvGraphicFramePr>
          <p:nvPr>
            <p:ph type="chart" sz="quarter" idx="13"/>
            <p:extLst>
              <p:ext uri="{D42A27DB-BD31-4B8C-83A1-F6EECF244321}">
                <p14:modId xmlns:p14="http://schemas.microsoft.com/office/powerpoint/2010/main" val="167630657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4951AE-6462-4B83-B55E-2D28DCBBC53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D266359-BCA4-4381-BF98-F6874BB9C53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86951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0843-FDBA-4ABA-945D-665380FD97FC}"/>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D5FC7EFC-EFDD-43D9-9B4A-D7C76115EEE9}"/>
              </a:ext>
            </a:extLst>
          </p:cNvPr>
          <p:cNvGraphicFramePr>
            <a:graphicFrameLocks noGrp="1"/>
          </p:cNvGraphicFramePr>
          <p:nvPr>
            <p:ph type="chart" sz="quarter" idx="13"/>
            <p:extLst>
              <p:ext uri="{D42A27DB-BD31-4B8C-83A1-F6EECF244321}">
                <p14:modId xmlns:p14="http://schemas.microsoft.com/office/powerpoint/2010/main" val="131940519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227740-EAE2-4C16-ACEA-43C2C29AD58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F92F610-84BA-4E30-9CB0-5761BE1A0C7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813185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AE0CE9B-FC37-476D-9BFD-E8E69EF36314}"/>
              </a:ext>
            </a:extLst>
          </p:cNvPr>
          <p:cNvGraphicFramePr>
            <a:graphicFrameLocks noGrp="1"/>
          </p:cNvGraphicFramePr>
          <p:nvPr>
            <p:ph type="tbl" sz="quarter" idx="13"/>
            <p:extLst>
              <p:ext uri="{D42A27DB-BD31-4B8C-83A1-F6EECF244321}">
                <p14:modId xmlns:p14="http://schemas.microsoft.com/office/powerpoint/2010/main" val="26149731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165959321"/>
                    </a:ext>
                  </a:extLst>
                </a:gridCol>
                <a:gridCol w="411480">
                  <a:extLst>
                    <a:ext uri="{9D8B030D-6E8A-4147-A177-3AD203B41FA5}">
                      <a16:colId xmlns:a16="http://schemas.microsoft.com/office/drawing/2014/main" val="1821146828"/>
                    </a:ext>
                  </a:extLst>
                </a:gridCol>
                <a:gridCol w="411480">
                  <a:extLst>
                    <a:ext uri="{9D8B030D-6E8A-4147-A177-3AD203B41FA5}">
                      <a16:colId xmlns:a16="http://schemas.microsoft.com/office/drawing/2014/main" val="3918220652"/>
                    </a:ext>
                  </a:extLst>
                </a:gridCol>
                <a:gridCol w="411480">
                  <a:extLst>
                    <a:ext uri="{9D8B030D-6E8A-4147-A177-3AD203B41FA5}">
                      <a16:colId xmlns:a16="http://schemas.microsoft.com/office/drawing/2014/main" val="1455572839"/>
                    </a:ext>
                  </a:extLst>
                </a:gridCol>
                <a:gridCol w="411480">
                  <a:extLst>
                    <a:ext uri="{9D8B030D-6E8A-4147-A177-3AD203B41FA5}">
                      <a16:colId xmlns:a16="http://schemas.microsoft.com/office/drawing/2014/main" val="289344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13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- 2018-03-12 12:22:14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بعض الأوقات، نواجه صعوبة بالابتعاد عن الوجبات الخفيفة الضارة، و خصوصاً بأوقات الدوام... خلي جويا من الربيع 
يكون اختيارك الصحي و اللذيذ 
</a:t>
                      </a:r>
                      <a:r>
                        <a:rPr kumimoji="0" lang="en-US" sz="1000" b="0" i="0" u="none" strike="noStrike" kern="1200" cap="none" spc="0" normalizeH="0" baseline="0" noProof="0">
                          <a:ln>
                            <a:noFill/>
                          </a:ln>
                          <a:solidFill>
                            <a:prstClr val="black"/>
                          </a:solidFill>
                          <a:effectLst/>
                          <a:uLnTx/>
                          <a:uFillTx/>
                          <a:latin typeface="+mn-lt"/>
                          <a:ea typeface="+mn-ea"/>
                          <a:cs typeface="+mn-cs"/>
                        </a:rPr>
                        <a:t>Staying away from unhealthy snacks is sometimes hard, 
especially at work.. Let Joya be your choice for 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 guilt-free indulgence 
#</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#جويا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846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- 2018-03-08 15:36:33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قدمتي الكثير
لعائلتك، أصدقائك، عملك، مجتمعك و وطنك 
الآن جاه دورك...
#لأنك_تستاهلين الصحة، الراحة و السعادة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كل عام و كل امرأة بخير و صحة و نجاح</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#اليوم_العالمي_للمرأة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701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- 2018-03-06 16:16:13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 الإعتقاد السائد هو أن الدهون تزيد من وزن الجسم
الا أن الحقيقة التي قد تبدو مفاجئة للبعض هو أن استهالك الدهون بطريقة معتدلة يعد مفيداً جداً في عملية التمثيل الغذائي وحرق الدهون في الجسم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 #الربيع #صحة_للجميع #صحتك_بطريقتك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3836849"/>
                  </a:ext>
                </a:extLst>
              </a:tr>
            </a:tbl>
          </a:graphicData>
        </a:graphic>
      </p:graphicFrame>
      <p:sp>
        <p:nvSpPr>
          <p:cNvPr id="3" name="Title 2">
            <a:extLst>
              <a:ext uri="{FF2B5EF4-FFF2-40B4-BE49-F238E27FC236}">
                <a16:creationId xmlns:a16="http://schemas.microsoft.com/office/drawing/2014/main" id="{83273842-501C-4A63-ADC7-1656FB3415F1}"/>
              </a:ext>
            </a:extLst>
          </p:cNvPr>
          <p:cNvSpPr>
            <a:spLocks noGrp="1"/>
          </p:cNvSpPr>
          <p:nvPr>
            <p:ph type="title"/>
          </p:nvPr>
        </p:nvSpPr>
        <p:spPr/>
        <p:txBody>
          <a:bodyPr/>
          <a:lstStyle/>
          <a:p>
            <a:r>
              <a:rPr lang="en-US"/>
              <a:t>Custom Posts Table (Top 5) - 1 of 2</a:t>
            </a:r>
          </a:p>
        </p:txBody>
      </p:sp>
      <p:sp>
        <p:nvSpPr>
          <p:cNvPr id="4" name="Text Placeholder 3">
            <a:extLst>
              <a:ext uri="{FF2B5EF4-FFF2-40B4-BE49-F238E27FC236}">
                <a16:creationId xmlns:a16="http://schemas.microsoft.com/office/drawing/2014/main" id="{9669363F-32D7-4C30-BD23-8AC4EFC3969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13816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22CB1A2-7DBC-494A-A34A-DC24BBE35210}"/>
              </a:ext>
            </a:extLst>
          </p:cNvPr>
          <p:cNvGraphicFramePr>
            <a:graphicFrameLocks noGrp="1"/>
          </p:cNvGraphicFramePr>
          <p:nvPr>
            <p:ph type="tbl" sz="quarter" idx="13"/>
            <p:extLst>
              <p:ext uri="{D42A27DB-BD31-4B8C-83A1-F6EECF244321}">
                <p14:modId xmlns:p14="http://schemas.microsoft.com/office/powerpoint/2010/main" val="258416587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3681083986"/>
                    </a:ext>
                  </a:extLst>
                </a:gridCol>
                <a:gridCol w="411480">
                  <a:extLst>
                    <a:ext uri="{9D8B030D-6E8A-4147-A177-3AD203B41FA5}">
                      <a16:colId xmlns:a16="http://schemas.microsoft.com/office/drawing/2014/main" val="868293382"/>
                    </a:ext>
                  </a:extLst>
                </a:gridCol>
                <a:gridCol w="411480">
                  <a:extLst>
                    <a:ext uri="{9D8B030D-6E8A-4147-A177-3AD203B41FA5}">
                      <a16:colId xmlns:a16="http://schemas.microsoft.com/office/drawing/2014/main" val="2340751960"/>
                    </a:ext>
                  </a:extLst>
                </a:gridCol>
                <a:gridCol w="411480">
                  <a:extLst>
                    <a:ext uri="{9D8B030D-6E8A-4147-A177-3AD203B41FA5}">
                      <a16:colId xmlns:a16="http://schemas.microsoft.com/office/drawing/2014/main" val="1636362833"/>
                    </a:ext>
                  </a:extLst>
                </a:gridCol>
                <a:gridCol w="411480">
                  <a:extLst>
                    <a:ext uri="{9D8B030D-6E8A-4147-A177-3AD203B41FA5}">
                      <a16:colId xmlns:a16="http://schemas.microsoft.com/office/drawing/2014/main" val="25495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440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- 2018-03-05 18:44:39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مسابقة كيدزانيا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كوبون الخصم من كيدزانيا ضايع، 
وين ممكن نلاقيه؟</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شاركونا أجوبتكم في التعليقات</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لفرصة الربح بكوبونات خصم للحفلات من كيدزانيا</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#الربيع #صحة_للجميع #أطفال #مسابقة #جوائز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85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alrabiesocial (Al Rabie) - 2018-03-01 22:43:45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نوع من الناس انت في المطعم؟
منشنو أصدقائكم و خليهم يجاوبون عنكم</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Which kind of person are you in a restaurant?
Mention your friends and let them answer for you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الربيع #صحة #صحة_للجميع #أنواع_الناس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2508842"/>
                  </a:ext>
                </a:extLst>
              </a:tr>
            </a:tbl>
          </a:graphicData>
        </a:graphic>
      </p:graphicFrame>
      <p:sp>
        <p:nvSpPr>
          <p:cNvPr id="3" name="Title 2">
            <a:extLst>
              <a:ext uri="{FF2B5EF4-FFF2-40B4-BE49-F238E27FC236}">
                <a16:creationId xmlns:a16="http://schemas.microsoft.com/office/drawing/2014/main" id="{EEBFB66F-C32D-41BC-B08D-D519E005F30F}"/>
              </a:ext>
            </a:extLst>
          </p:cNvPr>
          <p:cNvSpPr>
            <a:spLocks noGrp="1"/>
          </p:cNvSpPr>
          <p:nvPr>
            <p:ph type="title"/>
          </p:nvPr>
        </p:nvSpPr>
        <p:spPr/>
        <p:txBody>
          <a:bodyPr/>
          <a:lstStyle/>
          <a:p>
            <a:r>
              <a:rPr lang="en-US"/>
              <a:t>Custom Posts Table (Top 5) - 2 of 2</a:t>
            </a:r>
          </a:p>
        </p:txBody>
      </p:sp>
      <p:sp>
        <p:nvSpPr>
          <p:cNvPr id="4" name="Text Placeholder 3">
            <a:extLst>
              <a:ext uri="{FF2B5EF4-FFF2-40B4-BE49-F238E27FC236}">
                <a16:creationId xmlns:a16="http://schemas.microsoft.com/office/drawing/2014/main" id="{41F53958-26A8-4C13-A064-CBA4CFE12D4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50306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7753E-9F53-409A-B1B7-83F3E244779F}"/>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8F2F5043-8E28-483D-8D5D-A67D069C89B9}"/>
              </a:ext>
            </a:extLst>
          </p:cNvPr>
          <p:cNvGraphicFramePr>
            <a:graphicFrameLocks noGrp="1"/>
          </p:cNvGraphicFramePr>
          <p:nvPr>
            <p:ph type="chart" sz="quarter" idx="13"/>
            <p:extLst>
              <p:ext uri="{D42A27DB-BD31-4B8C-83A1-F6EECF244321}">
                <p14:modId xmlns:p14="http://schemas.microsoft.com/office/powerpoint/2010/main" val="306050435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F8565-A8C1-4A14-B183-EA6EAEB43F6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4F707B5-ADFE-48C9-9E1D-C53BD51C083F}"/>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85607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8DE6A-97DB-480A-8830-A9035BF45637}"/>
              </a:ext>
            </a:extLst>
          </p:cNvPr>
          <p:cNvSpPr>
            <a:spLocks noGrp="1"/>
          </p:cNvSpPr>
          <p:nvPr>
            <p:ph type="title"/>
          </p:nvPr>
        </p:nvSpPr>
        <p:spPr/>
        <p:txBody>
          <a:bodyPr/>
          <a:lstStyle/>
          <a:p>
            <a:r>
              <a:rPr lang="en-US"/>
              <a:t>IN - Average Interactions Per Post (column)</a:t>
            </a:r>
          </a:p>
        </p:txBody>
      </p:sp>
      <p:graphicFrame>
        <p:nvGraphicFramePr>
          <p:cNvPr id="6" name="Chart Placeholder 5">
            <a:extLst>
              <a:ext uri="{FF2B5EF4-FFF2-40B4-BE49-F238E27FC236}">
                <a16:creationId xmlns:a16="http://schemas.microsoft.com/office/drawing/2014/main" id="{9A240732-84C5-4CB5-9AA5-1926C969F208}"/>
              </a:ext>
            </a:extLst>
          </p:cNvPr>
          <p:cNvGraphicFramePr>
            <a:graphicFrameLocks noGrp="1"/>
          </p:cNvGraphicFramePr>
          <p:nvPr>
            <p:ph type="chart" sz="quarter" idx="13"/>
            <p:extLst>
              <p:ext uri="{D42A27DB-BD31-4B8C-83A1-F6EECF244321}">
                <p14:modId xmlns:p14="http://schemas.microsoft.com/office/powerpoint/2010/main" val="60975194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1C5AF-FA41-4BFD-8419-9A9E155C16F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1996050-745E-4FC6-9FAD-E3E45F72E7C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050851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244AE-47B7-41E1-9DCA-3B80BFD941DD}"/>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987D2CAA-6824-4861-9723-2AD087A535BE}"/>
              </a:ext>
            </a:extLst>
          </p:cNvPr>
          <p:cNvGraphicFramePr>
            <a:graphicFrameLocks noGrp="1"/>
          </p:cNvGraphicFramePr>
          <p:nvPr>
            <p:ph type="chart" sz="quarter" idx="13"/>
            <p:extLst>
              <p:ext uri="{D42A27DB-BD31-4B8C-83A1-F6EECF244321}">
                <p14:modId xmlns:p14="http://schemas.microsoft.com/office/powerpoint/2010/main" val="292982172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95B46-435A-4DB1-8431-A9D60557010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DA1FB33-E6ED-4395-B26A-A796A7EBB8F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9851262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20180404_102646</Template>
  <TotalTime>0</TotalTime>
  <Words>227</Words>
  <Application>Microsoft Office PowerPoint</Application>
  <PresentationFormat>On-screen Show (4:3)</PresentationFormat>
  <Paragraphs>92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Lato</vt:lpstr>
      <vt:lpstr>Arial</vt:lpstr>
      <vt:lpstr>quintly_template</vt:lpstr>
      <vt:lpstr>Instagram Reports</vt:lpstr>
      <vt:lpstr>Instagram Key Metrics Table</vt:lpstr>
      <vt:lpstr>Instagram Interactions Distribution</vt:lpstr>
      <vt:lpstr>Instagram Followers Total</vt:lpstr>
      <vt:lpstr>Instagram Total Interactions</vt:lpstr>
      <vt:lpstr>Instagram Posts By Weekday</vt:lpstr>
      <vt:lpstr>Custom Posts Table (Top 5) - 1 of 2</vt:lpstr>
      <vt:lpstr>Custom Posts Table (Top 5) - 2 of 2</vt:lpstr>
      <vt:lpstr>Instagram Interaction Rate By Post Type</vt:lpstr>
      <vt:lpstr>IN - Average Interactions Per Post (column)</vt:lpstr>
      <vt:lpstr>Instagram Interaction Rate By Post Type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Reports</dc:title>
  <dc:creator>Administrator</dc:creator>
  <cp:lastModifiedBy>Administrator</cp:lastModifiedBy>
  <cp:revision>1</cp:revision>
  <dcterms:created xsi:type="dcterms:W3CDTF">2018-04-04T10:28:13Z</dcterms:created>
  <dcterms:modified xsi:type="dcterms:W3CDTF">2018-04-04T10:28:36Z</dcterms:modified>
</cp:coreProperties>
</file>