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5E-4CA4-916D-AD23A23422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412608"/>
        <c:axId val="252412936"/>
      </c:barChart>
      <c:catAx>
        <c:axId val="25241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12936"/>
        <c:crosses val="autoZero"/>
        <c:auto val="1"/>
        <c:lblAlgn val="ctr"/>
        <c:lblOffset val="100"/>
        <c:noMultiLvlLbl val="0"/>
      </c:catAx>
      <c:valAx>
        <c:axId val="25241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1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34223</c:v>
                </c:pt>
                <c:pt idx="1">
                  <c:v>34227</c:v>
                </c:pt>
                <c:pt idx="2">
                  <c:v>34241</c:v>
                </c:pt>
                <c:pt idx="3">
                  <c:v>34227</c:v>
                </c:pt>
                <c:pt idx="4">
                  <c:v>34235</c:v>
                </c:pt>
                <c:pt idx="5">
                  <c:v>34233</c:v>
                </c:pt>
                <c:pt idx="6">
                  <c:v>34228</c:v>
                </c:pt>
                <c:pt idx="7">
                  <c:v>34248</c:v>
                </c:pt>
                <c:pt idx="8">
                  <c:v>34245</c:v>
                </c:pt>
                <c:pt idx="9">
                  <c:v>34248</c:v>
                </c:pt>
                <c:pt idx="10">
                  <c:v>34251</c:v>
                </c:pt>
                <c:pt idx="11">
                  <c:v>34224</c:v>
                </c:pt>
                <c:pt idx="12">
                  <c:v>34223</c:v>
                </c:pt>
                <c:pt idx="13">
                  <c:v>34219</c:v>
                </c:pt>
                <c:pt idx="14">
                  <c:v>34222</c:v>
                </c:pt>
                <c:pt idx="15">
                  <c:v>34237</c:v>
                </c:pt>
                <c:pt idx="16">
                  <c:v>34231</c:v>
                </c:pt>
                <c:pt idx="17">
                  <c:v>34231</c:v>
                </c:pt>
                <c:pt idx="18">
                  <c:v>34230</c:v>
                </c:pt>
                <c:pt idx="19">
                  <c:v>34228</c:v>
                </c:pt>
                <c:pt idx="20">
                  <c:v>34219</c:v>
                </c:pt>
                <c:pt idx="21">
                  <c:v>34216</c:v>
                </c:pt>
                <c:pt idx="22">
                  <c:v>34220</c:v>
                </c:pt>
                <c:pt idx="23">
                  <c:v>34220</c:v>
                </c:pt>
                <c:pt idx="24">
                  <c:v>34217</c:v>
                </c:pt>
                <c:pt idx="25">
                  <c:v>34216</c:v>
                </c:pt>
                <c:pt idx="26">
                  <c:v>34149</c:v>
                </c:pt>
                <c:pt idx="27">
                  <c:v>34143</c:v>
                </c:pt>
                <c:pt idx="28">
                  <c:v>34141</c:v>
                </c:pt>
                <c:pt idx="29">
                  <c:v>34136</c:v>
                </c:pt>
                <c:pt idx="30">
                  <c:v>34134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33-4E4D-AF45-737087A1C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621960"/>
        <c:axId val="335623600"/>
      </c:lineChart>
      <c:dateAx>
        <c:axId val="335621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623600"/>
        <c:crosses val="autoZero"/>
        <c:auto val="1"/>
        <c:lblOffset val="100"/>
        <c:baseTimeUnit val="days"/>
      </c:dateAx>
      <c:valAx>
        <c:axId val="33562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62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2.9210726178653E-3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2.9207313511302999E-3</c:v>
                </c:pt>
                <c:pt idx="8">
                  <c:v>0</c:v>
                </c:pt>
                <c:pt idx="9">
                  <c:v>0</c:v>
                </c:pt>
                <c:pt idx="10">
                  <c:v>1.1679173114542999E-2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1.7533606078316999E-2</c:v>
                </c:pt>
                <c:pt idx="15">
                  <c:v>0</c:v>
                </c:pt>
                <c:pt idx="16">
                  <c:v>2.9210726178653E-3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1.4610057563627E-2</c:v>
                </c:pt>
                <c:pt idx="21">
                  <c:v>0</c:v>
                </c:pt>
                <c:pt idx="22">
                  <c:v>0</c:v>
                </c:pt>
                <c:pt idx="23">
                  <c:v>1.1689070718878E-2</c:v>
                </c:pt>
                <c:pt idx="24">
                  <c:v>0</c:v>
                </c:pt>
                <c:pt idx="25">
                  <c:v>5.8452186111761003E-3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0.17575722069248001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D4-48F7-A8F8-E908C86C7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623392"/>
        <c:axId val="251621096"/>
      </c:lineChart>
      <c:dateAx>
        <c:axId val="251623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21096"/>
        <c:crosses val="autoZero"/>
        <c:auto val="1"/>
        <c:lblOffset val="100"/>
        <c:baseTimeUnit val="days"/>
      </c:dateAx>
      <c:valAx>
        <c:axId val="25162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2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35-403A-8CAC-9951E9AF8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493408"/>
        <c:axId val="153491112"/>
      </c:barChart>
      <c:catAx>
        <c:axId val="15349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91112"/>
        <c:crosses val="autoZero"/>
        <c:auto val="1"/>
        <c:lblAlgn val="ctr"/>
        <c:lblOffset val="100"/>
        <c:noMultiLvlLbl val="0"/>
      </c:catAx>
      <c:valAx>
        <c:axId val="15349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9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7B-4FBA-9D01-A8E6BD122B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7B-4FBA-9D01-A8E6BD122B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7B-4FBA-9D01-A8E6BD122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3489144"/>
        <c:axId val="153493080"/>
      </c:barChart>
      <c:catAx>
        <c:axId val="15348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93080"/>
        <c:crosses val="autoZero"/>
        <c:auto val="1"/>
        <c:lblAlgn val="ctr"/>
        <c:lblOffset val="100"/>
        <c:noMultiLvlLbl val="0"/>
      </c:catAx>
      <c:valAx>
        <c:axId val="15349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8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34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04-4EDF-833C-31D1DD713C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497672"/>
        <c:axId val="153487504"/>
      </c:barChart>
      <c:dateAx>
        <c:axId val="153497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87504"/>
        <c:crosses val="autoZero"/>
        <c:auto val="1"/>
        <c:lblOffset val="100"/>
        <c:baseTimeUnit val="days"/>
      </c:dateAx>
      <c:valAx>
        <c:axId val="15348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9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2C-4471-850B-EA4E918F6A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2C-4471-850B-EA4E918F6A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3499640"/>
        <c:axId val="153499968"/>
      </c:barChart>
      <c:catAx>
        <c:axId val="15349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99968"/>
        <c:crosses val="autoZero"/>
        <c:auto val="1"/>
        <c:lblAlgn val="ctr"/>
        <c:lblOffset val="100"/>
        <c:noMultiLvlLbl val="0"/>
      </c:catAx>
      <c:valAx>
        <c:axId val="15349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49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7B13C-CD3C-414C-B07C-C9D56355B4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6899DC-9C7A-44DC-9562-6B66E7F28E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B4DBD-3D80-4C16-BB40-4C78E2F1DA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986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733C3D-3BB4-4B5D-BD70-AF29FBD956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33400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79426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075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204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8397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7295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0587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2572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593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8419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1292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7028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6457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979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9880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9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84238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4AF4DC2-7AD1-46C3-B3A2-CD58DA37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2D301-428D-4EF3-AA14-13BA5174F0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390043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74078-692A-445E-B3DE-C4260AAC9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5ED617-583B-44D2-826E-4A9593915E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5408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64709-09FB-4167-BB21-9A99926E58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BA79FB-0EA1-4DEF-8031-2A9FE039E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132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DEFDB-FFD0-40EF-BFAB-7AD526B5A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0629CC-7229-489C-AB45-C4A0AD7E9C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305100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55F32-1BDB-4CFF-B913-126A847BE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4C785-7F15-4A73-B4E7-2B3609CC8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893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D797D-0ED8-4A7C-91EF-BD820C403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D479F8-359B-44C5-A677-573DA0D4F3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78755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BABCB-1585-4D55-A14D-B88A4A11E4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BC3CE-4BFB-4CAF-A24B-C0093F214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340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0324-5C73-4C59-BFB1-A7806B143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124780-0975-47B0-AF27-B52AC98F21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40992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A8F88-9FE6-4A20-9A48-A7501F712F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46C40-6894-4B75-BAE3-8425C91A7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075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C5110-B3FB-4256-A5F4-496F5E2CD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C6A2EA-1AFE-4CFD-A2B6-4D96500896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82323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04055-4EA7-42AE-97CB-4330D886A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087B0-1DC2-47B5-91B7-2298307FD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764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84C12-BC7C-43B6-9B0A-A8B2C5CB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604DD8-5F46-42BE-9289-D868DEF925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931202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F68BD-A28D-46CD-A2DA-AC96B2520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0F987-6A8F-4243-BB12-C15C25C53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887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A439B-FE92-4C77-9195-935E6CB2E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48671C-4AA8-4503-94B0-910666F413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60432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FD8A3-B1A6-44D7-9223-8B635122B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8BA3C-6B3A-48D2-8920-B219C722B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21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E38F8A-BA85-460D-BF8C-CBD6137E3C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398302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98913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9950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9634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832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8537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38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- 2017-05-30 14:25:16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كم مدة القيادة من مشارف هيلز إلى مدينة الملك عبدالله المالية؟  #كنان #عيش #مشارف_هيلز </a:t>
                      </a:r>
                      <a:r>
                        <a:rPr lang="en-US" sz="1000"/>
                        <a:t>https://t.co/nQqdujWqDb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241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- 2017-05-26 17:52:39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عام وأنتم بخير بمناسبة شهر رمضان المبارك أعاده الله علينا وعليكم بالخير واليمن والبركات.  #كنان #عيش #رمضان </a:t>
                      </a:r>
                      <a:r>
                        <a:rPr lang="en-US" sz="1000"/>
                        <a:t>https://t.co/6ogbYXR8Uv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213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- 2017-05-24 11:59:47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 شرائك لمنزل جديد، فكر في احتياجات عائلتك في السنوات 5-10 القادمة مثل مكان الدراسة، العمل أو الجامعة.  #كنان #عيش </a:t>
                      </a:r>
                      <a:r>
                        <a:rPr lang="en-US" sz="1000"/>
                        <a:t>https://t.co/FcYNwewpIF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65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- 2017-05-21 17:34:10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تفكر تزور مجمع مشارف هيلز ؟ إتبع هذة الخطوات البسيطة للوصول إلى هناك #كنان #عيش #مشارف_هيلز </a:t>
                      </a:r>
                      <a:r>
                        <a:rPr lang="en-US" sz="1000"/>
                        <a:t>https://t.co/2ErqIn02qJ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21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- 2017-05-17 17:45:30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الإجابة الصحيحة هي : طريق أبو بكر الصديق - طريق الملك سلمان. #كنان  #عيش #مشارف_هيلز </a:t>
                      </a:r>
                      <a:r>
                        <a:rPr lang="en-US" sz="1000"/>
                        <a:t>https://t.co/QzU7wr6CE3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08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- 2017-05-15 17:16:24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مشارف هيلز قريبة من ؟  #كنان #عيش #مشارف_هيلز </a:t>
                      </a:r>
                      <a:r>
                        <a:rPr lang="en-US" sz="1000"/>
                        <a:t>https://t.co/W5bA1hNpJD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81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- 2017-05-11 18:33:28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 شرائك لمنزل جديد، فكر في أطفالك، هل هناك أطفال للعب معهم في الحي ؟ هل هم من بيئة مناسبة لأطفالك؟  #كنان #عيش #السعودية </a:t>
                      </a:r>
                      <a:r>
                        <a:rPr lang="en-US" sz="1000"/>
                        <a:t>https://t.co/QnfZUEBc5A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5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- 2017-05-08 17:54:29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ينفرد مشروع مشارف هيلز بأكبر حديقة مفتوحة في حي سكني خاص في مدينة الرياض بمساحة قدرها أكثرمن 52 ألف م² #مشارف_هيلز #عيش #كنان </a:t>
                      </a:r>
                      <a:r>
                        <a:rPr lang="en-US" sz="1000"/>
                        <a:t>https://t.co/YwnlrmnVuC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48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@KinanKSA - 2017-05-03 12:29:17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تقدر تعرف الجواب الصح ؟  #كنان  #عيش  #السعودية #مشارف_هيلز #مشارف </a:t>
                      </a:r>
                      <a:r>
                        <a:rPr lang="en-US" sz="1000"/>
                        <a:t>https://t.co/Phc0pWBdDE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6197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7E6AE3-A9CD-4958-B854-DC1ED6BBC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B318C-CB50-4B4F-949B-B242F5362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364601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E0219D-8CB9-4507-9E6D-1BB36ABB27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13658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583265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9108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6195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085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28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@uuu88844 - 2017-05-31 15:29:51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62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@aziiiz_35 - 2017-05-31 13:55:32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79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@Intesar_i - 2017-05-31 13:43:02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دقيقة 
#مشارف_هيلز 
#كنان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7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@MAlmsre2011 - 2017-05-31 12:37:40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دقيقة
#كنان #عيش #مشارف_هيلز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821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@MANSOUR070 - 2017-05-31 11:31:14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374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@ShadiGun60 - 2017-05-31 01:44:03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84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@abdelazizaazzaa - 2017-05-30 23:54:57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 عليكم كم نسبه القرض العقاري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01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@seema5503 - 2017-05-30 23:19:37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دقيقة 
#مشارف_هيلز 
#كنان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1097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28FD80A-BD29-4021-88A9-7E6FC5C5B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B3396-06CA-4C8F-BC69-AB384DC67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855365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0296EA-3E9F-4F4C-BA0F-36B1A92CCF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656817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295474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89644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143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76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825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@mohammedj1974 - 2017-05-30 23:18:12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دقيقة 
#مشارف_هيلز 
#كنان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05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@ameen_alghamdi2 - 2017-05-30 23:15:26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دقيقة 
#مشارف_هيلز 
#كنان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82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@wael_gamil1987 - 2017-05-30 23:11:40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دقيقة 
#مشارف_هيلز 
#كنان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79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@sanaanaji2 - 2017-05-30 23:10:18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دقيقة 
#مشارف_هيلز 
#كنان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3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@1986Jamil - 2017-05-30 23:08:33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دقيقة 
#مشارف_هيلز 
#كنان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18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@Hsweet13 - 2017-05-30 22:48:20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#عيش
 #مشارف_هيلز
 المده هي : 20 دقيقه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3881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B5D38DA-C6E6-4518-8A37-12AB41208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5BD1E-18C7-476D-B4FB-4CF73CAC8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416088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E3B82D-5349-41D6-8D1D-6CBDEDA716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127061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951928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9249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5466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430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65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@Jdrz4 - 2017-05-30 21:40:12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@BankAlbilad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بكم الاسعار 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87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@om_nouf1981 - 2017-05-30 21:04:09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دقيقة 
#مشارف_هيلز 
#كنان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88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@foof_90_a - 2017-05-30 17:53:07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775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@aro_ome - 2017-05-30 16:40:35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٣٠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29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@atheer1029 - 2017-05-30 16:36:46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دقيقه #كنان #عيش #مشارف_هيلز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4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@abughala3771 - 2017-05-30 16:12:20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الصورة لديكم غير واضحة
راجعت الموقع للشراء بإعتباره كمباوند مغلق لكن ما أحد ضمن هذا الشيءوالكلام غير واضح…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https://t.co/Oa0PCACUFF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05/31/2017 09:23:54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10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@sulaimanbinzabn - 2017-05-30 15:13:44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دقيقه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699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@86amaryllis - 2017-05-30 15:01:31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الاجابه ج ) 20 دقيقه
   #كنان #عيش #مشارف_هيلز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90605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6185009-775D-4399-9510-2DC5119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05166-D135-4EAC-B630-A4E2C895A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4171763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1B107B-7C71-4FF8-9C41-B8945857DD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009149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580321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1289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6123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0235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52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@27037Raghad - 2017-05-30 14:57:14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#عيش
 #مشارف_هيلز
 20 دقيقه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914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@MFaxxy - 2017-05-30 14:40:25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#عيش
 #مشارف_هيلز
 المده هي : 20 دقيقه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31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@aboeyad0001 - 2017-05-30 14:33:53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0205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89EF8DF-5675-4F34-B9A2-9C84CF573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0D8E1-11D4-4ECE-A8FF-F7CD327AB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647934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2C2E3E-BC71-4EDA-BE34-A851FDAAFD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44299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63822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31109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106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72922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7092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3476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99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40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80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3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#مشارف_هيلز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29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43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#رمضان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2434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9858245-9FDB-4E94-9A0B-B523CBC3A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4D162-E16B-4120-BA72-0325EFA2DB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276120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2A1194-4445-4F4F-A14B-D1E2826EBF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44804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211954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025270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78900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85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@BankAlbilad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92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@m_y1428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57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@assir2004_yuosf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02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@MANSOUR070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40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@abughala3771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78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@BandarKT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30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@HishamAlbabtain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12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@Basimmakki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808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@twittmohsen2011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67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@86amaryllis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07760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549FD10-D793-427E-B5A5-1D49B424A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F9AA6-A4E4-4AC9-A08E-426999F03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2809035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20180322_131950</Template>
  <TotalTime>0</TotalTime>
  <Words>875</Words>
  <Application>Microsoft Office PowerPoint</Application>
  <PresentationFormat>On-screen Show (4:3)</PresentationFormat>
  <Paragraphs>307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Lato</vt:lpstr>
      <vt:lpstr>Calibri</vt:lpstr>
      <vt:lpstr>Arial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</vt:lpstr>
      <vt:lpstr>Twitter Mentions Table - 1 of 4</vt:lpstr>
      <vt:lpstr>Twitter Mentions Table - 2 of 4</vt:lpstr>
      <vt:lpstr>Twitter Mentions Table - 3 of 4</vt:lpstr>
      <vt:lpstr>Twitter Mentions Table - 4 of 4</vt:lpstr>
      <vt:lpstr>Twitter Hashtag Detection</vt:lpstr>
      <vt:lpstr>TW - Key Influencers (top 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2018-03-22T13:19:50Z</dcterms:created>
  <dcterms:modified xsi:type="dcterms:W3CDTF">2018-03-22T13:20:28Z</dcterms:modified>
</cp:coreProperties>
</file>