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38-4AB0-8152-619B7F610B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340400"/>
        <c:axId val="332341712"/>
      </c:barChart>
      <c:catAx>
        <c:axId val="33234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41712"/>
        <c:crosses val="autoZero"/>
        <c:auto val="1"/>
        <c:lblAlgn val="ctr"/>
        <c:lblOffset val="100"/>
        <c:noMultiLvlLbl val="0"/>
      </c:catAx>
      <c:valAx>
        <c:axId val="33234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4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34197</c:v>
                </c:pt>
                <c:pt idx="1">
                  <c:v>34189</c:v>
                </c:pt>
                <c:pt idx="2">
                  <c:v>34186</c:v>
                </c:pt>
                <c:pt idx="3">
                  <c:v>34177</c:v>
                </c:pt>
                <c:pt idx="4">
                  <c:v>34178</c:v>
                </c:pt>
                <c:pt idx="5">
                  <c:v>34179</c:v>
                </c:pt>
                <c:pt idx="6">
                  <c:v>34172</c:v>
                </c:pt>
                <c:pt idx="7">
                  <c:v>34166</c:v>
                </c:pt>
                <c:pt idx="8">
                  <c:v>34161</c:v>
                </c:pt>
                <c:pt idx="9">
                  <c:v>34151</c:v>
                </c:pt>
                <c:pt idx="10">
                  <c:v>34148</c:v>
                </c:pt>
                <c:pt idx="11">
                  <c:v>34150</c:v>
                </c:pt>
                <c:pt idx="12">
                  <c:v>34154</c:v>
                </c:pt>
                <c:pt idx="13">
                  <c:v>34149</c:v>
                </c:pt>
                <c:pt idx="14">
                  <c:v>34146</c:v>
                </c:pt>
                <c:pt idx="15">
                  <c:v>34143</c:v>
                </c:pt>
                <c:pt idx="16">
                  <c:v>34138</c:v>
                </c:pt>
                <c:pt idx="17">
                  <c:v>34130</c:v>
                </c:pt>
                <c:pt idx="18">
                  <c:v>34118</c:v>
                </c:pt>
                <c:pt idx="19">
                  <c:v>34115</c:v>
                </c:pt>
                <c:pt idx="20">
                  <c:v>34107</c:v>
                </c:pt>
                <c:pt idx="21">
                  <c:v>34102</c:v>
                </c:pt>
                <c:pt idx="22">
                  <c:v>34107</c:v>
                </c:pt>
                <c:pt idx="23">
                  <c:v>34109</c:v>
                </c:pt>
                <c:pt idx="24">
                  <c:v>34106</c:v>
                </c:pt>
                <c:pt idx="25">
                  <c:v>34097</c:v>
                </c:pt>
                <c:pt idx="26">
                  <c:v>34094</c:v>
                </c:pt>
                <c:pt idx="27">
                  <c:v>34095</c:v>
                </c:pt>
                <c:pt idx="28">
                  <c:v>34095</c:v>
                </c:pt>
                <c:pt idx="29">
                  <c:v>34089</c:v>
                </c:pt>
                <c:pt idx="30">
                  <c:v>34083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E2-4E87-9A9C-53F146FF7F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82376"/>
        <c:axId val="334977128"/>
      </c:lineChart>
      <c:dateAx>
        <c:axId val="334982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77128"/>
        <c:crosses val="autoZero"/>
        <c:auto val="1"/>
        <c:lblOffset val="100"/>
        <c:baseTimeUnit val="days"/>
      </c:dateAx>
      <c:valAx>
        <c:axId val="33497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8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0D-4763-9D30-09CB39CA0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149840"/>
        <c:axId val="172150496"/>
      </c:lineChart>
      <c:dateAx>
        <c:axId val="17214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50496"/>
        <c:crosses val="autoZero"/>
        <c:auto val="1"/>
        <c:lblOffset val="100"/>
        <c:baseTimeUnit val="days"/>
      </c:dateAx>
      <c:valAx>
        <c:axId val="17215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4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7B-43D6-B700-9118E5CB2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283400"/>
        <c:axId val="252279464"/>
      </c:barChart>
      <c:catAx>
        <c:axId val="25228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79464"/>
        <c:crosses val="autoZero"/>
        <c:auto val="1"/>
        <c:lblAlgn val="ctr"/>
        <c:lblOffset val="100"/>
        <c:noMultiLvlLbl val="0"/>
      </c:catAx>
      <c:valAx>
        <c:axId val="25227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8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A-4BD8-8689-BDA041044F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7A-4BD8-8689-BDA041044F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7A-4BD8-8689-BDA041044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269296"/>
        <c:axId val="252273560"/>
      </c:barChart>
      <c:catAx>
        <c:axId val="25226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73560"/>
        <c:crosses val="autoZero"/>
        <c:auto val="1"/>
        <c:lblAlgn val="ctr"/>
        <c:lblOffset val="100"/>
        <c:noMultiLvlLbl val="0"/>
      </c:catAx>
      <c:valAx>
        <c:axId val="25227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D9-46EF-A0E7-833B557B9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269952"/>
        <c:axId val="252271920"/>
      </c:barChart>
      <c:dateAx>
        <c:axId val="25226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71920"/>
        <c:crosses val="autoZero"/>
        <c:auto val="1"/>
        <c:lblOffset val="100"/>
        <c:baseTimeUnit val="days"/>
      </c:dateAx>
      <c:valAx>
        <c:axId val="25227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1-42B0-B0D4-D37E0B7491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F1-42B0-B0D4-D37E0B749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267984"/>
        <c:axId val="252275528"/>
      </c:barChart>
      <c:catAx>
        <c:axId val="25226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75528"/>
        <c:crosses val="autoZero"/>
        <c:auto val="1"/>
        <c:lblAlgn val="ctr"/>
        <c:lblOffset val="100"/>
        <c:noMultiLvlLbl val="0"/>
      </c:catAx>
      <c:valAx>
        <c:axId val="25227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E9D11-920C-46C0-A7A3-AE1CF6698B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149D7-4616-4BC9-95B5-8B1CACD695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CE0A5-3C7C-499A-9108-18A5B402F9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13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5791B2-1218-4C29-8FC8-783D4E9BB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54773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0977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21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129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374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829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733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461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60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37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379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310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756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928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257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18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305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AEBFFC1-D03E-455E-9E95-29EE9A71C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21CEC-E2B7-4019-8FC3-6F5ECFA87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699710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E2D9-291B-4E07-B44C-973B6636C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F07DC6-F266-4978-9F82-FBC0F8BB09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036921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D7CEC-FB9E-49CA-B7C7-67EE2EF6C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E2489-BC0F-4C43-B3F5-0A6BD6B28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112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E25AA-0178-4D01-8183-0E4434EC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4F5685-AB1E-4875-9AD1-D4DB397C95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2671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DC7F9-C7FD-4A04-8855-5B8D67610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1F4CB-B5E0-4E12-8BD7-055B9AF9C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68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73631-E22A-4742-8B37-E281F4FA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0795B-EA25-4B69-8C0C-6056AC304D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1226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A3C60-BF97-4A2F-90CF-0BC07DD9E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35EE0-B46F-4865-B068-5D8BAA55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512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BCD72-C6D4-4ED3-9EB8-EC301AF22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A98A39-CAA6-4314-9B35-A9F1FC4E66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71081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8E703-096F-4DF8-B737-0A554A577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F8893-8D57-45D9-9361-003EFB980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7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87ADC-B8BA-4D0C-82A3-00BB6229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100A2B-2DD9-4E3E-AE49-7F9E320983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1462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FAEED-FC41-409E-8E94-58D85ADFD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0121C-DE80-447B-9C36-6052FC6B8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898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E7EAD-C153-49FA-B426-0A662CED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F2140F-18B5-44B4-921B-7D0068F38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76419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544D7-DFE0-45F4-8EA2-653CB3F4C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E8643-E2F0-49B3-A64B-544C8FA81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519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72B2-7E25-471D-B1D6-43D7F5E1C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C7CAF3-1187-4450-A920-820F30811B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93180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669E5-E071-45A5-8C8E-1C7A5EBCA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00622-2A8C-4745-8F01-9D61796AC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882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3BED0F-DD69-4851-B5FB-588F65794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034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785634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3765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032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666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2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@meesaaziz - 2017-07-31 06:54:37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@alshifamall @QuranRadio_ksa 
@Office_Women 
@almamlaka1980 
@KinanKSA 
@NAMSHI_KSA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الشفا_مول_يجمعنا
،
،
،
،
يارب افووووز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72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@arabiancentres - 2017-07-30 13:56:00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@afrah686 @JeddahChamber @RedSeaMallKSA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مرحباً بك ، العرض القادم في الياسمين مول ( 1أغسط…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https://t.co/JDgkF9lUg5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19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- 2017-07-30 11:53:33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@afrah686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يمكنك الاطلاع على جدول الفعاليات من خلال موقع 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https://t.co/Tneb5FbVOE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1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@afrah686 - 2017-07-30 09:21:03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فين حيكون العرض القادم لهم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33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- 2017-07-27 08:45:01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@roro2721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يمكنك الاطلاع على جدول المناسبات من خلال موقع 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https://t.co/ZI4pMZkqZZ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098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98EF8E0-8581-4E15-BB47-A980D9F0E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FFDF5-3D3A-4B92-B26C-5AED0C7E6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467290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10EDC-7367-4BD7-8398-00E1E7A8F1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1498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808461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7518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34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832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94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@roro2721 - 2017-07-27 07:47:43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بزور الردسي مول هم موجودين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27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@BasmaBeela - 2017-07-25 14:30:50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شوفتهم في عرب مول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3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- 2017-07-20 08:46:36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@JnOny_sami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يمكنك الاطلاع على جدول الفعاليات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https://t.co/MoV0w1P3a2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8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@JnOny_sami - 2017-07-19 20:45:15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ياريت تحددون لنا المولات المتواجدين فيها ع…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https://t.co/9jD1GArcTw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- 2017-07-19 16:01:34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تسوقك ايموجي في روشان مول ضمن فعاليات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صيف_جدة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٣٨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الفترة من ١١ شوال حتى ٣ ذو القعدة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https://t.co/bSpWiVSDBe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77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- 2017-07-19 14:15:19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المراكز التجارية المشاركة في فعاليات #صيف_جدة 38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Roshan_Mall @aljameaplaza @HijazMalls 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غرفة_جدة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https://t.co/q3ngemYLaj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79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@attasma1 - 2017-07-18 03:58:36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#سلامة_المشاة_اولى_بالرعاية
@KinanKSA https://t.co/S0TBpdcxxr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5262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1ED189-DFA8-45D6-93DF-0CC28B96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EFCEA-D9EE-49DC-A14C-4FB2A7BEB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865302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990DF-87E4-4BBF-A022-B67819067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9152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207776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6932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64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765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87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- 2017-07-17 21:00:51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تسوقك ايموجي في روشان مول ضمن فعاليات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صيف_جدة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٣٨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الفترة من ١١ شوال إلى ٣ ذو القعدة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https://t.co/uxZ1aP940g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51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@__Daad - 2017-07-17 10:55:34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في طريقة نتواصل فيها مع مشارف جدة؟ ما يردوا على التلفون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80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- 2017-07-15 18:01:16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تسوقك ايموجي في روشان مول ضمن فعاليات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صيف_جدة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٣٨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الفترة من ١١ شوال إلى ٣ ذو القعدة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https://t.co/0s08vyZSfZ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8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- 2017-07-14 20:15:24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المراكز التجارية المشاركة في فعاليات #صيف_جدة 38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Roshan_Mall @aljameaplaza @HijazMalls @KinanKSA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غرفة_جدة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https://t.co/Lw8I7zL2rv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58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- 2017-07-14 14:01:07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تسوقك ايموجي في روشان مول ضمن فعاليات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صيف_جدة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٣٨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الفترة من ١١ شوال إلى ٣ ذو القعدة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https://t.co/UkdeL7VkyN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0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- 2017-07-12 20:23:17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@ab511otb @kk3000ko @RedSeaMallKSA @arabiancenter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الساعة ١٠ مساء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0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@ab511otb - 2017-07-12 17:47:57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@kk3000ko @RedSeaMallKSA @arabiancenter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الساعه كم يبدا السحب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35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- 2017-07-12 15:01:05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تسوقك ايموجي في روشان مول ضمن فعاليات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صيف_جدة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٣٨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الفترة من ١١ شوال إلى ٣ ذو القعدة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https://t.co/pFXeeGCZRc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0671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1C7ED1-4864-4D2B-BA15-FE8925E2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FCED3-2237-461F-8684-AB78497C2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253972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A14A2-CDDF-4115-B52B-BDF0C50C9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69054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07626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2634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9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35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93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@eventat_ksa - 2017-07-12 01:36:16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تسوقك ايموجي  في روشان مول ضمن فعاليات #صيف_جدة ٣٨ في الفترة من ١١ شوال إلى ٣ ذو القعدة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https://t.co/JdF2ZQ0Pbz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6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@JeddahChamber - 2017-07-11 23:17:25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@AlkahLi_Morad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اخي الكريم يتم تغطية المهرجان على جميع قنو…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https://t.co/KvZm4VxsHl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02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@daleljeddah - 2017-07-11 23:11:31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المراكز التجارية المشاركة في فعاليات #صيف_جدة 38
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Roshan_Mall  @aljameaplaza   @HijazMalls @KinanKSA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غرفة_جدة…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https://t.co/ODFRMHpexi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@AlkahLi_Morad - 2017-07-11 20:12:12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المملكة بالاعلان بالتلفزوين والراديو من حي…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https://t.co/DgYMMrOEpJ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49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@AlkahLi_Morad - 2017-07-11 20:10:58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@JeddahChamber @RedSeaMallKSA @arabiancentres @HijazMallJeddah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عهدنا مهرجانات سابقة لصيف جدة تحت مسمى جدة…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https://t.co/GkKsEARK4x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8094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140BD62-5556-4466-B757-C341B429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BF848-28F8-4411-854C-860859B75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805945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83205-7021-43EA-875D-48CFC42B0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4329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9893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48321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1687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37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@JeddahChamber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05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@alzaid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51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@afrah686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06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@BasmaBeela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9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@salah2026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8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@arabiancentres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6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@alhije99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7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21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@redindo9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@yahyam69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349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8F0B9E9-971F-4FA6-BAE1-6706CB739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E6EC9-26FD-46B7-828B-D3F182FF6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930373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20180322_131316</Template>
  <TotalTime>0</TotalTime>
  <Words>676</Words>
  <Application>Microsoft Office PowerPoint</Application>
  <PresentationFormat>On-screen Show (4:3)</PresentationFormat>
  <Paragraphs>211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Twitter Mentions Table - 1 of 4</vt:lpstr>
      <vt:lpstr>Twitter Mentions Table - 2 of 4</vt:lpstr>
      <vt:lpstr>Twitter Mentions Table - 3 of 4</vt:lpstr>
      <vt:lpstr>Twitter Mentions Table - 4 of 4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2018-03-22T13:13:17Z</dcterms:created>
  <dcterms:modified xsi:type="dcterms:W3CDTF">2018-03-22T13:13:48Z</dcterms:modified>
</cp:coreProperties>
</file>