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  <p:sldId id="269" r:id="rId13"/>
    <p:sldId id="270" r:id="rId14"/>
    <p:sldId id="271" r:id="rId15"/>
    <p:sldId id="273" r:id="rId16"/>
    <p:sldId id="274" r:id="rId17"/>
    <p:sldId id="275" r:id="rId1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9"/>
      <p:bold r:id="rId20"/>
      <p:italic r:id="rId21"/>
      <p:boldItalic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6405"/>
  </p:normalViewPr>
  <p:slideViewPr>
    <p:cSldViewPr snapToGrid="0">
      <p:cViewPr varScale="1">
        <p:scale>
          <a:sx n="75" d="100"/>
          <a:sy n="75" d="100"/>
        </p:scale>
        <p:origin x="288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@KinanKSA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2</c:v>
                </c:pt>
                <c:pt idx="5">
                  <c:v>1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17D-4B86-8A29-CD1653675C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51239496"/>
        <c:axId val="251241792"/>
      </c:barChart>
      <c:catAx>
        <c:axId val="251239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1241792"/>
        <c:crosses val="autoZero"/>
        <c:auto val="1"/>
        <c:lblAlgn val="ctr"/>
        <c:lblOffset val="100"/>
        <c:noMultiLvlLbl val="0"/>
      </c:catAx>
      <c:valAx>
        <c:axId val="251241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1239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@KinanKSA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33891</c:v>
                </c:pt>
                <c:pt idx="1">
                  <c:v>33917</c:v>
                </c:pt>
                <c:pt idx="2">
                  <c:v>33935</c:v>
                </c:pt>
                <c:pt idx="3">
                  <c:v>33940</c:v>
                </c:pt>
                <c:pt idx="4">
                  <c:v>33949</c:v>
                </c:pt>
                <c:pt idx="5">
                  <c:v>34034</c:v>
                </c:pt>
                <c:pt idx="6">
                  <c:v>34026</c:v>
                </c:pt>
                <c:pt idx="7">
                  <c:v>34010</c:v>
                </c:pt>
                <c:pt idx="8">
                  <c:v>34008</c:v>
                </c:pt>
                <c:pt idx="9">
                  <c:v>34009</c:v>
                </c:pt>
                <c:pt idx="10">
                  <c:v>34011</c:v>
                </c:pt>
                <c:pt idx="11">
                  <c:v>34007</c:v>
                </c:pt>
                <c:pt idx="12">
                  <c:v>34001</c:v>
                </c:pt>
                <c:pt idx="13">
                  <c:v>33974</c:v>
                </c:pt>
                <c:pt idx="14">
                  <c:v>33960</c:v>
                </c:pt>
                <c:pt idx="15">
                  <c:v>33960</c:v>
                </c:pt>
                <c:pt idx="16">
                  <c:v>33958</c:v>
                </c:pt>
                <c:pt idx="17">
                  <c:v>33959</c:v>
                </c:pt>
                <c:pt idx="18">
                  <c:v>33951</c:v>
                </c:pt>
                <c:pt idx="19">
                  <c:v>33958</c:v>
                </c:pt>
                <c:pt idx="20">
                  <c:v>33978</c:v>
                </c:pt>
                <c:pt idx="21">
                  <c:v>33988</c:v>
                </c:pt>
                <c:pt idx="22">
                  <c:v>33985</c:v>
                </c:pt>
                <c:pt idx="23">
                  <c:v>33973</c:v>
                </c:pt>
                <c:pt idx="24">
                  <c:v>33966</c:v>
                </c:pt>
                <c:pt idx="25">
                  <c:v>33957</c:v>
                </c:pt>
                <c:pt idx="26">
                  <c:v>33979</c:v>
                </c:pt>
                <c:pt idx="27">
                  <c:v>33974</c:v>
                </c:pt>
                <c:pt idx="28">
                  <c:v>33973</c:v>
                </c:pt>
                <c:pt idx="29">
                  <c:v>33970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A80-4F3F-8399-51287A2F58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5348208"/>
        <c:axId val="325345256"/>
      </c:lineChart>
      <c:dateAx>
        <c:axId val="3253482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5345256"/>
        <c:crosses val="autoZero"/>
        <c:auto val="1"/>
        <c:lblOffset val="100"/>
        <c:baseTimeUnit val="days"/>
      </c:dateAx>
      <c:valAx>
        <c:axId val="325345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5348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@KinanKSA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1.1786545658131E-2</c:v>
                </c:pt>
                <c:pt idx="4">
                  <c:v>1.1784115012963E-2</c:v>
                </c:pt>
                <c:pt idx="5">
                  <c:v>5.8839104468830002E-3</c:v>
                </c:pt>
                <c:pt idx="6">
                  <c:v>5.2894504848663003E-2</c:v>
                </c:pt>
                <c:pt idx="7">
                  <c:v>6.1732024222469997E-2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1.1761592519627001E-2</c:v>
                </c:pt>
                <c:pt idx="12">
                  <c:v>6.1757440301140998E-2</c:v>
                </c:pt>
                <c:pt idx="13">
                  <c:v>0</c:v>
                </c:pt>
                <c:pt idx="14">
                  <c:v>1.4720169576353999E-2</c:v>
                </c:pt>
                <c:pt idx="15">
                  <c:v>0</c:v>
                </c:pt>
                <c:pt idx="16">
                  <c:v>0</c:v>
                </c:pt>
                <c:pt idx="17">
                  <c:v>1.7668885093350999E-2</c:v>
                </c:pt>
                <c:pt idx="18">
                  <c:v>0</c:v>
                </c:pt>
                <c:pt idx="19">
                  <c:v>2.9451611003121999E-3</c:v>
                </c:pt>
                <c:pt idx="20">
                  <c:v>4.4159208666980998E-3</c:v>
                </c:pt>
                <c:pt idx="21">
                  <c:v>0</c:v>
                </c:pt>
                <c:pt idx="22">
                  <c:v>2.9423880421350001E-3</c:v>
                </c:pt>
                <c:pt idx="23">
                  <c:v>0</c:v>
                </c:pt>
                <c:pt idx="24">
                  <c:v>2.9438605787630002E-3</c:v>
                </c:pt>
                <c:pt idx="25">
                  <c:v>0</c:v>
                </c:pt>
                <c:pt idx="26">
                  <c:v>0</c:v>
                </c:pt>
                <c:pt idx="27">
                  <c:v>2.0602778431834001E-2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3C9-4C83-A4A2-4CDA736735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7335368"/>
        <c:axId val="327338320"/>
      </c:lineChart>
      <c:dateAx>
        <c:axId val="3273353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338320"/>
        <c:crosses val="autoZero"/>
        <c:auto val="1"/>
        <c:lblOffset val="100"/>
        <c:baseTimeUnit val="days"/>
      </c:dateAx>
      <c:valAx>
        <c:axId val="327338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335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@KinanKSA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6D2-4BB7-8B77-C783674B43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8947032"/>
        <c:axId val="328947688"/>
      </c:barChart>
      <c:catAx>
        <c:axId val="328947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947688"/>
        <c:crosses val="autoZero"/>
        <c:auto val="1"/>
        <c:lblAlgn val="ctr"/>
        <c:lblOffset val="100"/>
        <c:noMultiLvlLbl val="0"/>
      </c:catAx>
      <c:valAx>
        <c:axId val="328947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947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Favorites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@KinanKSA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134-49B2-9BE9-2BF592E54E7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Mentions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@KinanKSA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134-49B2-9BE9-2BF592E54E7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Retweets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@KinanKSA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134-49B2-9BE9-2BF592E54E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28952280"/>
        <c:axId val="328952608"/>
      </c:barChart>
      <c:catAx>
        <c:axId val="328952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952608"/>
        <c:crosses val="autoZero"/>
        <c:auto val="1"/>
        <c:lblAlgn val="ctr"/>
        <c:lblOffset val="100"/>
        <c:noMultiLvlLbl val="0"/>
      </c:catAx>
      <c:valAx>
        <c:axId val="328952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952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@KinanKSA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4</c:v>
                </c:pt>
                <c:pt idx="4">
                  <c:v>3</c:v>
                </c:pt>
                <c:pt idx="5">
                  <c:v>2</c:v>
                </c:pt>
                <c:pt idx="6">
                  <c:v>13</c:v>
                </c:pt>
                <c:pt idx="7">
                  <c:v>16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17</c:v>
                </c:pt>
                <c:pt idx="13">
                  <c:v>0</c:v>
                </c:pt>
                <c:pt idx="14">
                  <c:v>5</c:v>
                </c:pt>
                <c:pt idx="15">
                  <c:v>0</c:v>
                </c:pt>
                <c:pt idx="16">
                  <c:v>0</c:v>
                </c:pt>
                <c:pt idx="17">
                  <c:v>5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  <c:pt idx="24">
                  <c:v>1</c:v>
                </c:pt>
                <c:pt idx="25">
                  <c:v>0</c:v>
                </c:pt>
                <c:pt idx="26">
                  <c:v>0</c:v>
                </c:pt>
                <c:pt idx="27">
                  <c:v>5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AA6-4B5F-A469-1DA60194C8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8955560"/>
        <c:axId val="328945720"/>
      </c:barChart>
      <c:dateAx>
        <c:axId val="3289555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945720"/>
        <c:crosses val="autoZero"/>
        <c:auto val="1"/>
        <c:lblOffset val="100"/>
        <c:baseTimeUnit val="days"/>
      </c:dateAx>
      <c:valAx>
        <c:axId val="328945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955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@KinanKSA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EB3-4425-811F-AB2F5EF4C42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@KinanKSA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EB3-4425-811F-AB2F5EF4C4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28959824"/>
        <c:axId val="328958512"/>
      </c:barChart>
      <c:catAx>
        <c:axId val="328959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958512"/>
        <c:crosses val="autoZero"/>
        <c:auto val="1"/>
        <c:lblAlgn val="ctr"/>
        <c:lblOffset val="100"/>
        <c:noMultiLvlLbl val="0"/>
      </c:catAx>
      <c:valAx>
        <c:axId val="328958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959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0C0136-A086-4A06-909D-D4E27754A3D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Twitter Reports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0A6E734-01CB-4CB8-8B62-B49C4CF99BA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F8AF98-9AEA-4DD5-8D8F-075BDF43BE6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00224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89EE0E2-9231-4C75-A449-F0B655808E7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01895548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0132785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982184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22605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384957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316876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465914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966242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930028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432234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895179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02602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790869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892723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793253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57790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@KinanKSA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33970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0.0191%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66.7%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7459036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7FB9D4A7-DCBE-4D99-9E4E-347D8BBB42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05035F-7388-4E17-868B-40099C1523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7284516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71EBAD-10D7-40BD-8789-68A123972A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CA167D2-C1E1-44BD-B0DE-23A6A7C248A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12764114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095090-D478-4A1D-AFAE-914FFCD682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DBCD8A-4056-40CE-BB2C-25F1E0330D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53570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29ACB9-84ED-42C9-B736-EA7F86B629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B10A43B-4083-494C-9369-404639545DD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73947578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A567F1-5023-4079-8266-94F5DE813F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4CC8B5-1A90-41E3-B089-5D37AF016A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40154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96ABE5-8985-4984-AA40-EAF804E220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0EA32D7-B234-443F-B6A5-334B7EACBB0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94443420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2DB296-0DFE-48D5-BB2A-5FE35A44ED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8D86D3-BBDD-4600-8E46-57245E58E1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0733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4922D2-649B-420C-A5E7-D828708FF5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Total Interactions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33FEF1C-57E0-4FEC-9863-51C2D14C746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02419031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2BE3D3-8C07-428B-866A-00848CBF5C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71BB79-3D7F-42A0-91C1-18771F0C47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39413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ED8B2B-DDE7-4A3C-AD3F-D6725BBEE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Distribution + Mentions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26A1527-6333-4B9E-8CDD-CE63AB7A93A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32188789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9F301D-4A53-47D8-B395-B09269B092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D3BDFA-3280-447D-9566-BC2319A50C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90587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7B4E9B-2D6A-4389-84EB-D20D1BA2C8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 - Average Interactions Per Tweet (column)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E0DA3F2-5189-4A82-BDBB-FCF109CB34B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49039001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2C7544-E165-4D45-BFEE-DC57F85BC3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EB6786-2581-4FB3-9B04-84590E979E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20529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1944D7-B9A9-489A-9634-831A32892F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29B7D2C-41EC-4BFA-9548-56EE5618A36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13809731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DD4B38-FA25-4D28-AFD3-7458B82DD4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71459B-C6C3-48BA-BF30-192EB196F1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26057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094A03E-96BB-4076-8324-8FD4579BD6E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55255240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534031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049757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030388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287406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357101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Favorites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74307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- 2017-09-18 17:00:18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تم افتتاح الحديقة المركزية بمساحة 52000 م في مجتمع #مشارف_هيلز
السكني في الرياض.للمزيد من المعلومات تواصل على الرقم المجاني
920002575
#كنان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https://t.co/8yMpASQDj9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0.0177%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73412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- 2017-09-18 11:39:58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تم افتتاح المسجد الجامع في مجتمع #مشارف_هيلز السكني في الرياض بسعة
1100 مصلي. للمزيد من المعلومات تواصل على الرقم المجاني
920002575
#كنان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https://t.co/qoewPmNClw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0.0177%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29239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- 2017-09-15 16:36:35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هنا_المملكه_العربيه_السعوديه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https://t.co/v8A2mjcJD8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0.0147%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93032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- 2017-09-13 10:23:12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تم افتتاح مركز #مشارف_هيلز التجاري على مساحة 6100 م 2 في مجتمع مشارف هيلز
السكني في الرياض. الاستفسار على الرقم المجاني 920002575
#كنان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https://t.co/zDxuM7bzYE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0.0618%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80263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- 2017-09-12 17:32:48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تم افتتاح المسجد الجامع في مجتمع مشارف بمدينة جدة ويكفي لعدد 500
مصلي، تعرّف أكثر عن المشروع وتواصل معنا على الرقم المجاني:
920002575
#كنان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https://t.co/JPzekX77n8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62606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- 2017-09-08 15:00:39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تم افتتاح وتشغيل 5 حدائق وملاعب بمساحة اجمالية 30000 م2 في مجتمع #مشارف بجدة، تعرّف أكثر عن المشروع تواصل معنا على الرقم المجاني: 920002575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https://t.co/INXcnB4xa1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0.0617%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4664323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A827F532-654E-49EA-B7CC-F652C33B51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Tweets Table (Top 10) - 1 of 2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ECDFB7-9817-442C-92B1-7CFB96F9E9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42557486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5C5F402-6AB8-4F8E-8F92-FDAE10D1058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37065604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7545332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961077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221981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314177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584937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Favorites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33312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- 2017-09-07 15:00:43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تم افتتاح مركز مشارف التجاري بمساحة 5000 م في مجتمع مشارف بمدينة جدة، تعرّف أكثر عن المشروع وتواصل معنا على الرقم المجاني: 920002575
#كنان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https://t.co/gSTJS34g44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0.0529%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26704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- 2017-09-06 15:00:38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أكثر من 350 أسرة تسكن اليوم في مجتمع مشارف بمدينة جدة، تعرّف أكثر عن المشروع وتواصل معنا على الرقم المجاني: 920002575#كنان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https://t.co/eeCiVgZJhn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62384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- 2017-09-05 15:00:46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تم سكن 30 أسرة في مجتمع مشارف في مدينة الرياض، تعرّف أكثر عن المشروع وتواصل معنا على الرقم المجاني: 920002575#كنان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https://t.co/gyZZ105iKC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25412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- 2017-09-04 15:01:09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اي من مركز كنان التجارية تفضلون التسوق فيه؟
شاركونا في التعليقات.
#كنان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https://t.co/hPDFO4Bb5b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849780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41409FFB-1386-4CEC-B63F-68BDFCE388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Tweets Table (Top 10) - 2 of 2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DD2025-1629-446F-8727-98A3BC8963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12995882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0F469D5-3019-4A69-925B-88ABAC64432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54002391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591392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6038508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792753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646571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42632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@ankbh - 2017-09-29 21:12:08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@3addadRuh @AbdullahKhattaf 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منتجع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75780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@abdullah_7_1_7 - 2017-09-29 10:15:24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@3addadRuh 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المسمى على ايش؟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84178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@Hani_sa2 - 2017-09-23 00:46:13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هذي بطريق عسفان صح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86176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@SalehBawarith89 - 2017-09-22 22:49:48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@Roshan_Mall 
@KinanKSA https://t.co/ExYls0BwFK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69417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@mahsoon12 - 2017-09-22 22:15:17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هو زراعة النخيل يعتبر عندكم حديقه واعمده الكهرباء اكثر من النخيل ، رواحو شوفوا الحدائق فى اوربا كيف شكلها…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https://t.co/Df5oJc8Odq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62800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@rqdm55 - 2017-09-22 18:48:19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اخاف تلحقون التيسير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47163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@shagan20 - 2017-09-22 18:40:38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09/22/2017 18:22:57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2343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@mid_united9 - 2017-09-21 22:31:44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بنده اللي فيه فاتحه له أكثر من سنة ونص ، المحلات اللي فيه لم تأجروها لأنكم رافعين الأسعار ، أسواق التميمي…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https://t.co/8XSKsAsZKm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91401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@lolo4flower - 2017-09-21 20:05:40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نتمنى تبني فكرة البيع بالاقساط المباشر على المالك لأن القروض العقاريه ربويه وتستفيدون وتفيدون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015603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ECB7CA4C-F34E-4959-A048-A3315481FF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- 1 of 3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5A3831-C0DA-4F4D-923F-B1C32F32E4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21082155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0691A84-1B07-43E8-973D-A5C8C221BC5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39335290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0687988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1402280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287612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270188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12691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@sky_NAJDl - 2017-09-21 19:37:35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في اي حي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13293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@AzizAlSkait - 2017-09-21 19:27:13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فللكم للسنافر
ارتفاع الفلا اللي دخلتها ٢.٥ المفروض ٣.٢٥-٣.٥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77960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@3beedAli - 2017-09-21 18:47:47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حي ااااااخر الدنيا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24302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@ssh63326 - 2017-09-21 18:19:04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هل لديكم فلل للبيع ع الخارطة عن طريق وزارة الاسكان  في جدة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99328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@shagan20 - 2017-09-21 17:29:04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بأي حي المجمع 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09/22/2017 18:22:57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54836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@turke99961 - 2017-09-20 19:27:44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البيك بيفتح فرع هناك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51841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@zzzz12231 - 2017-09-20 18:47:33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وين مكانه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09/21/2017 07:30:55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42292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@DecofairKSA - 2017-09-20 15:48:54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is one of Decofair Exhibitors 2017!
#furniture #luxurydesign #homedecor #homestyle #interiordesign… https://t.co/PTRrArQ06i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57169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@lolo4flower - 2017-09-18 12:35:58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ياليت تتبنون فكرة التقسيط المباشر عليكم لان القروض العقاريه ربويه لاجدال فيها نتمنى التييسر ع الناس ليبارك الله لنا ولكم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3669051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F631CE19-5802-4469-9248-977BCED2E4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- 2 of 3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5A39B1-BCEB-4A66-9B0C-763166BBF2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31648513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CA03B5B-C931-429C-97FB-FFEF5658E08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31747510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58689766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4560895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227698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548156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8729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@new_ing9 - 2017-09-16 02:47:17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هل الارض الي شرق القطار سيتم عمل مشروع مشارف ٢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https://t.co/Ty8cV3g3Aa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18728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@modern902az - 2017-09-12 23:55:37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هل يمكن لمن هم خارج الحي الصلاه لديكم في الجامع الجديد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09/14/2017 14:40:17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52319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@noorarjed - 2017-09-12 17:48:25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تقدم و تطور مستمر ماشاء الله .. أحسنتم واستمرو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01511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@roori_21 - 2017-09-11 13:23:06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مشارف سنتر كنان ايش يوجد فيه ؟ وهل متوفر روضات اطفال 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54738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@sase47 - 2017-09-10 04:02:32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ممكن خاص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16101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@eda_ofi - 2017-09-08 15:10:29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اهم شي الناس تحافظ علي نظافتها ،والله انتوا ماقصرتوا وبلادنا جميله بكل فرد فيها وبارك ربي في قدتها المخلص…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https://t.co/JEZqkmm12G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09/10/2017 07:21:00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8566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@modern902az - 2017-09-07 17:29:09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موقع مميز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6615985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CC061659-EC64-46E3-A201-D6D34400EC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- 3 of 3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C15BF2-EF9C-4ED7-B314-2B67C3E26A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33518401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4A013E7-19B5-4791-9B19-D1A4C385418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40061352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15248560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3127897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98815675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7622924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3875762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0044482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Tweet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34542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#كنان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3644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#مشارف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54998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#مشارف_هيلز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72834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#هنا_المملكه_العربيه_السعوديه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62523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#عام_هجري_جديد_١٤٣٩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35346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#السعودية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37804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#جده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3230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#الرياض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17455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#سكن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39960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#عيش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03572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#اليوم_الوطني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037231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BA1740DD-6B67-489C-96DA-5ADFC30A3B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Hashtag Detection - 1 of 2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7567BC-5B06-4FB9-8A4D-877C2411CE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6735182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8701453-66D2-46C5-851F-6141287B588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32557462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75798907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75274550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53957458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95349659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27584416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0574845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Tweet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34123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#فعاليات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6647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#بيت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8933835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3252280F-19B4-42FE-B1D6-3A20795A4E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Hashtag Detection - 2 of 2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323C6C-F150-4786-B2FD-B02DDBBC90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4551568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1371195-481E-4699-8777-EE866743A2B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24241557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87213937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76527790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0040734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84786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@Alexanderk750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24432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@HishamAlbabtain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91908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@DecofairKSA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57682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@MajedFathi1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94552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@noorarjed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94830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@mid_united9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56787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@AzizAlSkait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44632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@JnooonMiss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87483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@NoritaViolet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59392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@mabdulwase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8884883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B4983B24-0418-4529-AA5E-26356EB344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 - Key Influencers (top 10)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BF4B05-DFFB-4670-9645-EF8609DC52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43310254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20180322_130514</Template>
  <TotalTime>0</TotalTime>
  <Words>980</Words>
  <Application>Microsoft Office PowerPoint</Application>
  <PresentationFormat>On-screen Show (4:3)</PresentationFormat>
  <Paragraphs>363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Calibri</vt:lpstr>
      <vt:lpstr>Lato</vt:lpstr>
      <vt:lpstr>quintly_template</vt:lpstr>
      <vt:lpstr>Twitter Reports</vt:lpstr>
      <vt:lpstr>Twitter Key Metrics Table</vt:lpstr>
      <vt:lpstr>Twitter Own Tweets By Weekday</vt:lpstr>
      <vt:lpstr>Twitter Followers Total</vt:lpstr>
      <vt:lpstr>Twitter Interaction Rate</vt:lpstr>
      <vt:lpstr>Twitter Total Interactions</vt:lpstr>
      <vt:lpstr>Twitter Interaction Distribution + Mentions</vt:lpstr>
      <vt:lpstr>TW - Average Interactions Per Tweet (column)</vt:lpstr>
      <vt:lpstr>Twitter Tweet Type Distribution</vt:lpstr>
      <vt:lpstr>Own Tweets Table (Top 10) - 1 of 2</vt:lpstr>
      <vt:lpstr>Own Tweets Table (Top 10) - 2 of 2</vt:lpstr>
      <vt:lpstr>Twitter Mentions Table - 1 of 3</vt:lpstr>
      <vt:lpstr>Twitter Mentions Table - 2 of 3</vt:lpstr>
      <vt:lpstr>Twitter Mentions Table - 3 of 3</vt:lpstr>
      <vt:lpstr>Twitter Hashtag Detection - 1 of 2</vt:lpstr>
      <vt:lpstr>Twitter Hashtag Detection - 2 of 2</vt:lpstr>
      <vt:lpstr>TW - Key Influencers (top 10)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Reports</dc:title>
  <dc:creator>Administrator</dc:creator>
  <cp:lastModifiedBy>Administrator</cp:lastModifiedBy>
  <cp:revision>1</cp:revision>
  <dcterms:created xsi:type="dcterms:W3CDTF">2018-03-22T13:05:15Z</dcterms:created>
  <dcterms:modified xsi:type="dcterms:W3CDTF">2018-03-22T13:05:55Z</dcterms:modified>
</cp:coreProperties>
</file>