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AD-4AE7-B400-966BE67293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7284632"/>
        <c:axId val="247284960"/>
      </c:barChart>
      <c:catAx>
        <c:axId val="247284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84960"/>
        <c:crosses val="autoZero"/>
        <c:auto val="1"/>
        <c:lblAlgn val="ctr"/>
        <c:lblOffset val="100"/>
        <c:noMultiLvlLbl val="0"/>
      </c:catAx>
      <c:valAx>
        <c:axId val="247284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284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33966</c:v>
                </c:pt>
                <c:pt idx="1">
                  <c:v>33964</c:v>
                </c:pt>
                <c:pt idx="2">
                  <c:v>33953</c:v>
                </c:pt>
                <c:pt idx="3">
                  <c:v>33950</c:v>
                </c:pt>
                <c:pt idx="4">
                  <c:v>33911</c:v>
                </c:pt>
                <c:pt idx="5">
                  <c:v>33867</c:v>
                </c:pt>
                <c:pt idx="6">
                  <c:v>33854</c:v>
                </c:pt>
                <c:pt idx="7">
                  <c:v>33854</c:v>
                </c:pt>
                <c:pt idx="8">
                  <c:v>33859</c:v>
                </c:pt>
                <c:pt idx="9">
                  <c:v>33846</c:v>
                </c:pt>
                <c:pt idx="10">
                  <c:v>33841</c:v>
                </c:pt>
                <c:pt idx="11">
                  <c:v>33839</c:v>
                </c:pt>
                <c:pt idx="12">
                  <c:v>33837</c:v>
                </c:pt>
                <c:pt idx="13">
                  <c:v>33832</c:v>
                </c:pt>
                <c:pt idx="14">
                  <c:v>33836</c:v>
                </c:pt>
                <c:pt idx="15">
                  <c:v>33845</c:v>
                </c:pt>
                <c:pt idx="16">
                  <c:v>33844</c:v>
                </c:pt>
                <c:pt idx="17">
                  <c:v>33839</c:v>
                </c:pt>
                <c:pt idx="18">
                  <c:v>33844</c:v>
                </c:pt>
                <c:pt idx="19">
                  <c:v>33824</c:v>
                </c:pt>
                <c:pt idx="20">
                  <c:v>33825</c:v>
                </c:pt>
                <c:pt idx="21">
                  <c:v>33828</c:v>
                </c:pt>
                <c:pt idx="22">
                  <c:v>33786</c:v>
                </c:pt>
                <c:pt idx="23">
                  <c:v>33812</c:v>
                </c:pt>
                <c:pt idx="24">
                  <c:v>33831</c:v>
                </c:pt>
                <c:pt idx="25">
                  <c:v>33826</c:v>
                </c:pt>
                <c:pt idx="26">
                  <c:v>33815</c:v>
                </c:pt>
                <c:pt idx="27">
                  <c:v>33815</c:v>
                </c:pt>
                <c:pt idx="28">
                  <c:v>33812</c:v>
                </c:pt>
                <c:pt idx="29">
                  <c:v>33694</c:v>
                </c:pt>
                <c:pt idx="30">
                  <c:v>33682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E4-4269-8B27-9D1267DFC4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8608"/>
        <c:axId val="326454016"/>
      </c:lineChart>
      <c:dateAx>
        <c:axId val="326458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4016"/>
        <c:crosses val="autoZero"/>
        <c:auto val="1"/>
        <c:lblOffset val="100"/>
        <c:baseTimeUnit val="days"/>
      </c:dateAx>
      <c:valAx>
        <c:axId val="32645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C4E-406A-90AC-6DF3D45C5B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458176"/>
        <c:axId val="328459160"/>
      </c:lineChart>
      <c:dateAx>
        <c:axId val="3284581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9160"/>
        <c:crosses val="autoZero"/>
        <c:auto val="1"/>
        <c:lblOffset val="100"/>
        <c:baseTimeUnit val="days"/>
      </c:dateAx>
      <c:valAx>
        <c:axId val="32845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8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511-4C1E-B8A9-0ADCDC7823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8453912"/>
        <c:axId val="328453584"/>
      </c:barChart>
      <c:catAx>
        <c:axId val="328453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3584"/>
        <c:crosses val="autoZero"/>
        <c:auto val="1"/>
        <c:lblAlgn val="ctr"/>
        <c:lblOffset val="100"/>
        <c:noMultiLvlLbl val="0"/>
      </c:catAx>
      <c:valAx>
        <c:axId val="328453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45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44-430B-AE36-ADBFABBFAE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44-430B-AE36-ADBFABBFAE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44-430B-AE36-ADBFABBFAE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3769576"/>
        <c:axId val="323770888"/>
      </c:barChart>
      <c:catAx>
        <c:axId val="323769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70888"/>
        <c:crosses val="autoZero"/>
        <c:auto val="1"/>
        <c:lblAlgn val="ctr"/>
        <c:lblOffset val="100"/>
        <c:noMultiLvlLbl val="0"/>
      </c:catAx>
      <c:valAx>
        <c:axId val="32377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376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@KinanKSA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058-4DDE-A302-028C9F435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0677680"/>
        <c:axId val="150678336"/>
      </c:barChart>
      <c:dateAx>
        <c:axId val="15067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78336"/>
        <c:crosses val="autoZero"/>
        <c:auto val="1"/>
        <c:lblOffset val="100"/>
        <c:baseTimeUnit val="days"/>
      </c:dateAx>
      <c:valAx>
        <c:axId val="15067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067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00-4227-B961-8F429E0AE96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E00-4227-B961-8F429E0AE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814328"/>
        <c:axId val="243814656"/>
      </c:barChart>
      <c:catAx>
        <c:axId val="24381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14656"/>
        <c:crosses val="autoZero"/>
        <c:auto val="1"/>
        <c:lblAlgn val="ctr"/>
        <c:lblOffset val="100"/>
        <c:noMultiLvlLbl val="0"/>
      </c:catAx>
      <c:valAx>
        <c:axId val="24381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81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7004F-E99A-4E82-9B66-26BBFB49C8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Reports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1CAE64-CA1F-4CE4-9F72-CFD6BE3282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D99C52-A9D5-4C02-81CC-9DA903704F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5223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79A6B-FEA5-44C1-AFAF-7A5E6B59B9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79424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3546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8472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3291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5844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3115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775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524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68710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9074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7616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698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8108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1303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53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7581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622560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F9C1963D-94FE-4D52-911A-DBE5718F4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BC4FD-330A-4DD5-BE19-B975BCEA16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473655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71BE4-B125-4395-9E60-5011EF3774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3EEC5D-7DFD-47DE-BAF5-48DAAC38D9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51646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C9BB3-D185-487D-B110-330BE4EC4C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E6F8B-4F47-4787-B72A-2CEB3F988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596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66AC5-0E5E-429F-8B7E-ACAFFEC1E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5789B1-837B-4422-BE55-26E0F27AC67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945803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337A4-A406-442B-8FBA-C2F671062F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7B6-752F-405F-8166-5D1278856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759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B3ED2-D9F2-42B1-91A4-91187C22D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7E85A5-B276-413A-A214-02866BD178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838965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EDBAC-72C6-4DE9-8958-613A1C5634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3250-269F-42C3-8F8E-519EC5AA2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790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9F49E-E1D2-426F-AF46-FEBD0CD0B4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8B1EC7-77C5-4D4C-9A2E-F7C598738E2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717286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D775F-7111-445C-8916-B3B36AD4A6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747B6-B6AE-44E6-A411-AAAA120F3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318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E02B-8664-40A2-9A09-14A70BAB7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68343B-09A6-4CCB-A22A-58C987692FA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264005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4EBF0E-3CD0-4769-A23C-EEC8214513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3B8AD-FD3A-4074-8434-D6C6DD0D7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197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04C9AC-86CC-4306-A116-47C92EB1F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Average Interactions Per Tweet (column)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1362D-C79A-4952-B532-FE7D898B93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16094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CD4FB-CF3B-48AA-B5E2-B42A1C8259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5B6F20-C961-440E-A0B2-2E04407A6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228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A5EF05-05AA-4187-B062-B59DCAB52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C94736-B733-4EA1-831C-8C7691B1F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212250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B6A33F-EA68-473F-9CED-E1FFBEE55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67C8F3-B1B4-4C00-BA77-6393F6B26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33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9AB7ED-C684-4D46-9B93-E107431D83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15585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6707562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92463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13574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1733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278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- 2017-10-27 20:03:00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@ajhny_518,@ma1112233,@KinanKSA,@fahad_ahmed2030,@xoxoxxoo55,@adeeoutubi,@aoruonglx1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167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- 2017-10-26 21:36:20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@ma1112233,@KinanKSA,@fahad_ahmed2030,@xoxoxxoo55,@adeeoutubi,@aoruonglx1,@abosaud321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305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@Meeedo000o - 2017-10-24 08:14:21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..بخصوص مشارف هيلز بالنرجس ..هل ممكن تقول لي اي كيلو يقع فيه المشروع ؟ وشكراً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10/24/2017 14:24:21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67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@intrexgp - 2017-10-22 12:54:04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https://t.co/aAI5izyzqg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228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@kUNEccbhbUp6ErK - 2017-10-20 15:07:30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اسعاركم معقوله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774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- 2017-10-19 22:53:00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@ajhny_518,@KinanKSA,@fahad_ahmed2030,@Becky_Alliance,@aoruonglx1,@rami_2099,@maneea911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31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@AlemAlaa - 2017-10-19 18:37:46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@Al_Khashrmi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من جدة ماتبغو تقولولي 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349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@abmsjy - 2017-10-18 15:49:56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يوم الجمعة هل فيلا العرض مفتوحة للزيارة؟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5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@lolo4flower - 2017-10-18 05:25:59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@esimsar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الاعلان صحيح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424294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9BDC7E82-5D5B-470A-9319-C7E0838C67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749F96-FE08-4A58-B0F7-250DD5213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5038203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711B1-1F59-49DC-A816-5F0B95577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989623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798668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42425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80458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98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554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@Alm3asr - 2017-10-12 11:00:51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@abo23453,@esaa1395,@mhariri,@malak2100,@MAHMOED_iDRis,@KinanKSA,@11AB117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لايفوتك اسعار العقار والاراضي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972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@H_1212_D - 2017-10-12 03:01:57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يوجد تقسيط وبدون دفعة شكرا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10/15/2017 07:48:54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5135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@KinanKSA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@new_ing9 - 2017-10-06 02:33:38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هذا المشروع تابع لكم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https://t.co/SdBRfYPfNR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76905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5141803-7554-46C9-BBC4-AC9E1BF5E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4B0A5E-136F-4AF8-B935-70503C833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9646228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35DB27-D27D-4166-BA73-51E2831E0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983593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915408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225020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7292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288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@Alm3asr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85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@lolo4flower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984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@kUNEccbhbUp6ErK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143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@intrexgp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90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@new_ing9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51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@H_1212_D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596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@Meeedo000o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29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@abmsjy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5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@AlemAlaa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@KinanKSA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0093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5A02045-915D-4EE3-B247-EDBA4409C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- Key Influencers (top 10)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A1A678-9728-4C95-9FD2-F7DC5E89B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38336070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20180322_130045</Template>
  <TotalTime>0</TotalTime>
  <Words>445</Words>
  <Application>Microsoft Office PowerPoint</Application>
  <PresentationFormat>On-screen Show (4:3)</PresentationFormat>
  <Paragraphs>144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Lato</vt:lpstr>
      <vt:lpstr>Calibri</vt:lpstr>
      <vt:lpstr>Arial</vt:lpstr>
      <vt:lpstr>quintly_template</vt:lpstr>
      <vt:lpstr>Twitter Reports</vt:lpstr>
      <vt:lpstr>Twitter Key Metrics Table</vt:lpstr>
      <vt:lpstr>Twitter Own Tweets By Weekday</vt:lpstr>
      <vt:lpstr>Twitter Followers Total</vt:lpstr>
      <vt:lpstr>Twitter Interaction Rate</vt:lpstr>
      <vt:lpstr>Twitter Total Interactions</vt:lpstr>
      <vt:lpstr>Twitter Interaction Distribution + Mentions</vt:lpstr>
      <vt:lpstr>TW - Average Interactions Per Tweet (column)</vt:lpstr>
      <vt:lpstr>Twitter Tweet Type Distribution</vt:lpstr>
      <vt:lpstr>Twitter Mentions Table - 1 of 2</vt:lpstr>
      <vt:lpstr>Twitter Mentions Table - 2 of 2</vt:lpstr>
      <vt:lpstr>TW - Key Influencers (top 10)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Reports</dc:title>
  <dc:creator>Administrator</dc:creator>
  <cp:lastModifiedBy>Administrator</cp:lastModifiedBy>
  <cp:revision>1</cp:revision>
  <dcterms:created xsi:type="dcterms:W3CDTF">2018-03-22T13:00:46Z</dcterms:created>
  <dcterms:modified xsi:type="dcterms:W3CDTF">2018-03-22T13:01:12Z</dcterms:modified>
</cp:coreProperties>
</file>