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45-4A00-B87B-9615C6104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852128"/>
        <c:axId val="244849832"/>
      </c:barChart>
      <c:catAx>
        <c:axId val="24485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49832"/>
        <c:crosses val="autoZero"/>
        <c:auto val="1"/>
        <c:lblAlgn val="ctr"/>
        <c:lblOffset val="100"/>
        <c:noMultiLvlLbl val="0"/>
      </c:catAx>
      <c:valAx>
        <c:axId val="24484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5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33596</c:v>
                </c:pt>
                <c:pt idx="1">
                  <c:v>33622</c:v>
                </c:pt>
                <c:pt idx="2">
                  <c:v>33615</c:v>
                </c:pt>
                <c:pt idx="3">
                  <c:v>33609</c:v>
                </c:pt>
                <c:pt idx="4">
                  <c:v>33605</c:v>
                </c:pt>
                <c:pt idx="5">
                  <c:v>33611</c:v>
                </c:pt>
                <c:pt idx="6">
                  <c:v>33607</c:v>
                </c:pt>
                <c:pt idx="7">
                  <c:v>33605</c:v>
                </c:pt>
                <c:pt idx="8">
                  <c:v>33600</c:v>
                </c:pt>
                <c:pt idx="9">
                  <c:v>33595</c:v>
                </c:pt>
                <c:pt idx="10">
                  <c:v>33597</c:v>
                </c:pt>
                <c:pt idx="11">
                  <c:v>33602</c:v>
                </c:pt>
                <c:pt idx="12">
                  <c:v>33602</c:v>
                </c:pt>
                <c:pt idx="13">
                  <c:v>33598</c:v>
                </c:pt>
                <c:pt idx="14">
                  <c:v>33596</c:v>
                </c:pt>
                <c:pt idx="15">
                  <c:v>33583</c:v>
                </c:pt>
                <c:pt idx="16">
                  <c:v>33578</c:v>
                </c:pt>
                <c:pt idx="17">
                  <c:v>33574</c:v>
                </c:pt>
                <c:pt idx="18">
                  <c:v>33572</c:v>
                </c:pt>
                <c:pt idx="19">
                  <c:v>33594</c:v>
                </c:pt>
                <c:pt idx="20">
                  <c:v>33590</c:v>
                </c:pt>
                <c:pt idx="21">
                  <c:v>33584</c:v>
                </c:pt>
                <c:pt idx="22">
                  <c:v>33581</c:v>
                </c:pt>
                <c:pt idx="23">
                  <c:v>33583</c:v>
                </c:pt>
                <c:pt idx="24">
                  <c:v>33579</c:v>
                </c:pt>
                <c:pt idx="25">
                  <c:v>33575</c:v>
                </c:pt>
                <c:pt idx="26">
                  <c:v>33576</c:v>
                </c:pt>
                <c:pt idx="27">
                  <c:v>33512</c:v>
                </c:pt>
                <c:pt idx="28">
                  <c:v>33522</c:v>
                </c:pt>
                <c:pt idx="29">
                  <c:v>33536</c:v>
                </c:pt>
                <c:pt idx="30">
                  <c:v>33552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65-4E51-8001-4796857D8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16000"/>
        <c:axId val="242519280"/>
      </c:lineChart>
      <c:dateAx>
        <c:axId val="242516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19280"/>
        <c:crosses val="autoZero"/>
        <c:auto val="1"/>
        <c:lblOffset val="100"/>
        <c:baseTimeUnit val="days"/>
      </c:dateAx>
      <c:valAx>
        <c:axId val="24251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1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1.0416976695735001E-2</c:v>
                </c:pt>
                <c:pt idx="12">
                  <c:v>1.4880066662699001E-2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2.3823704586063001E-2</c:v>
                </c:pt>
                <c:pt idx="17">
                  <c:v>4.4674767691207998E-3</c:v>
                </c:pt>
                <c:pt idx="18">
                  <c:v>2.9785839811752998E-3</c:v>
                </c:pt>
                <c:pt idx="19">
                  <c:v>2.9776970491021998E-3</c:v>
                </c:pt>
                <c:pt idx="20">
                  <c:v>4.4653488925935E-3</c:v>
                </c:pt>
                <c:pt idx="21">
                  <c:v>0</c:v>
                </c:pt>
                <c:pt idx="22">
                  <c:v>0</c:v>
                </c:pt>
                <c:pt idx="23">
                  <c:v>5.9555714370794002E-3</c:v>
                </c:pt>
                <c:pt idx="24">
                  <c:v>0</c:v>
                </c:pt>
                <c:pt idx="25">
                  <c:v>1.7869374869701998E-2</c:v>
                </c:pt>
                <c:pt idx="26">
                  <c:v>0</c:v>
                </c:pt>
                <c:pt idx="27">
                  <c:v>2.9811590746482001E-3</c:v>
                </c:pt>
                <c:pt idx="28">
                  <c:v>2.9835605811976001E-3</c:v>
                </c:pt>
                <c:pt idx="29">
                  <c:v>0</c:v>
                </c:pt>
                <c:pt idx="30">
                  <c:v>5.9623181492964002E-3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05-4A64-A232-9E93C3490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19072"/>
        <c:axId val="330424320"/>
      </c:lineChart>
      <c:dateAx>
        <c:axId val="33041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4320"/>
        <c:crosses val="autoZero"/>
        <c:auto val="1"/>
        <c:lblOffset val="100"/>
        <c:baseTimeUnit val="days"/>
      </c:dateAx>
      <c:valAx>
        <c:axId val="33042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1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93-46C8-BE8B-CDC32F5C1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870344"/>
        <c:axId val="243867720"/>
      </c:barChart>
      <c:catAx>
        <c:axId val="24387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67720"/>
        <c:crosses val="autoZero"/>
        <c:auto val="1"/>
        <c:lblAlgn val="ctr"/>
        <c:lblOffset val="100"/>
        <c:noMultiLvlLbl val="0"/>
      </c:catAx>
      <c:valAx>
        <c:axId val="24386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7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D-410E-A21F-F35E1517E5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D-410E-A21F-F35E1517E5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DD-410E-A21F-F35E1517E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874280"/>
        <c:axId val="243873952"/>
      </c:barChart>
      <c:catAx>
        <c:axId val="24387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73952"/>
        <c:crosses val="autoZero"/>
        <c:auto val="1"/>
        <c:lblAlgn val="ctr"/>
        <c:lblOffset val="100"/>
        <c:noMultiLvlLbl val="0"/>
      </c:catAx>
      <c:valAx>
        <c:axId val="24387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7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C1-449C-8B80-10C5C2FFB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875592"/>
        <c:axId val="243875920"/>
      </c:barChart>
      <c:dateAx>
        <c:axId val="24387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75920"/>
        <c:crosses val="autoZero"/>
        <c:auto val="1"/>
        <c:lblOffset val="100"/>
        <c:baseTimeUnit val="days"/>
      </c:dateAx>
      <c:valAx>
        <c:axId val="24387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7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F-49DC-8BB7-E86F7559AA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F-49DC-8BB7-E86F7559A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880512"/>
        <c:axId val="243880840"/>
      </c:barChart>
      <c:catAx>
        <c:axId val="2438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80840"/>
        <c:crosses val="autoZero"/>
        <c:auto val="1"/>
        <c:lblAlgn val="ctr"/>
        <c:lblOffset val="100"/>
        <c:noMultiLvlLbl val="0"/>
      </c:catAx>
      <c:valAx>
        <c:axId val="24388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23F2-4914-4D28-9243-E1EFB66E22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8C3C8-05E0-4E57-ADD9-E52B6249CB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F816F-CECB-4090-972A-9FB7DD8298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41707-FC07-4472-A0A3-C4ED373D1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912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23021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652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93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339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626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442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478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743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21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145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255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503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459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72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1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0869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F0146D6-7893-4EE4-93B2-8E4C8388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AC03D-6473-4B8A-8C57-A89DE2593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5321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9020-4A83-490C-929B-CAF556998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130AC5-3F5E-4EC4-BD76-E963D35689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2132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7ECB3-A7E1-498B-9F6B-F31DA6E05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D3550-4CB4-470F-9960-B8131BB3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97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A2659-01E8-49ED-942C-D0FF8BCE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7816F-C45A-45A3-93EC-5A782CC79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8514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E4B31-17AB-4FDE-B21E-B799221B0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7DE7B-DBB7-468A-B9AE-002A930D9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99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A2A8A-983A-45AC-8CF5-CB0C7FB9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ECC8D8-DE8C-4787-8682-B389FBC05C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10412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3DF4B-36D9-48B6-AA39-CEDA82941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BFDA6-82A4-4B1B-BF00-A4E026BF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37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B556-D456-49A7-9FE8-833595CC3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3D3222-4BAE-4A78-8A44-94CD85B24B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8899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E963A-BC68-4A4A-A6AC-3E40E755B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62943-8958-442C-993D-C22E66CA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8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05C29-8F20-44D6-93A5-B069F11DA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5D9A68-664C-4D23-89CF-D9C07589C6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7158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1E233-36B3-49E8-942F-25440F9F7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7AF35-A70A-4511-84D0-E3F4A815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94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93ED-DA8E-43D9-AE38-01FE85A0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8E21D4-5739-470E-9E35-B3EC430D90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8449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CF876-B407-4161-B172-47D3F6150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D516D-1E91-49F1-9050-68CD8CB5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452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FC00A-4196-465A-B100-B3CC0DD39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7EC27D-F5FF-49D7-A871-372C0D038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5318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EC705-57C1-4F6D-B3F9-2CC972109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E6FAC-FDE9-45FD-BD90-0F4C59B7E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59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F9B50-ABC8-4BC8-82D2-2BDB72B5C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0923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0859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792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0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95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765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2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- 2017-12-18 19:56:06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مشهد الغروب من مجتمع مشارف السكني بجدة 
من تصوير سكان مشارف #عيش #مشارف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https://t.co/aogNfQ9CDP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0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- 2017-12-18 18:23:59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هو اليوم العالمي للغة العربية!
لماذا سميت لغتنا بلغة الضاد؟
شاركونا في التعليقات
#كنان #جمعة #اللغة_العربية #السعودية #سكن #اليوم_العالمي_للغه_العربيه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https://t.co/2T5C1BvoBu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3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- 2017-12-17 16:00:14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معنى اسم كنان؟
شاركنا في التعليقات 
#اليوم_العالمي_للغة_العربية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https://t.co/eo667eSTZK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3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- 2017-12-15 13:19:30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
#كنان #جمعة #جمعة_مباركة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https://t.co/QRS7rruqu8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22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- 2017-12-14 17:34:57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بالمساحات الخضراء مع مشاريع كنان السكنية.
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https://t.co/gectenfajV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02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- 2017-12-13 17:34:13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بيهمك اكثر؟
شاركونا في التعليقات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https://t.co/Ygm6C3cJJ5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233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F1C829-64C8-40D1-919E-F4BA1B9A1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6AA17-A450-449C-AF05-01B7CA627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2289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48D9C-36E4-46B3-86CE-D130A690C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5171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45778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41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599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82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11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6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- 2017-12-12 17:30:50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 بيتك وعيش اليوم قبل تطبيق قرار قيمة الضريبة المضافة بقيمة 5% مطلع عام 2018
#عيش #كنان #قيمة_الضريبة_المضافة #سكن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https://t.co/GjigEdSpyt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32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- 2017-12-12 11:32:53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السينما وصلت ... مستعدين؟
#عيش #كنان #السينما_في_السعودية #السماح_بالسينما_رسميا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https://t.co/AyMjN68AUy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87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- 2017-12-04 20:00:55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نشكرك وسنقوم بالتواصل معك من قبل خدمة العملاء، الرجاء تزودينا برقمك على الخاص.
تسعدنا خدمتك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19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- 2017-12-01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 
#كنان #جمعة #جمعة_مباركة #يوم_الجمعة #السعودیة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https://t.co/UCpOEYqgP4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1368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92A3DB-6165-4704-A71B-92D80C68B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EC1FB-B56E-4530-871B-37B882470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4742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F3CE42-6E3A-4A00-973E-071838062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157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650320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6146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608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5222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1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 - 2017-12-26 22:18:52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0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@Saleh_3_7777 - 2017-12-25 12:20:38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https://t.co/h2RnWLYiUA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2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- 2017-12-24 15:36:41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@AbranVerdadero,@abeaimi,@abo23453,@esaa1395,@mhariri,@malak2100,@MAHMOED_iDRis,@KinanKSA,@11AB117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اراضي بأرخص الاسعار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😍🏨😍🏨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4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@NanaNodi0313 - 2017-12-23 20:37:54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العربي نموذج جميل ويشرح القلب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3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@OJA35 - 2017-12-23 13:03:44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@alhamaiyd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
كم اسعار الفلل بالمجمع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16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- 2017-12-22 19:42:42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توفر إسلوب حياة مميز لك ولعائلتك
.
العبارة السابقة ليست صحيحة على إطلاقها
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https://t.co/XD1rEtL2BB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3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- 2017-12-22 19:35:55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⁦@KinanKSA⁩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كلنا أمل لإكتمال خدمات مجمع مشارف هيلز بالرياض من مساجد ومدارس ومركز تسوق وإنارة وترقيم الفلل ولوحات إر…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https://t.co/ttEOqPbXP2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762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4302719-281B-45BC-BB33-5A393186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1E337-78E4-49E6-BB8B-87EAC9D2F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7117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2DD8A-4FC8-483B-9455-2D702F41B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0228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40099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1942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81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573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36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- 2017-12-20 19:59:23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نعاني منذ شهر تصريف مياه من أرض مشروع مشارف هيلز بالرياض إلى الشارع المؤدي للبوابة الثانية للمدخل الرئي…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https://t.co/WfRcozcoZK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89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- 2017-12-18 18:28:36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خلكم مع مواد البناء واتركوا اللغة لأهلها، دعاية بطريق غير مباشر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7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- 2017-12-17 22:10:01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كنان:
إسم علم مذكر عربي ومعناه الغطاء أو الوقاء أو الستر وهو صيغة مبالغة لإسم الفاعل من الفعل كن
قال ﷻ في…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https://t.co/NE3CTBVow9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55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@BandrAshammari - 2017-12-17 17:22:12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اسم علم مذكر عربي، معناه في اللغة العربية الغطاء، الوِقاء، السَّتر. من الفعل كنَّ الشيء: ستره وغطاه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1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@nawalll1982a - 2017-12-17 17:09:06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 وقاء كل شيء وستره اي الغطاء وهو البيت لانه يصون من البرد والحر #كنان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9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 - 2017-12-17 16:35:14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غطاء أو كل شئ يستر 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2333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3C7D4D-FB53-4AB1-A61A-190A750A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9EE25-20B3-4F52-A1DA-A693EEE1A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85192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3F684-505D-4373-9AC1-CB1116B5A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6456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373603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682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92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51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0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- 2017-12-16 11:42:31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السادة: كنان
مشروع مشارف هيلز بالرياض
نعاني منذ عدة أيام من توقف إنارة أعمدة الشوارع عن العمل مما جعلنا…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https://t.co/mAf6tCQXai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@a_tayib - 2017-12-14 12:33:06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يهمني اكثر؛ الأمانة في التنفيذ، والجودة في خامات البناء، والبعد عن الغش والدعايات الخادعة والكذب. فيجب ان…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https://t.co/HTmTE7nv4q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8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@Dode68261858 - 2017-12-14 11:21:51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بناياتكم سيئه ورديئه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7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- 2017-12-13 19:05:24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يهمني أكثر أعيش في بيت ما فيه غش في مواد البناء.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18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 - 2017-12-13 18:46:43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6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- 2017-12-11 01:29:39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@ajhny_518,@KinanKSA,@fahad_ahmed2030,@Becky_Alliance,@aoruonglx1,@rami_2099,@maneea911,@Engr_Abood,@khalilooj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https://t.co/XUEyrG9h98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@goomxm - 2017-12-10 11:32:07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@amalkhodran @KinanKSA 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288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85D1E56-A94A-41FD-8877-204AB070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32286-F43D-4782-AB2D-C71F2827E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6817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9DA30-5B7A-48E9-A745-B90EF6D4FE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0382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34320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9185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25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4058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- 2017-12-07 16:11:57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أتوجه بالشكر والتقدير لشركة كنان على إقامة حفل التعارف وتناول طعام العشاء ليلة البارحة لسكان مشارف هيلز…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https://t.co/0EFpT1QxY6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@abmsjy - 2017-12-02 13:44:03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سمحت انا شفت الفيلا على الطراز الاسباني في مشارف هيلز النرجس الرياض ومعجبتني ابي صور لها ونموذجها ابي أدقق فيها أكثر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 - 2017-12-01 20:45:16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@Aat931 @KinanKSA @wafi__sa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 الحالي غير آمن، تقدمنا بعدة شكاوي على الشركة ومن خلال تطبيق كلنا امن بخصوص تواجد…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https://t.co/i5iB36YnXU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41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- 2017-12-01 15:09:58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- ٤
- التكلفة العالية والمستمرة لشفط البيارة لعدم وجود صرف صحي بالحي.
نأمل الوفاء بوعودكم “تستاهل أ…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https://t.co/mehTk16272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5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- 2017-12-01 15:09:34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- ٣
- المركز التجاري لم يفتتح فيه إلا عدة متاجر فقط وخلو البقية.
- أعمدة الإنارة بعضها لا يعمل. 
- 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https://t.co/iQfAuaQs00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57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C66D07-28C6-4F34-80C6-4C3B8D04C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3FB73-EB22-4FCE-B7F2-56314828C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340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8319D-C4AB-42A1-9974-35798FD382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3191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27772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65827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7755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47112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1403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1895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2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7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3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0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9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12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3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#السينما_في_السعودية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9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#السماح_بالسينما_رسميا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8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#قيمة_الضريبة_المضافة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03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9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843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E4469C2-F4C2-4E6F-99AF-AFD6F9A99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13FF1-4047-4B57-A017-3E2935A4D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46975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9D049-A546-4A82-9496-6AD325F83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5458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5338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3241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6794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57299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6874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057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4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34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40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37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90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63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#اليوم_العالمي_للغه_العربيه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6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8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#ذكرى_البيعة_الثالثة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64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#سنه_2018_بكلمتين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321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6D5363-AAA4-49BF-96C0-545008D5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9E46E-0929-431C-878E-B79CC823B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32504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75463-164E-4BA0-AA36-3B13CDDE02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1394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15309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45367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2451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5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87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17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@AbdullahEbaid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14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@OJA35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1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43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@MyBandr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0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@goomxm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38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@ramrom4500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9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@BandrAshammari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9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893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E7065A-787F-4928-8BE7-60317BCEC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FB063-D0DF-43CA-A823-CDD755B3A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44704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20180322_124947</Template>
  <TotalTime>0</TotalTime>
  <Words>1058</Words>
  <Application>Microsoft Office PowerPoint</Application>
  <PresentationFormat>On-screen Show (4:3)</PresentationFormat>
  <Paragraphs>411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4</vt:lpstr>
      <vt:lpstr>Twitter Mentions Table - 2 of 4</vt:lpstr>
      <vt:lpstr>Twitter Mentions Table - 3 of 4</vt:lpstr>
      <vt:lpstr>Twitter Mentions Table - 4 of 4</vt:lpstr>
      <vt:lpstr>Twitter Hashtag Detection - 1 of 2</vt:lpstr>
      <vt:lpstr>Twitter Hashtag Detection - 2 of 2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2018-03-22T12:49:48Z</dcterms:created>
  <dcterms:modified xsi:type="dcterms:W3CDTF">2018-03-22T12:50:33Z</dcterms:modified>
</cp:coreProperties>
</file>