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84-4019-99EB-5BF9FA9533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84-4019-99EB-5BF9FA953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0260552"/>
        <c:axId val="370265144"/>
      </c:barChart>
      <c:catAx>
        <c:axId val="37026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65144"/>
        <c:crosses val="autoZero"/>
        <c:auto val="1"/>
        <c:lblAlgn val="ctr"/>
        <c:lblOffset val="100"/>
        <c:noMultiLvlLbl val="0"/>
      </c:catAx>
      <c:valAx>
        <c:axId val="37026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6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3122</c:v>
                </c:pt>
                <c:pt idx="1">
                  <c:v>3118</c:v>
                </c:pt>
                <c:pt idx="2">
                  <c:v>3118</c:v>
                </c:pt>
                <c:pt idx="3">
                  <c:v>3116</c:v>
                </c:pt>
                <c:pt idx="4">
                  <c:v>3112</c:v>
                </c:pt>
                <c:pt idx="5">
                  <c:v>3121</c:v>
                </c:pt>
                <c:pt idx="6">
                  <c:v>3122</c:v>
                </c:pt>
                <c:pt idx="7">
                  <c:v>3121</c:v>
                </c:pt>
                <c:pt idx="8">
                  <c:v>3122</c:v>
                </c:pt>
                <c:pt idx="9">
                  <c:v>3122</c:v>
                </c:pt>
                <c:pt idx="10">
                  <c:v>3119</c:v>
                </c:pt>
                <c:pt idx="11">
                  <c:v>3123</c:v>
                </c:pt>
                <c:pt idx="12">
                  <c:v>3127</c:v>
                </c:pt>
                <c:pt idx="13">
                  <c:v>3129</c:v>
                </c:pt>
                <c:pt idx="14">
                  <c:v>3128</c:v>
                </c:pt>
                <c:pt idx="15">
                  <c:v>3128</c:v>
                </c:pt>
                <c:pt idx="16">
                  <c:v>3126</c:v>
                </c:pt>
                <c:pt idx="17">
                  <c:v>3126</c:v>
                </c:pt>
                <c:pt idx="18">
                  <c:v>3125</c:v>
                </c:pt>
                <c:pt idx="19">
                  <c:v>3130</c:v>
                </c:pt>
                <c:pt idx="20">
                  <c:v>3133</c:v>
                </c:pt>
                <c:pt idx="21">
                  <c:v>3129</c:v>
                </c:pt>
                <c:pt idx="22">
                  <c:v>3131</c:v>
                </c:pt>
                <c:pt idx="23">
                  <c:v>3132</c:v>
                </c:pt>
                <c:pt idx="24">
                  <c:v>3132</c:v>
                </c:pt>
                <c:pt idx="25">
                  <c:v>3131</c:v>
                </c:pt>
                <c:pt idx="26">
                  <c:v>3134</c:v>
                </c:pt>
                <c:pt idx="27">
                  <c:v>3135</c:v>
                </c:pt>
                <c:pt idx="28">
                  <c:v>3132</c:v>
                </c:pt>
                <c:pt idx="29">
                  <c:v>3132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29-4DAD-96DA-1132DCB9CD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258912"/>
        <c:axId val="370258256"/>
      </c:lineChart>
      <c:dateAx>
        <c:axId val="370258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58256"/>
        <c:crosses val="autoZero"/>
        <c:auto val="1"/>
        <c:lblOffset val="100"/>
        <c:baseTimeUnit val="days"/>
      </c:dateAx>
      <c:valAx>
        <c:axId val="37025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5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81-4F0C-9FE5-7A9B25016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534560"/>
        <c:axId val="371538824"/>
      </c:barChart>
      <c:catAx>
        <c:axId val="37153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38824"/>
        <c:crosses val="autoZero"/>
        <c:auto val="1"/>
        <c:lblAlgn val="ctr"/>
        <c:lblOffset val="100"/>
        <c:noMultiLvlLbl val="0"/>
      </c:catAx>
      <c:valAx>
        <c:axId val="37153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3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0.71095560835981997</c:v>
                </c:pt>
                <c:pt idx="1">
                  <c:v>0.50279729157691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7E-4344-B9ED-5C89191C8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921096"/>
        <c:axId val="280924376"/>
      </c:barChart>
      <c:catAx>
        <c:axId val="28092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24376"/>
        <c:crosses val="autoZero"/>
        <c:auto val="1"/>
        <c:lblAlgn val="ctr"/>
        <c:lblOffset val="100"/>
        <c:noMultiLvlLbl val="0"/>
      </c:catAx>
      <c:valAx>
        <c:axId val="28092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2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17</c:v>
                </c:pt>
                <c:pt idx="4">
                  <c:v>27</c:v>
                </c:pt>
                <c:pt idx="5">
                  <c:v>19</c:v>
                </c:pt>
                <c:pt idx="6">
                  <c:v>34</c:v>
                </c:pt>
                <c:pt idx="7">
                  <c:v>19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17</c:v>
                </c:pt>
                <c:pt idx="12">
                  <c:v>23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19</c:v>
                </c:pt>
                <c:pt idx="18">
                  <c:v>0</c:v>
                </c:pt>
                <c:pt idx="19">
                  <c:v>17</c:v>
                </c:pt>
                <c:pt idx="20">
                  <c:v>16</c:v>
                </c:pt>
                <c:pt idx="21">
                  <c:v>0</c:v>
                </c:pt>
                <c:pt idx="22">
                  <c:v>28</c:v>
                </c:pt>
                <c:pt idx="23">
                  <c:v>0</c:v>
                </c:pt>
                <c:pt idx="24">
                  <c:v>14</c:v>
                </c:pt>
                <c:pt idx="25">
                  <c:v>0</c:v>
                </c:pt>
                <c:pt idx="26">
                  <c:v>0</c:v>
                </c:pt>
                <c:pt idx="27">
                  <c:v>16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70-4143-BF33-C193247C9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697112"/>
        <c:axId val="371693176"/>
      </c:barChart>
      <c:dateAx>
        <c:axId val="371697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93176"/>
        <c:crosses val="autoZero"/>
        <c:auto val="1"/>
        <c:lblOffset val="100"/>
        <c:baseTimeUnit val="days"/>
      </c:dateAx>
      <c:valAx>
        <c:axId val="37169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9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0.71095560835981997</c:v>
                </c:pt>
                <c:pt idx="1">
                  <c:v>0.50279729157691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4B-4075-830D-0E7A76A73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692192"/>
        <c:axId val="371693832"/>
      </c:barChart>
      <c:catAx>
        <c:axId val="37169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93832"/>
        <c:crosses val="autoZero"/>
        <c:auto val="1"/>
        <c:lblAlgn val="ctr"/>
        <c:lblOffset val="100"/>
        <c:noMultiLvlLbl val="0"/>
      </c:catAx>
      <c:valAx>
        <c:axId val="37169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9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E8-4975-9A50-F353A0991B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685960"/>
        <c:axId val="371685304"/>
      </c:barChart>
      <c:catAx>
        <c:axId val="37168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85304"/>
        <c:crosses val="autoZero"/>
        <c:auto val="1"/>
        <c:lblAlgn val="ctr"/>
        <c:lblOffset val="100"/>
        <c:noMultiLvlLbl val="0"/>
      </c:catAx>
      <c:valAx>
        <c:axId val="37168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8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6105A-80C2-4626-B56F-C724ABAE57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487FAF-6672-410E-BC84-D03AA3A43B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22DD3-E480-4587-AFB7-9127D87135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82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A545A5-F449-4D30-A04D-0DBC84E3A6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685087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71947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170675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37072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4546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963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5029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360204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729377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30804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5192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832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 (Kinan Real Estate)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5045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50D4B3D-562C-4DD2-90D4-05D9BEB8C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B6392-A298-492D-8092-7700D4654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288771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BBBBF-8FE2-42FB-B871-195D05138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B4616D-BC25-4929-AB90-B13E2EB5FC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63447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94E52-3A55-4BD0-81D4-FF264A1931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2A69-0252-4429-B433-4F5F85BFE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002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39472-31AD-4505-A384-3F66CF114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6396B8-4D7D-4329-ABC5-6B3DF9B1B6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26877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A8914-0CAE-4E9A-A7D8-E1BBC4DD4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5EC20-2C6B-4048-8C45-DE7990FE9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388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09BCD-E1AB-48D3-BA3B-F62103DDB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89803B-E571-4D9C-97AB-69872D6DF3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66221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3D478-E92B-47E2-AA00-3066A5EE1C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0B46A-0F0C-4689-B7FC-C12D40CE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34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E0EE7E-CC76-414D-B641-018B39C223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696502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497079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0388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4456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9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5828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86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- 2017-09-08 15:00:52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تم افتتاح وتشغيل 5 حدائق وملاعب بمساحة اجمالية 30000 متر مربع في مجتمع مشارف بمدينة جدة، تعرّف أكثر عن المشروع وتواصل معنا على الرقم المجاني: 920002575
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569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- 2017-09-07 15:02:31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تم افتتاح مركز مشارف التجاري بمساحة 5000 م في مجتمع مشارف بمدينة جدة، تعرّف أكثر عن المشروع وتواصل معنا على الرقم المجاني: 920002575
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13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- 2017-09-06 15:01:03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أكثر من 350 أسرة تسكن اليوم في مجتمع مشارف بمدينة جدة، تعرّف أكثر عن المشروع وتواصل معنا على الرقم المجاني: 920002575
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58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- 2017-09-05 15:00:07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تم سكن 30 أسرة في مجتمع مشارف في مدينة الرياض، تعرّف أكثر عن المشروع وتواصل معنا على الرقم المجاني: 920002575
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44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- 2017-09-04 15:01:08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اي من مراكز كنان التجارية تفضلون التسوق فيه؟
شاركونا في التعليقات.
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7998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5D1856B-CBA2-41B8-A3CE-6555FB64D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32893-937E-486B-BFF0-F935C121C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172311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76DE3-9E2B-4875-B8D6-298E237CD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8B2B2C-C2A5-4B1D-9D64-1185B66BB4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45097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B827D-7949-4F1F-A012-09416F2097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65E53-643C-48E5-A94A-4E0335B73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781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7BFF6-A9CC-407E-8980-1D3458BFD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7414C7-DA7F-4783-9D7F-134349F015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83346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57751-6D45-4647-90F1-F165C4949D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9D832-B9B6-4A80-B7D4-81B542812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373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4365F-EF04-4C3B-A93A-3B45AE35B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271AC2-2892-439A-9BE8-90168631A8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9251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28A72-DD03-4F42-B6AD-2E9330659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FD8AC-ED2A-42EF-8B5A-738CB5EA6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611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C9D7-74C3-4566-86E6-8D6B86925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F329E7-3B42-455B-9D4F-BF17EC1BCE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268995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A53C3-9118-427E-962E-E9396625F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92025-15F0-4359-BCF4-BD144AB25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6414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20180321_092531</Template>
  <TotalTime>0</TotalTime>
  <Words>209</Words>
  <Application>Microsoft Office PowerPoint</Application>
  <PresentationFormat>On-screen Show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Instagram Reports</vt:lpstr>
      <vt:lpstr>Instagram Key Metrics Table</vt:lpstr>
      <vt:lpstr>Instagram Interactions Distribution</vt:lpstr>
      <vt:lpstr>Instagram Followers Total</vt:lpstr>
      <vt:lpstr>Instagram Posts By Weekday</vt:lpstr>
      <vt:lpstr>Custom Posts Table (Top 5)</vt:lpstr>
      <vt:lpstr>Instagram Interaction Rate By Post Type</vt:lpstr>
      <vt:lpstr>IN - Average Interactions Per Post (column)</vt:lpstr>
      <vt:lpstr>Instagram Interaction Rate By Post Type</vt:lpstr>
      <vt:lpstr>Instagram Total Interactions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Reports</dc:title>
  <dc:creator>Administrator</dc:creator>
  <cp:lastModifiedBy>Administrator</cp:lastModifiedBy>
  <cp:revision>1</cp:revision>
  <dcterms:created xsi:type="dcterms:W3CDTF">2018-03-21T09:25:32Z</dcterms:created>
  <dcterms:modified xsi:type="dcterms:W3CDTF">2018-03-21T09:25:51Z</dcterms:modified>
</cp:coreProperties>
</file>