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51-480C-9083-8D44E7F2D6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51-480C-9083-8D44E7F2D6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600072"/>
        <c:axId val="285603024"/>
      </c:barChart>
      <c:catAx>
        <c:axId val="28560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03024"/>
        <c:crosses val="autoZero"/>
        <c:auto val="1"/>
        <c:lblAlgn val="ctr"/>
        <c:lblOffset val="100"/>
        <c:noMultiLvlLbl val="0"/>
      </c:catAx>
      <c:valAx>
        <c:axId val="28560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0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3094</c:v>
                </c:pt>
                <c:pt idx="1">
                  <c:v>3094</c:v>
                </c:pt>
                <c:pt idx="2">
                  <c:v>3093</c:v>
                </c:pt>
                <c:pt idx="3">
                  <c:v>3092</c:v>
                </c:pt>
                <c:pt idx="4">
                  <c:v>3091</c:v>
                </c:pt>
                <c:pt idx="5">
                  <c:v>3092</c:v>
                </c:pt>
                <c:pt idx="6">
                  <c:v>3092</c:v>
                </c:pt>
                <c:pt idx="7">
                  <c:v>3091</c:v>
                </c:pt>
                <c:pt idx="8">
                  <c:v>3088</c:v>
                </c:pt>
                <c:pt idx="9">
                  <c:v>3091</c:v>
                </c:pt>
                <c:pt idx="10">
                  <c:v>3090</c:v>
                </c:pt>
                <c:pt idx="11">
                  <c:v>3091</c:v>
                </c:pt>
                <c:pt idx="12">
                  <c:v>3093</c:v>
                </c:pt>
                <c:pt idx="13">
                  <c:v>3095</c:v>
                </c:pt>
                <c:pt idx="14">
                  <c:v>3095</c:v>
                </c:pt>
                <c:pt idx="15">
                  <c:v>3096</c:v>
                </c:pt>
                <c:pt idx="16">
                  <c:v>3099</c:v>
                </c:pt>
                <c:pt idx="17">
                  <c:v>3101</c:v>
                </c:pt>
                <c:pt idx="18">
                  <c:v>3100</c:v>
                </c:pt>
                <c:pt idx="19">
                  <c:v>3099</c:v>
                </c:pt>
                <c:pt idx="20">
                  <c:v>3097</c:v>
                </c:pt>
                <c:pt idx="21">
                  <c:v>3098</c:v>
                </c:pt>
                <c:pt idx="22">
                  <c:v>3098</c:v>
                </c:pt>
                <c:pt idx="23">
                  <c:v>3096</c:v>
                </c:pt>
                <c:pt idx="24">
                  <c:v>3097</c:v>
                </c:pt>
                <c:pt idx="25">
                  <c:v>3100</c:v>
                </c:pt>
                <c:pt idx="26">
                  <c:v>3103</c:v>
                </c:pt>
                <c:pt idx="27">
                  <c:v>3103</c:v>
                </c:pt>
                <c:pt idx="28">
                  <c:v>3106</c:v>
                </c:pt>
                <c:pt idx="29">
                  <c:v>3116</c:v>
                </c:pt>
                <c:pt idx="30">
                  <c:v>3122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CF-4C44-AFBB-EC2237760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145560"/>
        <c:axId val="285150152"/>
      </c:lineChart>
      <c:dateAx>
        <c:axId val="285145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50152"/>
        <c:crosses val="autoZero"/>
        <c:auto val="1"/>
        <c:lblOffset val="100"/>
        <c:baseTimeUnit val="days"/>
      </c:dateAx>
      <c:valAx>
        <c:axId val="28515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4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BA-47EE-9ED9-AF6B70B251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902168"/>
        <c:axId val="372903480"/>
      </c:barChart>
      <c:catAx>
        <c:axId val="372902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03480"/>
        <c:crosses val="autoZero"/>
        <c:auto val="1"/>
        <c:lblAlgn val="ctr"/>
        <c:lblOffset val="100"/>
        <c:noMultiLvlLbl val="0"/>
      </c:catAx>
      <c:valAx>
        <c:axId val="37290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02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1.0654521874670999</c:v>
                </c:pt>
                <c:pt idx="1">
                  <c:v>0.66946801367330999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38-4AB2-B040-816AFA30E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205400"/>
        <c:axId val="374855824"/>
      </c:barChart>
      <c:catAx>
        <c:axId val="16820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855824"/>
        <c:crosses val="autoZero"/>
        <c:auto val="1"/>
        <c:lblAlgn val="ctr"/>
        <c:lblOffset val="100"/>
        <c:noMultiLvlLbl val="0"/>
      </c:catAx>
      <c:valAx>
        <c:axId val="37485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20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24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46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27</c:v>
                </c:pt>
                <c:pt idx="28">
                  <c:v>18</c:v>
                </c:pt>
                <c:pt idx="29">
                  <c:v>14</c:v>
                </c:pt>
                <c:pt idx="3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49-40D0-AE86-1E0B96A0E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856808"/>
        <c:axId val="374854512"/>
      </c:barChart>
      <c:dateAx>
        <c:axId val="374856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854512"/>
        <c:crosses val="autoZero"/>
        <c:auto val="1"/>
        <c:lblOffset val="100"/>
        <c:baseTimeUnit val="days"/>
      </c:dateAx>
      <c:valAx>
        <c:axId val="37485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85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1.0654521874670999</c:v>
                </c:pt>
                <c:pt idx="1">
                  <c:v>0.66946801367330999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57-495F-957E-6B9BE313B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447712"/>
        <c:axId val="375451320"/>
      </c:barChart>
      <c:catAx>
        <c:axId val="37544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51320"/>
        <c:crosses val="autoZero"/>
        <c:auto val="1"/>
        <c:lblAlgn val="ctr"/>
        <c:lblOffset val="100"/>
        <c:noMultiLvlLbl val="0"/>
      </c:catAx>
      <c:valAx>
        <c:axId val="37545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4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C6-4FD4-91DE-6A7A0D28CC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443776"/>
        <c:axId val="375452304"/>
      </c:barChart>
      <c:catAx>
        <c:axId val="37544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52304"/>
        <c:crosses val="autoZero"/>
        <c:auto val="1"/>
        <c:lblAlgn val="ctr"/>
        <c:lblOffset val="100"/>
        <c:noMultiLvlLbl val="0"/>
      </c:catAx>
      <c:valAx>
        <c:axId val="37545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4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F2D18-D7C3-47A3-83BB-C827B35B9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13BDC9-F7A3-41DD-A31A-500429F088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7713C-B6DC-4060-A5B2-AC481736B7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935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37710E-82FE-456C-B3BE-E6F6EB6BB0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637877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89120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930958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66208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1942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3712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61057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979078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091243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15795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0597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22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 (Kinan Real Estate)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7072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2183FCC-8487-4C30-8AE1-286468E6C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9D6A3-582B-4016-BDAF-4655177F2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190817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E82B4-32F6-42F0-AE54-1863CF7F2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01376E-D1B3-4A54-9DA5-E375000E69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19785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1FD48-0B9C-42EE-91D0-E5BE30F3A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87346-12D1-47E7-8AC8-3522DD94A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86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A8DAD-12E6-4F1A-903F-5FBDB6A4A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86B1C4-DAB2-4A87-B351-02E2FAD031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57597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3C532-0FA1-4D3C-82FF-626F617B24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20A62-AD4D-4ED7-8A81-5E079B61B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21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35EF8-33B5-492A-9F6B-814F5BE0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9DCBCD-BFBD-4E60-8AE8-CA3E23C6BD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87795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0A911-3A25-42A2-A523-EA8E2412D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2BD81-6B5B-4EF2-99BC-51A97E0D2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178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EAAAB4-297B-4609-BB7A-F10AFDAA55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238243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2376194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5523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14959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1934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4388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1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- 2017-08-28 17:01:50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عيش الصيف... واستمتع بجميع النشاطات الصيفية في مشاريع كنان السكنية!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90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- 2017-08-28 12:00:38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استمتعوا بالتسوق في مراكز كنان التجارية.
#كنان #عيد 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66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- 2017-08-23 15:12:11</a:t>
                      </a:r>
                      <a:r>
                        <a:rPr lang="en-US" sz="1000"/>
                        <a:t>
"</a:t>
                      </a:r>
                      <a:r>
                        <a:rPr lang="ar-AE" sz="1000"/>
                        <a:t>إغتنم الفرصة وإمتلك منزلك الآن في مشارف بمدينة جده "آخر 10 وحدات سكنية
#كنان #مشارف #جدة 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557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- 2017-08-10 18:43:35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مين تتوقعوا يفوز في اول مباراة في الدوري؟
#كنان #السعودية #دوري_جميل  #الدوري_السعودي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85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- 2017-08-10 18:19:33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مين مستعد ومتحمس للدوري؟ شاركونا في التعليقات
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6127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EF971B7-85F5-4230-AFF5-5487EB7C8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49D8A-03B0-46AC-9808-BBD1CCF2C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598260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E12E2-366A-4EB5-B8DA-BD3EDDA7F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3B4156-1A28-46E8-98DD-49074DA9B4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01678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57614-4D05-49CC-BCAB-BED9C5502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26E0B-86FE-4997-A398-64722FC17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192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3016A-A58E-4D64-90EB-66257DBF4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6FBC8A-4FC1-4692-A153-C9587375FF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81779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74E56-5BBE-4694-BDB5-301F6762F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9777A-53C7-4FB4-B907-F4EE7F38F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255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19E1-84C7-4BD9-BF61-45EE691A5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D05B14-939A-4065-935F-EC6F474E06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34452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D180F-AE5F-478D-B5FE-84135A504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A23CA-640D-4A01-B4FF-AB0BEA54B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040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129AE-11A2-452F-9E6B-EAC92A73B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3F9547-34BE-4B65-A1E7-722DF298CB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748470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D785F-8FD1-45C6-B7F2-F62A17556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6031C-0C6E-45A5-B7E3-BD6D253C1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1057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20180321_091950</Template>
  <TotalTime>0</TotalTime>
  <Words>209</Words>
  <Application>Microsoft Office PowerPoint</Application>
  <PresentationFormat>On-screen Show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Instagram Reports</vt:lpstr>
      <vt:lpstr>Instagram Key Metrics Table</vt:lpstr>
      <vt:lpstr>Instagram Interactions Distribution</vt:lpstr>
      <vt:lpstr>Instagram Followers Total</vt:lpstr>
      <vt:lpstr>Instagram Posts By Weekday</vt:lpstr>
      <vt:lpstr>Custom Posts Table (Top 5)</vt:lpstr>
      <vt:lpstr>Instagram Interaction Rate By Post Type</vt:lpstr>
      <vt:lpstr>IN - Average Interactions Per Post (column)</vt:lpstr>
      <vt:lpstr>Instagram Interaction Rate By Post Type</vt:lpstr>
      <vt:lpstr>Instagram Total Interactions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Reports</dc:title>
  <dc:creator>Administrator</dc:creator>
  <cp:lastModifiedBy>Administrator</cp:lastModifiedBy>
  <cp:revision>1</cp:revision>
  <dcterms:created xsi:type="dcterms:W3CDTF">2018-03-21T09:19:50Z</dcterms:created>
  <dcterms:modified xsi:type="dcterms:W3CDTF">2018-03-21T09:20:09Z</dcterms:modified>
</cp:coreProperties>
</file>