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46643</c:v>
                </c:pt>
                <c:pt idx="1">
                  <c:v>46644</c:v>
                </c:pt>
                <c:pt idx="2">
                  <c:v>46643</c:v>
                </c:pt>
                <c:pt idx="3">
                  <c:v>46642</c:v>
                </c:pt>
                <c:pt idx="4">
                  <c:v>46641</c:v>
                </c:pt>
                <c:pt idx="5">
                  <c:v>46646</c:v>
                </c:pt>
                <c:pt idx="6">
                  <c:v>46645</c:v>
                </c:pt>
                <c:pt idx="7">
                  <c:v>46643</c:v>
                </c:pt>
                <c:pt idx="8">
                  <c:v>46644</c:v>
                </c:pt>
                <c:pt idx="9">
                  <c:v>46640</c:v>
                </c:pt>
                <c:pt idx="10">
                  <c:v>46639</c:v>
                </c:pt>
                <c:pt idx="11">
                  <c:v>46631</c:v>
                </c:pt>
                <c:pt idx="12">
                  <c:v>46634</c:v>
                </c:pt>
                <c:pt idx="13">
                  <c:v>46631</c:v>
                </c:pt>
                <c:pt idx="14">
                  <c:v>46631</c:v>
                </c:pt>
                <c:pt idx="15">
                  <c:v>46630</c:v>
                </c:pt>
                <c:pt idx="16">
                  <c:v>46628</c:v>
                </c:pt>
                <c:pt idx="17">
                  <c:v>46626</c:v>
                </c:pt>
                <c:pt idx="18">
                  <c:v>46619</c:v>
                </c:pt>
                <c:pt idx="19">
                  <c:v>46611</c:v>
                </c:pt>
                <c:pt idx="20">
                  <c:v>46610</c:v>
                </c:pt>
                <c:pt idx="21">
                  <c:v>46610</c:v>
                </c:pt>
                <c:pt idx="22">
                  <c:v>46604</c:v>
                </c:pt>
                <c:pt idx="23">
                  <c:v>46604</c:v>
                </c:pt>
                <c:pt idx="24">
                  <c:v>46598</c:v>
                </c:pt>
                <c:pt idx="25">
                  <c:v>46597</c:v>
                </c:pt>
                <c:pt idx="26">
                  <c:v>46596</c:v>
                </c:pt>
                <c:pt idx="27">
                  <c:v>46599</c:v>
                </c:pt>
                <c:pt idx="28">
                  <c:v>46592</c:v>
                </c:pt>
                <c:pt idx="29">
                  <c:v>46589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00-46D3-BD2E-A32F68AA3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614432"/>
        <c:axId val="285619352"/>
      </c:lineChart>
      <c:dateAx>
        <c:axId val="285614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19352"/>
        <c:crosses val="autoZero"/>
        <c:auto val="1"/>
        <c:lblOffset val="100"/>
        <c:baseTimeUnit val="days"/>
      </c:dateAx>
      <c:valAx>
        <c:axId val="285619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1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-6.4314196286927002E-3</c:v>
                </c:pt>
                <c:pt idx="1">
                  <c:v>2.1439444289603998E-3</c:v>
                </c:pt>
                <c:pt idx="2">
                  <c:v>-2.1438984649686998E-3</c:v>
                </c:pt>
                <c:pt idx="3">
                  <c:v>-2.1439444289603998E-3</c:v>
                </c:pt>
                <c:pt idx="4">
                  <c:v>-2.1439903949229998E-3</c:v>
                </c:pt>
                <c:pt idx="5">
                  <c:v>1.0720181814284E-2</c:v>
                </c:pt>
                <c:pt idx="6">
                  <c:v>-2.1438065428976E-3</c:v>
                </c:pt>
                <c:pt idx="7">
                  <c:v>-4.2877050058956001E-3</c:v>
                </c:pt>
                <c:pt idx="8">
                  <c:v>2.1439444289603998E-3</c:v>
                </c:pt>
                <c:pt idx="9">
                  <c:v>-8.5755938598747992E-3</c:v>
                </c:pt>
                <c:pt idx="10">
                  <c:v>-2.1440823327615998E-3</c:v>
                </c:pt>
                <c:pt idx="11">
                  <c:v>-1.7153026437101999E-2</c:v>
                </c:pt>
                <c:pt idx="12">
                  <c:v>6.4334884518881998E-3</c:v>
                </c:pt>
                <c:pt idx="13">
                  <c:v>-6.4330745807779999E-3</c:v>
                </c:pt>
                <c:pt idx="14">
                  <c:v>0</c:v>
                </c:pt>
                <c:pt idx="15">
                  <c:v>-2.1444961506294001E-3</c:v>
                </c:pt>
                <c:pt idx="16">
                  <c:v>-4.2890842805061004E-3</c:v>
                </c:pt>
                <c:pt idx="17">
                  <c:v>-4.2892682508364E-3</c:v>
                </c:pt>
                <c:pt idx="18">
                  <c:v>-1.5013082829323E-2</c:v>
                </c:pt>
                <c:pt idx="19">
                  <c:v>-1.7160385250648998E-2</c:v>
                </c:pt>
                <c:pt idx="20">
                  <c:v>-2.1454163180365002E-3</c:v>
                </c:pt>
                <c:pt idx="21">
                  <c:v>0</c:v>
                </c:pt>
                <c:pt idx="22">
                  <c:v>-1.2872774082815E-2</c:v>
                </c:pt>
                <c:pt idx="23">
                  <c:v>0</c:v>
                </c:pt>
                <c:pt idx="24">
                  <c:v>-1.2874431379280999E-2</c:v>
                </c:pt>
                <c:pt idx="25">
                  <c:v>-2.1460148504227998E-3</c:v>
                </c:pt>
                <c:pt idx="26">
                  <c:v>-2.1460609052085002E-3</c:v>
                </c:pt>
                <c:pt idx="27">
                  <c:v>6.4383208859130001E-3</c:v>
                </c:pt>
                <c:pt idx="28">
                  <c:v>-1.5021781583296E-2</c:v>
                </c:pt>
                <c:pt idx="29">
                  <c:v>-6.4388736263736E-3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F7-4067-9D19-82FEAA7938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414312"/>
        <c:axId val="364420544"/>
      </c:lineChart>
      <c:dateAx>
        <c:axId val="364414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420544"/>
        <c:crosses val="autoZero"/>
        <c:auto val="1"/>
        <c:lblOffset val="100"/>
        <c:baseTimeUnit val="days"/>
      </c:dateAx>
      <c:valAx>
        <c:axId val="36442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41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1.0719951974615E-2</c:v>
                </c:pt>
                <c:pt idx="4">
                  <c:v>8.5761454514268996E-3</c:v>
                </c:pt>
                <c:pt idx="5">
                  <c:v>4.2878888579207996E-3</c:v>
                </c:pt>
                <c:pt idx="6">
                  <c:v>4.7164755064852001E-2</c:v>
                </c:pt>
                <c:pt idx="7">
                  <c:v>6.4316953949061006E-2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0.14581323040635</c:v>
                </c:pt>
                <c:pt idx="12">
                  <c:v>2.1444501629781999E-2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3.7531902116799E-2</c:v>
                </c:pt>
                <c:pt idx="18">
                  <c:v>0</c:v>
                </c:pt>
                <c:pt idx="19">
                  <c:v>6.4356966641639004E-3</c:v>
                </c:pt>
                <c:pt idx="20">
                  <c:v>1.0727311735679E-2</c:v>
                </c:pt>
                <c:pt idx="21">
                  <c:v>0</c:v>
                </c:pt>
                <c:pt idx="22">
                  <c:v>2.1456004462849002E-3</c:v>
                </c:pt>
                <c:pt idx="23">
                  <c:v>0</c:v>
                </c:pt>
                <c:pt idx="24">
                  <c:v>6.4376300937748002E-3</c:v>
                </c:pt>
                <c:pt idx="25">
                  <c:v>0</c:v>
                </c:pt>
                <c:pt idx="26">
                  <c:v>0</c:v>
                </c:pt>
                <c:pt idx="27">
                  <c:v>8.5842436208340006E-3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61-436F-9D28-280050CB9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104288"/>
        <c:axId val="366103632"/>
      </c:lineChart>
      <c:dateAx>
        <c:axId val="366104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103632"/>
        <c:crosses val="autoZero"/>
        <c:auto val="1"/>
        <c:lblOffset val="100"/>
        <c:baseTimeUnit val="days"/>
      </c:dateAx>
      <c:valAx>
        <c:axId val="36610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10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23-44F3-BF24-98789DEDF3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23-44F3-BF24-98789DEDF3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23-44F3-BF24-98789DEDF3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23-44F3-BF24-98789DEDF3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23-44F3-BF24-98789DEDF3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523-44F3-BF24-98789DEDF35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523-44F3-BF24-98789DEDF35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523-44F3-BF24-98789DEDF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6802872"/>
        <c:axId val="366804184"/>
      </c:barChart>
      <c:catAx>
        <c:axId val="36680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04184"/>
        <c:crosses val="autoZero"/>
        <c:auto val="1"/>
        <c:lblAlgn val="ctr"/>
        <c:lblOffset val="100"/>
        <c:noMultiLvlLbl val="0"/>
      </c:catAx>
      <c:valAx>
        <c:axId val="36680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0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1.1440993078198999E-2</c:v>
                </c:pt>
                <c:pt idx="11">
                  <c:v>4.9339282649734001E-2</c:v>
                </c:pt>
                <c:pt idx="12">
                  <c:v>0</c:v>
                </c:pt>
                <c:pt idx="13">
                  <c:v>2.1451862021622998E-3</c:v>
                </c:pt>
                <c:pt idx="14">
                  <c:v>0</c:v>
                </c:pt>
                <c:pt idx="15">
                  <c:v>2.2064772365098E-2</c:v>
                </c:pt>
                <c:pt idx="16">
                  <c:v>0</c:v>
                </c:pt>
                <c:pt idx="17">
                  <c:v>8.5807448086494001E-2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65-4FEA-ABCD-AF58DC0211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806808"/>
        <c:axId val="366807136"/>
      </c:lineChart>
      <c:catAx>
        <c:axId val="36680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07136"/>
        <c:crosses val="autoZero"/>
        <c:auto val="1"/>
        <c:lblAlgn val="ctr"/>
        <c:lblOffset val="100"/>
        <c:noMultiLvlLbl val="0"/>
      </c:catAx>
      <c:valAx>
        <c:axId val="36680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0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5CEA4-BDC6-478F-8F7B-55A37338D7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6668C8-E1B7-449E-A8A2-797933C0CA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7E8AD-A505-45E0-8548-EF43E27D5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45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FD4374-90AF-4CF2-8DF7-1B53B3C0C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4013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636798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86996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28453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25910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62257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8748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2803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0280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66766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0371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22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153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769D1CA-3F4D-40D9-8F81-27538E1A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2AC65-7695-4804-9521-1029286588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578722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A166F-EA8B-4A6F-A31E-B354A7F79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05600F-F46B-4F44-A857-A624FE4097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37401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2F025-47A8-4ADF-9343-53ABA0A2ED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583C0-0B2B-47FE-B480-582C22CC7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337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2759E-09B2-4014-9045-9A4FF7F06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3C6F8A-7430-437C-92BA-84207785DA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17909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5E8B5-EF63-498E-9936-8AF1ACE18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A93EE-F80D-4A51-A3E3-441FC5EE6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207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C3D76-3F14-440F-9792-C5214E842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657C74-D653-4D25-8F13-E9F4B3CE3D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951678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5E46-6D9B-4419-AFBC-7D9B0C8CC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30BD1-24BA-4F6C-9E29-AA494D15E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816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99996-E023-4759-9A8B-3680743BE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58A240-A088-45CF-BCE8-329DE2AD91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1090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938AC-2AB0-4221-B2B6-2A6DE7478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C831E-7142-4DBD-A419-BFA4C22E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578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144AD-47DA-43AB-9036-73425ABD6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A028F5-FAD3-46EC-8A63-07BD12BCE4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53645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FEE5E-8354-42AF-ADB6-5D2EE262E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AF687-E676-41AE-A608-17C031F53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65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C3D996-1025-4547-B3EF-3D3972EC49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075624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4214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872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545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5512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253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0409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2901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731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87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- 2017-09-28 15:19:47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في بيئة صالحة لتنشئة ابنائك.
#كنان #عيش #السعودية #جده #الرياض #بيت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15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- 2017-09-25 10:14:00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 بالفعاليات المميزة والمنوعة في مشاريع كنان السكنية.
#كنان #عيش #السعودية #فعاليات #جده 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24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- 2017-09-23 13:49:22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تتمنى عام مليئ بالتطور والازدهار للمملكة وشعبها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🇸🇦🎉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 #اليوم_الوطني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598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- 2017-09-21 15:01:59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الراحة في مشاريع كنان السكنية.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8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- 2017-09-20 10:05:50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اضمن مستقبل اطفالك ووفر لهم المنزل في البيئة التي يستحقوا العيش فيها.#كنان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06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- 2017-09-18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افتتاح الحديقة المركزية بمساحة 52000 م في مجتمع #مشارف_هيلز
السكني في الرياض.للمزيد من المعلومات تواصل على الرقم المجاني
920002575
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13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- 2017-09-18 11:41:12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افتتاح المسجد الجامع في مجتمع #مشارف_هيلز السكني في الرياض بسعة
1100 مصلي. للمزيد من المعلومات تواصل على الرقم المجاني
920002575
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68718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2B9A17B-184D-46D7-8616-4D3B19E1E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886AE-E7D7-4D8C-95FB-1F7FEAA12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24522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25D7F2-2754-41A7-A78C-4C8B1CFF6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742352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73896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5294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4581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0649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3170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8660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1046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1168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55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- 2017-09-13 10:12:16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افتتاح مركز #مشارف_هيلز التجاري على مساحة 6100 م 2 في مجتمع مشارف هيلز
السكني في الرياض. الاستفسار على الرقم المجاني 920002575
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75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- 2017-09-12 17:28:10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افتتاح المسجد الجامع في مجتمع مشارف بمدينة جدة ويكفي لعدد 500
مصلي، تعرّف أكثر عن المشروع وتواصل معنا على الرقم المجاني:
920002575
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66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- 2017-09-08 15:00:37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افتتاح وتشغيل 5 حدائق وملاعب بمساحة اجمالية 30000 م2 في مجتمع #مشارف بجدة، تعرّف أكثر عن المشروع تواصل معنا على الرقم المجاني: 920002575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21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- 2017-09-07 15:00:42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افتتاح مركز مشارف التجاري بمساحة 5000 م في مجتمع مشارف بمدينة جدة، تعرّف أكثر عن المشروع وتواصل معنا على الرقم المجاني: 920002575
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07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- 2017-09-06 15:00:36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أكثر من 350 أسرة تسكن اليوم في مجتمع مشارف بمدينة جدة، تعرّف أكثر عن المشروع وتواصل معنا على الرقم المجاني: 920002575
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7954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AA15F0F-0D6B-4BAC-B1A0-4526B3334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33CE1-E020-466B-9045-1F2A790C9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54330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2B6F3D-48B2-4565-B9AD-7508D9A0F3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314460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37944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5267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5577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7494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7225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851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5768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133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09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- 2017-09-05 15:00:43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سكن 30 أسرة في مجتمع مشارف في مدينة الرياض، تعرّف أكثر عن المشروع وتواصل معنا على الرقم المجاني: 920002575
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27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 International Company - 2017-09-04 15:01:06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 من مركز كنان التجارية تفضلون التسوق فيه؟
شاركونا في التعليقات.
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80966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F22CE0A-1AF2-4F2C-A419-FB61BBC9C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4DA85-F393-490F-A6B7-2A6F47188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1344141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20180321_083340</Template>
  <TotalTime>0</TotalTime>
  <Words>361</Words>
  <Application>Microsoft Office PowerPoint</Application>
  <PresentationFormat>On-screen Show (4:3)</PresentationFormat>
  <Paragraphs>180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  <vt:lpstr>Facebook Own Posts Table - 1 of 3</vt:lpstr>
      <vt:lpstr>Facebook Own Posts Table - 2 of 3</vt:lpstr>
      <vt:lpstr>Facebook Own Posts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2018-03-21T08:33:41Z</dcterms:created>
  <dcterms:modified xsi:type="dcterms:W3CDTF">2018-03-21T08:34:06Z</dcterms:modified>
</cp:coreProperties>
</file>