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91" autoAdjust="0"/>
    <p:restoredTop sz="96405"/>
  </p:normalViewPr>
  <p:slideViewPr>
    <p:cSldViewPr snapToGrid="0">
      <p:cViewPr varScale="1">
        <p:scale>
          <a:sx n="75" d="100"/>
          <a:sy n="75" d="100"/>
        </p:scale>
        <p:origin x="648"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16266</c:v>
                </c:pt>
                <c:pt idx="1">
                  <c:v>16271</c:v>
                </c:pt>
                <c:pt idx="2">
                  <c:v>16275</c:v>
                </c:pt>
                <c:pt idx="3">
                  <c:v>16276</c:v>
                </c:pt>
                <c:pt idx="4">
                  <c:v>16274</c:v>
                </c:pt>
                <c:pt idx="5">
                  <c:v>16275</c:v>
                </c:pt>
                <c:pt idx="6">
                  <c:v>16276</c:v>
                </c:pt>
                <c:pt idx="7">
                  <c:v>16279</c:v>
                </c:pt>
                <c:pt idx="8">
                  <c:v>16283</c:v>
                </c:pt>
                <c:pt idx="9">
                  <c:v>16286</c:v>
                </c:pt>
                <c:pt idx="10">
                  <c:v>16290</c:v>
                </c:pt>
                <c:pt idx="11">
                  <c:v>16290</c:v>
                </c:pt>
                <c:pt idx="12">
                  <c:v>16290</c:v>
                </c:pt>
                <c:pt idx="13">
                  <c:v>16288</c:v>
                </c:pt>
                <c:pt idx="14">
                  <c:v>16286</c:v>
                </c:pt>
                <c:pt idx="15">
                  <c:v>16295</c:v>
                </c:pt>
                <c:pt idx="16">
                  <c:v>16304</c:v>
                </c:pt>
                <c:pt idx="17">
                  <c:v>16311</c:v>
                </c:pt>
                <c:pt idx="18">
                  <c:v>16315</c:v>
                </c:pt>
                <c:pt idx="19">
                  <c:v>16321</c:v>
                </c:pt>
                <c:pt idx="20">
                  <c:v>16329</c:v>
                </c:pt>
                <c:pt idx="21">
                  <c:v>16334</c:v>
                </c:pt>
                <c:pt idx="22">
                  <c:v>16342</c:v>
                </c:pt>
                <c:pt idx="23">
                  <c:v>16346</c:v>
                </c:pt>
                <c:pt idx="24">
                  <c:v>16353</c:v>
                </c:pt>
                <c:pt idx="25">
                  <c:v>16358</c:v>
                </c:pt>
                <c:pt idx="26">
                  <c:v>16359</c:v>
                </c:pt>
                <c:pt idx="27">
                  <c:v>16364</c:v>
                </c:pt>
                <c:pt idx="28">
                  <c:v>16367</c:v>
                </c:pt>
                <c:pt idx="29">
                  <c:v>16370</c:v>
                </c:pt>
              </c:numCache>
            </c:numRef>
          </c:val>
          <c:smooth val="0"/>
          <c:extLst>
            <c:ext xmlns:c16="http://schemas.microsoft.com/office/drawing/2014/chart" uri="{C3380CC4-5D6E-409C-BE32-E72D297353CC}">
              <c16:uniqueId val="{00000000-0F53-4C2A-96C8-9B459CE00042}"/>
            </c:ext>
          </c:extLst>
        </c:ser>
        <c:dLbls>
          <c:showLegendKey val="0"/>
          <c:showVal val="0"/>
          <c:showCatName val="0"/>
          <c:showSerName val="0"/>
          <c:showPercent val="0"/>
          <c:showBubbleSize val="0"/>
        </c:dLbls>
        <c:smooth val="0"/>
        <c:axId val="280523304"/>
        <c:axId val="282994040"/>
      </c:lineChart>
      <c:dateAx>
        <c:axId val="280523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994040"/>
        <c:crosses val="autoZero"/>
        <c:auto val="1"/>
        <c:lblOffset val="100"/>
        <c:baseTimeUnit val="days"/>
      </c:dateAx>
      <c:valAx>
        <c:axId val="28299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23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3.6900369003690002E-2</c:v>
                </c:pt>
                <c:pt idx="1">
                  <c:v>3.0738964711668999E-2</c:v>
                </c:pt>
                <c:pt idx="2">
                  <c:v>2.4583615020588999E-2</c:v>
                </c:pt>
                <c:pt idx="3">
                  <c:v>6.1443932411674E-3</c:v>
                </c:pt>
                <c:pt idx="4">
                  <c:v>-1.2288031457360999E-2</c:v>
                </c:pt>
                <c:pt idx="5">
                  <c:v>6.1447708000492004E-3</c:v>
                </c:pt>
                <c:pt idx="6">
                  <c:v>6.1443932411674E-3</c:v>
                </c:pt>
                <c:pt idx="7">
                  <c:v>1.8432047186040999E-2</c:v>
                </c:pt>
                <c:pt idx="8">
                  <c:v>2.4571533878002001E-2</c:v>
                </c:pt>
                <c:pt idx="9">
                  <c:v>1.8424123318799002E-2</c:v>
                </c:pt>
                <c:pt idx="10">
                  <c:v>2.4560972614516001E-2</c:v>
                </c:pt>
                <c:pt idx="11">
                  <c:v>0</c:v>
                </c:pt>
                <c:pt idx="12">
                  <c:v>0</c:v>
                </c:pt>
                <c:pt idx="13">
                  <c:v>-1.2277470841007001E-2</c:v>
                </c:pt>
                <c:pt idx="14">
                  <c:v>-1.2278978388998E-2</c:v>
                </c:pt>
                <c:pt idx="15">
                  <c:v>5.5262188382659998E-2</c:v>
                </c:pt>
                <c:pt idx="16">
                  <c:v>5.5231666155262003E-2</c:v>
                </c:pt>
                <c:pt idx="17">
                  <c:v>4.2934249263984002E-2</c:v>
                </c:pt>
                <c:pt idx="18">
                  <c:v>2.4523327815585E-2</c:v>
                </c:pt>
                <c:pt idx="19">
                  <c:v>3.6775973030953001E-2</c:v>
                </c:pt>
                <c:pt idx="20">
                  <c:v>4.9016604374732001E-2</c:v>
                </c:pt>
                <c:pt idx="21">
                  <c:v>3.0620368669239E-2</c:v>
                </c:pt>
                <c:pt idx="22">
                  <c:v>4.8977592751316003E-2</c:v>
                </c:pt>
                <c:pt idx="23">
                  <c:v>2.4476808224207999E-2</c:v>
                </c:pt>
                <c:pt idx="24">
                  <c:v>4.2823932460541003E-2</c:v>
                </c:pt>
                <c:pt idx="25">
                  <c:v>3.0575429584785999E-2</c:v>
                </c:pt>
                <c:pt idx="26">
                  <c:v>6.1132167746667998E-3</c:v>
                </c:pt>
                <c:pt idx="27">
                  <c:v>3.0564215416590001E-2</c:v>
                </c:pt>
                <c:pt idx="28">
                  <c:v>1.8332925934979E-2</c:v>
                </c:pt>
                <c:pt idx="29">
                  <c:v>1.8329565589296E-2</c:v>
                </c:pt>
              </c:numCache>
            </c:numRef>
          </c:val>
          <c:smooth val="0"/>
          <c:extLst>
            <c:ext xmlns:c16="http://schemas.microsoft.com/office/drawing/2014/chart" uri="{C3380CC4-5D6E-409C-BE32-E72D297353CC}">
              <c16:uniqueId val="{00000000-D2E8-4E9E-AC38-42DED49E5CCC}"/>
            </c:ext>
          </c:extLst>
        </c:ser>
        <c:dLbls>
          <c:showLegendKey val="0"/>
          <c:showVal val="0"/>
          <c:showCatName val="0"/>
          <c:showSerName val="0"/>
          <c:showPercent val="0"/>
          <c:showBubbleSize val="0"/>
        </c:dLbls>
        <c:smooth val="0"/>
        <c:axId val="286554704"/>
        <c:axId val="286548144"/>
      </c:lineChart>
      <c:dateAx>
        <c:axId val="286554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48144"/>
        <c:crosses val="autoZero"/>
        <c:auto val="1"/>
        <c:lblOffset val="100"/>
        <c:baseTimeUnit val="days"/>
      </c:dateAx>
      <c:valAx>
        <c:axId val="28654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554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@RenaultGAA</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9.2233905183544997E-3</c:v>
                </c:pt>
                <c:pt idx="1">
                  <c:v>1.2294074256209001E-2</c:v>
                </c:pt>
                <c:pt idx="2">
                  <c:v>0</c:v>
                </c:pt>
                <c:pt idx="3">
                  <c:v>2.4577572964669999E-2</c:v>
                </c:pt>
                <c:pt idx="4">
                  <c:v>0</c:v>
                </c:pt>
                <c:pt idx="5">
                  <c:v>9.2171562000736996E-3</c:v>
                </c:pt>
                <c:pt idx="6">
                  <c:v>6.1443932411674E-3</c:v>
                </c:pt>
                <c:pt idx="7">
                  <c:v>2.4574553050316E-2</c:v>
                </c:pt>
                <c:pt idx="8">
                  <c:v>3.0710644309318001E-2</c:v>
                </c:pt>
                <c:pt idx="9">
                  <c:v>0</c:v>
                </c:pt>
                <c:pt idx="10">
                  <c:v>3.0697445972495001E-2</c:v>
                </c:pt>
                <c:pt idx="11">
                  <c:v>3.9901780233271997E-2</c:v>
                </c:pt>
                <c:pt idx="12">
                  <c:v>2.4554941682014001E-2</c:v>
                </c:pt>
                <c:pt idx="13">
                  <c:v>2.4556449137455E-2</c:v>
                </c:pt>
                <c:pt idx="14">
                  <c:v>0</c:v>
                </c:pt>
                <c:pt idx="15">
                  <c:v>0.11049723756906001</c:v>
                </c:pt>
                <c:pt idx="16">
                  <c:v>0</c:v>
                </c:pt>
                <c:pt idx="17">
                  <c:v>1.8397007420126E-2</c:v>
                </c:pt>
                <c:pt idx="18">
                  <c:v>9.1951204560779994E-3</c:v>
                </c:pt>
                <c:pt idx="19">
                  <c:v>1.8384605956612E-2</c:v>
                </c:pt>
                <c:pt idx="20">
                  <c:v>4.2879019908116003E-2</c:v>
                </c:pt>
                <c:pt idx="21">
                  <c:v>6.1233237401261001E-3</c:v>
                </c:pt>
                <c:pt idx="22">
                  <c:v>9.1810503121557002E-3</c:v>
                </c:pt>
                <c:pt idx="23">
                  <c:v>0</c:v>
                </c:pt>
                <c:pt idx="24">
                  <c:v>1.2233164107897E-2</c:v>
                </c:pt>
                <c:pt idx="25">
                  <c:v>4.2800366860287001E-2</c:v>
                </c:pt>
                <c:pt idx="26">
                  <c:v>2.4452867098667001E-2</c:v>
                </c:pt>
                <c:pt idx="27">
                  <c:v>7.3345150051952995E-2</c:v>
                </c:pt>
                <c:pt idx="28">
                  <c:v>0</c:v>
                </c:pt>
                <c:pt idx="29">
                  <c:v>9.1642228739003004E-2</c:v>
                </c:pt>
              </c:numCache>
            </c:numRef>
          </c:val>
          <c:smooth val="0"/>
          <c:extLst>
            <c:ext xmlns:c16="http://schemas.microsoft.com/office/drawing/2014/chart" uri="{C3380CC4-5D6E-409C-BE32-E72D297353CC}">
              <c16:uniqueId val="{00000000-C338-4DAB-8881-85338062F2D2}"/>
            </c:ext>
          </c:extLst>
        </c:ser>
        <c:dLbls>
          <c:showLegendKey val="0"/>
          <c:showVal val="0"/>
          <c:showCatName val="0"/>
          <c:showSerName val="0"/>
          <c:showPercent val="0"/>
          <c:showBubbleSize val="0"/>
        </c:dLbls>
        <c:smooth val="0"/>
        <c:axId val="373306192"/>
        <c:axId val="373301600"/>
      </c:lineChart>
      <c:dateAx>
        <c:axId val="373306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01600"/>
        <c:crosses val="autoZero"/>
        <c:auto val="1"/>
        <c:lblOffset val="100"/>
        <c:baseTimeUnit val="days"/>
      </c:dateAx>
      <c:valAx>
        <c:axId val="37330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06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3/8/2018</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0BBB5-295B-4F48-B737-E23DDF4D9CEB}"/>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B35C437C-B466-47BD-A277-AD91BEC064CF}"/>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E0DD3FC0-8CE1-446F-8B88-CA7F1974D335}"/>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3505822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D6589-A8B9-4A86-B0B5-AF157F170510}"/>
              </a:ext>
            </a:extLst>
          </p:cNvPr>
          <p:cNvSpPr>
            <a:spLocks noGrp="1"/>
          </p:cNvSpPr>
          <p:nvPr>
            <p:ph type="title"/>
          </p:nvPr>
        </p:nvSpPr>
        <p:spPr/>
        <p:txBody>
          <a:bodyPr/>
          <a:lstStyle/>
          <a:p>
            <a:r>
              <a:rPr lang="en-US"/>
              <a:t>Twitter Followers Total</a:t>
            </a:r>
          </a:p>
        </p:txBody>
      </p:sp>
      <p:graphicFrame>
        <p:nvGraphicFramePr>
          <p:cNvPr id="6" name="Chart Placeholder 5">
            <a:extLst>
              <a:ext uri="{FF2B5EF4-FFF2-40B4-BE49-F238E27FC236}">
                <a16:creationId xmlns:a16="http://schemas.microsoft.com/office/drawing/2014/main" id="{80872CD3-BC80-46BC-BA3E-47B370CB2B6C}"/>
              </a:ext>
            </a:extLst>
          </p:cNvPr>
          <p:cNvGraphicFramePr>
            <a:graphicFrameLocks noGrp="1"/>
          </p:cNvGraphicFramePr>
          <p:nvPr>
            <p:ph type="chart" sz="quarter" idx="13"/>
            <p:extLst>
              <p:ext uri="{D42A27DB-BD31-4B8C-83A1-F6EECF244321}">
                <p14:modId xmlns:p14="http://schemas.microsoft.com/office/powerpoint/2010/main" val="160159619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FFEFF6-E49E-414C-9EE7-472960F4B2FB}"/>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E1F7A062-91D8-496A-9168-A7FA9B86FBB7}"/>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8409051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A8077B5-01B0-4EDE-9763-7D6E1D7CB18C}"/>
              </a:ext>
            </a:extLst>
          </p:cNvPr>
          <p:cNvGraphicFramePr>
            <a:graphicFrameLocks noGrp="1"/>
          </p:cNvGraphicFramePr>
          <p:nvPr>
            <p:ph type="tbl" sz="quarter" idx="13"/>
            <p:extLst>
              <p:ext uri="{D42A27DB-BD31-4B8C-83A1-F6EECF244321}">
                <p14:modId xmlns:p14="http://schemas.microsoft.com/office/powerpoint/2010/main" val="258055759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253101997"/>
                    </a:ext>
                  </a:extLst>
                </a:gridCol>
                <a:gridCol w="493776">
                  <a:extLst>
                    <a:ext uri="{9D8B030D-6E8A-4147-A177-3AD203B41FA5}">
                      <a16:colId xmlns:a16="http://schemas.microsoft.com/office/drawing/2014/main" val="103407002"/>
                    </a:ext>
                  </a:extLst>
                </a:gridCol>
                <a:gridCol w="493776">
                  <a:extLst>
                    <a:ext uri="{9D8B030D-6E8A-4147-A177-3AD203B41FA5}">
                      <a16:colId xmlns:a16="http://schemas.microsoft.com/office/drawing/2014/main" val="2984641633"/>
                    </a:ext>
                  </a:extLst>
                </a:gridCol>
                <a:gridCol w="493776">
                  <a:extLst>
                    <a:ext uri="{9D8B030D-6E8A-4147-A177-3AD203B41FA5}">
                      <a16:colId xmlns:a16="http://schemas.microsoft.com/office/drawing/2014/main" val="3807579325"/>
                    </a:ext>
                  </a:extLst>
                </a:gridCol>
                <a:gridCol w="493776">
                  <a:extLst>
                    <a:ext uri="{9D8B030D-6E8A-4147-A177-3AD203B41FA5}">
                      <a16:colId xmlns:a16="http://schemas.microsoft.com/office/drawing/2014/main" val="2136524156"/>
                    </a:ext>
                  </a:extLst>
                </a:gridCol>
                <a:gridCol w="493776">
                  <a:extLst>
                    <a:ext uri="{9D8B030D-6E8A-4147-A177-3AD203B41FA5}">
                      <a16:colId xmlns:a16="http://schemas.microsoft.com/office/drawing/2014/main" val="2367578772"/>
                    </a:ext>
                  </a:extLst>
                </a:gridCol>
                <a:gridCol w="493776">
                  <a:extLst>
                    <a:ext uri="{9D8B030D-6E8A-4147-A177-3AD203B41FA5}">
                      <a16:colId xmlns:a16="http://schemas.microsoft.com/office/drawing/2014/main" val="1229653347"/>
                    </a:ext>
                  </a:extLst>
                </a:gridCol>
                <a:gridCol w="493776">
                  <a:extLst>
                    <a:ext uri="{9D8B030D-6E8A-4147-A177-3AD203B41FA5}">
                      <a16:colId xmlns:a16="http://schemas.microsoft.com/office/drawing/2014/main" val="4266627451"/>
                    </a:ext>
                  </a:extLst>
                </a:gridCol>
                <a:gridCol w="493776">
                  <a:extLst>
                    <a:ext uri="{9D8B030D-6E8A-4147-A177-3AD203B41FA5}">
                      <a16:colId xmlns:a16="http://schemas.microsoft.com/office/drawing/2014/main" val="1896710015"/>
                    </a:ext>
                  </a:extLst>
                </a:gridCol>
                <a:gridCol w="493776">
                  <a:extLst>
                    <a:ext uri="{9D8B030D-6E8A-4147-A177-3AD203B41FA5}">
                      <a16:colId xmlns:a16="http://schemas.microsoft.com/office/drawing/2014/main" val="1707635353"/>
                    </a:ext>
                  </a:extLst>
                </a:gridCol>
                <a:gridCol w="493776">
                  <a:extLst>
                    <a:ext uri="{9D8B030D-6E8A-4147-A177-3AD203B41FA5}">
                      <a16:colId xmlns:a16="http://schemas.microsoft.com/office/drawing/2014/main" val="1682301329"/>
                    </a:ext>
                  </a:extLst>
                </a:gridCol>
                <a:gridCol w="493776">
                  <a:extLst>
                    <a:ext uri="{9D8B030D-6E8A-4147-A177-3AD203B41FA5}">
                      <a16:colId xmlns:a16="http://schemas.microsoft.com/office/drawing/2014/main" val="343082529"/>
                    </a:ext>
                  </a:extLst>
                </a:gridCol>
                <a:gridCol w="493776">
                  <a:extLst>
                    <a:ext uri="{9D8B030D-6E8A-4147-A177-3AD203B41FA5}">
                      <a16:colId xmlns:a16="http://schemas.microsoft.com/office/drawing/2014/main" val="379972512"/>
                    </a:ext>
                  </a:extLst>
                </a:gridCol>
                <a:gridCol w="493776">
                  <a:extLst>
                    <a:ext uri="{9D8B030D-6E8A-4147-A177-3AD203B41FA5}">
                      <a16:colId xmlns:a16="http://schemas.microsoft.com/office/drawing/2014/main" val="54411538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0114260"/>
                  </a:ext>
                </a:extLst>
              </a:tr>
              <a:tr h="370840">
                <a:tc>
                  <a:txBody>
                    <a:bodyPr/>
                    <a:lstStyle/>
                    <a:p>
                      <a:r>
                        <a:rPr lang="en-US" sz="1000"/>
                        <a:t>@RenaultGAA</a:t>
                      </a:r>
                    </a:p>
                  </a:txBody>
                  <a:tcPr/>
                </a:tc>
                <a:tc>
                  <a:txBody>
                    <a:bodyPr/>
                    <a:lstStyle/>
                    <a:p>
                      <a:r>
                        <a:rPr lang="en-US" sz="1000"/>
                        <a:t>16370</a:t>
                      </a:r>
                    </a:p>
                  </a:txBody>
                  <a:tcPr/>
                </a:tc>
                <a:tc>
                  <a:txBody>
                    <a:bodyPr/>
                    <a:lstStyle/>
                    <a:p>
                      <a:r>
                        <a:rPr lang="en-US" sz="1000"/>
                        <a:t>110</a:t>
                      </a:r>
                    </a:p>
                  </a:txBody>
                  <a:tcPr/>
                </a:tc>
                <a:tc>
                  <a:txBody>
                    <a:bodyPr/>
                    <a:lstStyle/>
                    <a:p>
                      <a:r>
                        <a:rPr lang="en-US" sz="1000"/>
                        <a:t>47</a:t>
                      </a:r>
                    </a:p>
                  </a:txBody>
                  <a:tcPr/>
                </a:tc>
                <a:tc>
                  <a:txBody>
                    <a:bodyPr/>
                    <a:lstStyle/>
                    <a:p>
                      <a:r>
                        <a:rPr lang="en-US" sz="1000"/>
                        <a:t>36</a:t>
                      </a:r>
                    </a:p>
                  </a:txBody>
                  <a:tcPr/>
                </a:tc>
                <a:tc>
                  <a:txBody>
                    <a:bodyPr/>
                    <a:lstStyle/>
                    <a:p>
                      <a:r>
                        <a:rPr lang="en-US" sz="1000"/>
                        <a:t>0</a:t>
                      </a:r>
                    </a:p>
                  </a:txBody>
                  <a:tcPr/>
                </a:tc>
                <a:tc>
                  <a:txBody>
                    <a:bodyPr/>
                    <a:lstStyle/>
                    <a:p>
                      <a:r>
                        <a:rPr lang="en-US" sz="1000"/>
                        <a:t>11</a:t>
                      </a:r>
                    </a:p>
                  </a:txBody>
                  <a:tcPr/>
                </a:tc>
                <a:tc>
                  <a:txBody>
                    <a:bodyPr/>
                    <a:lstStyle/>
                    <a:p>
                      <a:r>
                        <a:rPr lang="en-US" sz="1000"/>
                        <a:t>23</a:t>
                      </a:r>
                    </a:p>
                  </a:txBody>
                  <a:tcPr/>
                </a:tc>
                <a:tc>
                  <a:txBody>
                    <a:bodyPr/>
                    <a:lstStyle/>
                    <a:p>
                      <a:r>
                        <a:rPr lang="en-US" sz="1000"/>
                        <a:t>23</a:t>
                      </a:r>
                    </a:p>
                  </a:txBody>
                  <a:tcPr/>
                </a:tc>
                <a:tc>
                  <a:txBody>
                    <a:bodyPr/>
                    <a:lstStyle/>
                    <a:p>
                      <a:r>
                        <a:rPr lang="en-US" sz="1000"/>
                        <a:t>46</a:t>
                      </a:r>
                    </a:p>
                  </a:txBody>
                  <a:tcPr/>
                </a:tc>
                <a:tc>
                  <a:txBody>
                    <a:bodyPr/>
                    <a:lstStyle/>
                    <a:p>
                      <a:r>
                        <a:rPr lang="en-US" sz="1000"/>
                        <a:t>76</a:t>
                      </a:r>
                    </a:p>
                  </a:txBody>
                  <a:tcPr/>
                </a:tc>
                <a:tc>
                  <a:txBody>
                    <a:bodyPr/>
                    <a:lstStyle/>
                    <a:p>
                      <a:r>
                        <a:rPr lang="en-US" sz="1000"/>
                        <a:t>236</a:t>
                      </a:r>
                    </a:p>
                  </a:txBody>
                  <a:tcPr/>
                </a:tc>
                <a:tc>
                  <a:txBody>
                    <a:bodyPr/>
                    <a:lstStyle/>
                    <a:p>
                      <a:r>
                        <a:rPr lang="en-US" sz="1000"/>
                        <a:t>0.0247%</a:t>
                      </a:r>
                    </a:p>
                  </a:txBody>
                  <a:tcPr/>
                </a:tc>
                <a:tc>
                  <a:txBody>
                    <a:bodyPr/>
                    <a:lstStyle/>
                    <a:p>
                      <a:r>
                        <a:rPr lang="en-US" sz="1000"/>
                        <a:t>18.2%</a:t>
                      </a:r>
                    </a:p>
                  </a:txBody>
                  <a:tcPr/>
                </a:tc>
                <a:extLst>
                  <a:ext uri="{0D108BD9-81ED-4DB2-BD59-A6C34878D82A}">
                    <a16:rowId xmlns:a16="http://schemas.microsoft.com/office/drawing/2014/main" val="2861982332"/>
                  </a:ext>
                </a:extLst>
              </a:tr>
            </a:tbl>
          </a:graphicData>
        </a:graphic>
      </p:graphicFrame>
      <p:sp>
        <p:nvSpPr>
          <p:cNvPr id="3" name="Title 2">
            <a:extLst>
              <a:ext uri="{FF2B5EF4-FFF2-40B4-BE49-F238E27FC236}">
                <a16:creationId xmlns:a16="http://schemas.microsoft.com/office/drawing/2014/main" id="{D2BBEEC9-FA06-46B8-AE7F-71BE0E40097F}"/>
              </a:ext>
            </a:extLst>
          </p:cNvPr>
          <p:cNvSpPr>
            <a:spLocks noGrp="1"/>
          </p:cNvSpPr>
          <p:nvPr>
            <p:ph type="title"/>
          </p:nvPr>
        </p:nvSpPr>
        <p:spPr/>
        <p:txBody>
          <a:bodyPr/>
          <a:lstStyle/>
          <a:p>
            <a:r>
              <a:rPr lang="en-US"/>
              <a:t>Twitter Key Metrics Table</a:t>
            </a:r>
          </a:p>
        </p:txBody>
      </p:sp>
      <p:sp>
        <p:nvSpPr>
          <p:cNvPr id="4" name="Text Placeholder 3">
            <a:extLst>
              <a:ext uri="{FF2B5EF4-FFF2-40B4-BE49-F238E27FC236}">
                <a16:creationId xmlns:a16="http://schemas.microsoft.com/office/drawing/2014/main" id="{CCB0DEAD-9932-4C7B-9FB2-3CFFEC7057D3}"/>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9482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AD4BE1-B129-4FF9-B18A-054596CE6FC1}"/>
              </a:ext>
            </a:extLst>
          </p:cNvPr>
          <p:cNvSpPr>
            <a:spLocks noGrp="1"/>
          </p:cNvSpPr>
          <p:nvPr>
            <p:ph type="title"/>
          </p:nvPr>
        </p:nvSpPr>
        <p:spPr/>
        <p:txBody>
          <a:bodyPr/>
          <a:lstStyle/>
          <a:p>
            <a:r>
              <a:rPr lang="en-US"/>
              <a:t>Twitter Followers Change Rate</a:t>
            </a:r>
          </a:p>
        </p:txBody>
      </p:sp>
      <p:graphicFrame>
        <p:nvGraphicFramePr>
          <p:cNvPr id="6" name="Chart Placeholder 5">
            <a:extLst>
              <a:ext uri="{FF2B5EF4-FFF2-40B4-BE49-F238E27FC236}">
                <a16:creationId xmlns:a16="http://schemas.microsoft.com/office/drawing/2014/main" id="{15C7A613-FD5F-4111-824B-ED6BA580245C}"/>
              </a:ext>
            </a:extLst>
          </p:cNvPr>
          <p:cNvGraphicFramePr>
            <a:graphicFrameLocks noGrp="1"/>
          </p:cNvGraphicFramePr>
          <p:nvPr>
            <p:ph type="chart" sz="quarter" idx="13"/>
            <p:extLst>
              <p:ext uri="{D42A27DB-BD31-4B8C-83A1-F6EECF244321}">
                <p14:modId xmlns:p14="http://schemas.microsoft.com/office/powerpoint/2010/main" val="2945717966"/>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798B00-2E84-47E9-8022-8B7062ED3472}"/>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6836100-0E7E-4F66-B75B-19C284A73B1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32515338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D2F65-A345-4438-BAE8-FE15010AFD0F}"/>
              </a:ext>
            </a:extLst>
          </p:cNvPr>
          <p:cNvSpPr>
            <a:spLocks noGrp="1"/>
          </p:cNvSpPr>
          <p:nvPr>
            <p:ph type="title"/>
          </p:nvPr>
        </p:nvSpPr>
        <p:spPr/>
        <p:txBody>
          <a:bodyPr/>
          <a:lstStyle/>
          <a:p>
            <a:r>
              <a:rPr lang="en-US"/>
              <a:t>Twitter Interaction Rate</a:t>
            </a:r>
          </a:p>
        </p:txBody>
      </p:sp>
      <p:graphicFrame>
        <p:nvGraphicFramePr>
          <p:cNvPr id="6" name="Chart Placeholder 5">
            <a:extLst>
              <a:ext uri="{FF2B5EF4-FFF2-40B4-BE49-F238E27FC236}">
                <a16:creationId xmlns:a16="http://schemas.microsoft.com/office/drawing/2014/main" id="{4A21F48D-9992-4EDC-985E-DF9846EE3C4B}"/>
              </a:ext>
            </a:extLst>
          </p:cNvPr>
          <p:cNvGraphicFramePr>
            <a:graphicFrameLocks noGrp="1"/>
          </p:cNvGraphicFramePr>
          <p:nvPr>
            <p:ph type="chart" sz="quarter" idx="13"/>
            <p:extLst>
              <p:ext uri="{D42A27DB-BD31-4B8C-83A1-F6EECF244321}">
                <p14:modId xmlns:p14="http://schemas.microsoft.com/office/powerpoint/2010/main" val="2973823734"/>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295EC0-C893-48AC-B681-289149707A2F}"/>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2668D5AC-BB51-4EBA-82A7-5286BD5472A6}"/>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7263658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3D5A57D-C940-4501-9569-D748BD400FF0}"/>
              </a:ext>
            </a:extLst>
          </p:cNvPr>
          <p:cNvGraphicFramePr>
            <a:graphicFrameLocks noGrp="1"/>
          </p:cNvGraphicFramePr>
          <p:nvPr>
            <p:ph type="tbl" sz="quarter" idx="13"/>
            <p:extLst>
              <p:ext uri="{D42A27DB-BD31-4B8C-83A1-F6EECF244321}">
                <p14:modId xmlns:p14="http://schemas.microsoft.com/office/powerpoint/2010/main" val="380748004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08771112"/>
                    </a:ext>
                  </a:extLst>
                </a:gridCol>
                <a:gridCol w="822960">
                  <a:extLst>
                    <a:ext uri="{9D8B030D-6E8A-4147-A177-3AD203B41FA5}">
                      <a16:colId xmlns:a16="http://schemas.microsoft.com/office/drawing/2014/main" val="3681850389"/>
                    </a:ext>
                  </a:extLst>
                </a:gridCol>
                <a:gridCol w="822960">
                  <a:extLst>
                    <a:ext uri="{9D8B030D-6E8A-4147-A177-3AD203B41FA5}">
                      <a16:colId xmlns:a16="http://schemas.microsoft.com/office/drawing/2014/main" val="1741253737"/>
                    </a:ext>
                  </a:extLst>
                </a:gridCol>
                <a:gridCol w="822960">
                  <a:extLst>
                    <a:ext uri="{9D8B030D-6E8A-4147-A177-3AD203B41FA5}">
                      <a16:colId xmlns:a16="http://schemas.microsoft.com/office/drawing/2014/main" val="3701693105"/>
                    </a:ext>
                  </a:extLst>
                </a:gridCol>
                <a:gridCol w="822960">
                  <a:extLst>
                    <a:ext uri="{9D8B030D-6E8A-4147-A177-3AD203B41FA5}">
                      <a16:colId xmlns:a16="http://schemas.microsoft.com/office/drawing/2014/main" val="2467927044"/>
                    </a:ext>
                  </a:extLst>
                </a:gridCol>
                <a:gridCol w="822960">
                  <a:extLst>
                    <a:ext uri="{9D8B030D-6E8A-4147-A177-3AD203B41FA5}">
                      <a16:colId xmlns:a16="http://schemas.microsoft.com/office/drawing/2014/main" val="1266607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29354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- 2017-11-30 10:34:09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١٩ صالة عرض في المملكة العربیة السعودیة
اكتشف فروع رینو من خلال الرابط:
</a:t>
                      </a:r>
                      <a:r>
                        <a:rPr kumimoji="0" lang="en-US" sz="1000" b="0" i="0" u="none" strike="noStrike" kern="1200" cap="none" spc="0" normalizeH="0" baseline="0" noProof="0">
                          <a:ln>
                            <a:noFill/>
                          </a:ln>
                          <a:solidFill>
                            <a:prstClr val="black"/>
                          </a:solidFill>
                          <a:effectLst/>
                          <a:uLnTx/>
                          <a:uFillTx/>
                          <a:latin typeface="+mn-lt"/>
                          <a:ea typeface="+mn-ea"/>
                          <a:cs typeface="+mn-cs"/>
                        </a:rPr>
                        <a:t>https://t.co/XQCvBwxSXJ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Renault, 19 showrooms in Saudi Arabia
Discover our showrooms here:
https://t.co/XQCvBwxSXJ https://t.co/jAb093cMZr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0.0916%</a:t>
                      </a:r>
                    </a:p>
                  </a:txBody>
                  <a:tcPr/>
                </a:tc>
                <a:extLst>
                  <a:ext uri="{0D108BD9-81ED-4DB2-BD59-A6C34878D82A}">
                    <a16:rowId xmlns:a16="http://schemas.microsoft.com/office/drawing/2014/main" val="2769091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- 2017-11-28 11:58:11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كولیوس مساحة واسعة لكِ ولعائلتك!
تعرفي على سیارات رینو الجدیدة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رینو #السعودیة #سیارات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KOLEOS Spacious cabin for you and your family!
Discover our new range here:
https://t.co/pAMoRO0UnD https://t.co/jUF7xRr4Y5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0.0733%</a:t>
                      </a:r>
                    </a:p>
                  </a:txBody>
                  <a:tcPr/>
                </a:tc>
                <a:extLst>
                  <a:ext uri="{0D108BD9-81ED-4DB2-BD59-A6C34878D82A}">
                    <a16:rowId xmlns:a16="http://schemas.microsoft.com/office/drawing/2014/main" val="743436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- 2017-11-27 16:12:58</a:t>
                      </a:r>
                      <a:r>
                        <a:rPr kumimoji="0" lang="en-US" sz="1000" b="0" i="0" u="none" strike="noStrike" kern="1200" cap="none" spc="0" normalizeH="0" baseline="0" noProof="0">
                          <a:ln>
                            <a:noFill/>
                          </a:ln>
                          <a:solidFill>
                            <a:prstClr val="black"/>
                          </a:solidFill>
                          <a:effectLst/>
                          <a:uLnTx/>
                          <a:uFillTx/>
                          <a:latin typeface="+mn-lt"/>
                          <a:ea typeface="+mn-ea"/>
                          <a:cs typeface="+mn-cs"/>
                        </a:rPr>
                        <a:t>
Since making sure you #enjoy the very best is of utmost important to us, we are constantly incorporating increasingly powerful #technologies in our #vehicles. 
Improving your #driving experience, your on-board #comfort and your #safety are the reasons why we #innovate.
#Renault https://t.co/71mCuRPvmh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a:t>
                      </a:r>
                    </a:p>
                  </a:txBody>
                  <a:tcPr/>
                </a:tc>
                <a:extLst>
                  <a:ext uri="{0D108BD9-81ED-4DB2-BD59-A6C34878D82A}">
                    <a16:rowId xmlns:a16="http://schemas.microsoft.com/office/drawing/2014/main" val="3168742973"/>
                  </a:ext>
                </a:extLst>
              </a:tr>
            </a:tbl>
          </a:graphicData>
        </a:graphic>
      </p:graphicFrame>
      <p:sp>
        <p:nvSpPr>
          <p:cNvPr id="3" name="Title 2">
            <a:extLst>
              <a:ext uri="{FF2B5EF4-FFF2-40B4-BE49-F238E27FC236}">
                <a16:creationId xmlns:a16="http://schemas.microsoft.com/office/drawing/2014/main" id="{1FE3C5F6-00FF-473F-BC7F-D275F06B3231}"/>
              </a:ext>
            </a:extLst>
          </p:cNvPr>
          <p:cNvSpPr>
            <a:spLocks noGrp="1"/>
          </p:cNvSpPr>
          <p:nvPr>
            <p:ph type="title"/>
          </p:nvPr>
        </p:nvSpPr>
        <p:spPr/>
        <p:txBody>
          <a:bodyPr/>
          <a:lstStyle/>
          <a:p>
            <a:r>
              <a:rPr lang="en-US"/>
              <a:t>Twitter Own and Retweeted Tweets Table - 1 of 7</a:t>
            </a:r>
          </a:p>
        </p:txBody>
      </p:sp>
      <p:sp>
        <p:nvSpPr>
          <p:cNvPr id="4" name="Text Placeholder 3">
            <a:extLst>
              <a:ext uri="{FF2B5EF4-FFF2-40B4-BE49-F238E27FC236}">
                <a16:creationId xmlns:a16="http://schemas.microsoft.com/office/drawing/2014/main" id="{11CC328F-241C-4F55-8122-9F3C13E152A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7934641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64BEFA8C-764D-4934-9613-2490C216C59C}"/>
              </a:ext>
            </a:extLst>
          </p:cNvPr>
          <p:cNvGraphicFramePr>
            <a:graphicFrameLocks noGrp="1"/>
          </p:cNvGraphicFramePr>
          <p:nvPr>
            <p:ph type="tbl" sz="quarter" idx="13"/>
            <p:extLst>
              <p:ext uri="{D42A27DB-BD31-4B8C-83A1-F6EECF244321}">
                <p14:modId xmlns:p14="http://schemas.microsoft.com/office/powerpoint/2010/main" val="1048322017"/>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66799725"/>
                    </a:ext>
                  </a:extLst>
                </a:gridCol>
                <a:gridCol w="822960">
                  <a:extLst>
                    <a:ext uri="{9D8B030D-6E8A-4147-A177-3AD203B41FA5}">
                      <a16:colId xmlns:a16="http://schemas.microsoft.com/office/drawing/2014/main" val="2988941012"/>
                    </a:ext>
                  </a:extLst>
                </a:gridCol>
                <a:gridCol w="822960">
                  <a:extLst>
                    <a:ext uri="{9D8B030D-6E8A-4147-A177-3AD203B41FA5}">
                      <a16:colId xmlns:a16="http://schemas.microsoft.com/office/drawing/2014/main" val="119051623"/>
                    </a:ext>
                  </a:extLst>
                </a:gridCol>
                <a:gridCol w="822960">
                  <a:extLst>
                    <a:ext uri="{9D8B030D-6E8A-4147-A177-3AD203B41FA5}">
                      <a16:colId xmlns:a16="http://schemas.microsoft.com/office/drawing/2014/main" val="3538777270"/>
                    </a:ext>
                  </a:extLst>
                </a:gridCol>
                <a:gridCol w="822960">
                  <a:extLst>
                    <a:ext uri="{9D8B030D-6E8A-4147-A177-3AD203B41FA5}">
                      <a16:colId xmlns:a16="http://schemas.microsoft.com/office/drawing/2014/main" val="913542307"/>
                    </a:ext>
                  </a:extLst>
                </a:gridCol>
                <a:gridCol w="822960">
                  <a:extLst>
                    <a:ext uri="{9D8B030D-6E8A-4147-A177-3AD203B41FA5}">
                      <a16:colId xmlns:a16="http://schemas.microsoft.com/office/drawing/2014/main" val="3183714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93863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- 2017-11-27 16:10:01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حرصنا الدائم على التأكد من استمتاعك بما ھو الأفضل دوما، ندمج باستمرار أحدث
التقنیات القویة في سیاراتنا. ویعتبر تحسین تجربة قیادتك وزیادة راحتك وسلامتك في
السیارة من الأسباب المحفزة لنا على الابتكار.
اكتشف مجموعتنا الجدیدة:
</a:t>
                      </a:r>
                      <a:r>
                        <a:rPr kumimoji="0" lang="en-US" sz="1000" b="0" i="0" u="none" strike="noStrike" kern="1200" cap="none" spc="0" normalizeH="0" baseline="0" noProof="0">
                          <a:ln>
                            <a:noFill/>
                          </a:ln>
                          <a:solidFill>
                            <a:prstClr val="black"/>
                          </a:solidFill>
                          <a:effectLst/>
                          <a:uLnTx/>
                          <a:uFillTx/>
                          <a:latin typeface="+mn-lt"/>
                          <a:ea typeface="+mn-ea"/>
                          <a:cs typeface="+mn-cs"/>
                        </a:rPr>
                        <a:t>https://t.co/XJlqNeQ94E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https://t.co/Im6AF0rYkX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0.0367%</a:t>
                      </a:r>
                    </a:p>
                  </a:txBody>
                  <a:tcPr/>
                </a:tc>
                <a:extLst>
                  <a:ext uri="{0D108BD9-81ED-4DB2-BD59-A6C34878D82A}">
                    <a16:rowId xmlns:a16="http://schemas.microsoft.com/office/drawing/2014/main" val="3089392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- 2017-11-26 15:11:16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تساعدك الضمانات الممتدة وصیانة رینو في التخطیط للأمور غیر المتوقعة.
 </a:t>
                      </a:r>
                      <a:r>
                        <a:rPr kumimoji="0" lang="en-US" sz="1000" b="0" i="0" u="none" strike="noStrike" kern="1200" cap="none" spc="0" normalizeH="0" baseline="0" noProof="0">
                          <a:ln>
                            <a:noFill/>
                          </a:ln>
                          <a:solidFill>
                            <a:prstClr val="black"/>
                          </a:solidFill>
                          <a:effectLst/>
                          <a:uLnTx/>
                          <a:uFillTx/>
                          <a:latin typeface="+mn-lt"/>
                          <a:ea typeface="+mn-ea"/>
                          <a:cs typeface="+mn-cs"/>
                        </a:rPr>
                        <a:t>https://t.co/bKFiUPDyt7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Our extended warranties and Renault assistance help you plan for the unexpected. 
https://t.co/bKFiUPDyt7 https://t.co/j0fdRX9K4W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0.0428%</a:t>
                      </a:r>
                    </a:p>
                  </a:txBody>
                  <a:tcPr/>
                </a:tc>
                <a:extLst>
                  <a:ext uri="{0D108BD9-81ED-4DB2-BD59-A6C34878D82A}">
                    <a16:rowId xmlns:a16="http://schemas.microsoft.com/office/drawing/2014/main" val="282078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- 2017-11-25 13:12:14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 مجرد إختباریة إلى سیارة على أرض الواقع
أصبح المستقبل الآن حاضرًا مع رینو
اكتشف المزید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https://t.co/yF5yfZXQvu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From concept to reality
The future is now present with Renault 
Discover more here:
https://t.co/yF5yfZXQvu https://t.co/UFzTdKBqpq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0.0122%</a:t>
                      </a:r>
                    </a:p>
                  </a:txBody>
                  <a:tcPr/>
                </a:tc>
                <a:extLst>
                  <a:ext uri="{0D108BD9-81ED-4DB2-BD59-A6C34878D82A}">
                    <a16:rowId xmlns:a16="http://schemas.microsoft.com/office/drawing/2014/main" val="2808795928"/>
                  </a:ext>
                </a:extLst>
              </a:tr>
            </a:tbl>
          </a:graphicData>
        </a:graphic>
      </p:graphicFrame>
      <p:sp>
        <p:nvSpPr>
          <p:cNvPr id="3" name="Title 2">
            <a:extLst>
              <a:ext uri="{FF2B5EF4-FFF2-40B4-BE49-F238E27FC236}">
                <a16:creationId xmlns:a16="http://schemas.microsoft.com/office/drawing/2014/main" id="{56FAA275-299A-4449-8208-A74448AB4DA2}"/>
              </a:ext>
            </a:extLst>
          </p:cNvPr>
          <p:cNvSpPr>
            <a:spLocks noGrp="1"/>
          </p:cNvSpPr>
          <p:nvPr>
            <p:ph type="title"/>
          </p:nvPr>
        </p:nvSpPr>
        <p:spPr/>
        <p:txBody>
          <a:bodyPr/>
          <a:lstStyle/>
          <a:p>
            <a:r>
              <a:rPr lang="en-US"/>
              <a:t>Twitter Own and Retweeted Tweets Table - 2 of 7</a:t>
            </a:r>
          </a:p>
        </p:txBody>
      </p:sp>
      <p:sp>
        <p:nvSpPr>
          <p:cNvPr id="4" name="Text Placeholder 3">
            <a:extLst>
              <a:ext uri="{FF2B5EF4-FFF2-40B4-BE49-F238E27FC236}">
                <a16:creationId xmlns:a16="http://schemas.microsoft.com/office/drawing/2014/main" id="{9FCBCA1D-AF3B-4AE9-95C7-166D2880916C}"/>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82352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5E66ECA-9DF2-4CCB-B34E-A74D630B31E8}"/>
              </a:ext>
            </a:extLst>
          </p:cNvPr>
          <p:cNvGraphicFramePr>
            <a:graphicFrameLocks noGrp="1"/>
          </p:cNvGraphicFramePr>
          <p:nvPr>
            <p:ph type="tbl" sz="quarter" idx="13"/>
            <p:extLst>
              <p:ext uri="{D42A27DB-BD31-4B8C-83A1-F6EECF244321}">
                <p14:modId xmlns:p14="http://schemas.microsoft.com/office/powerpoint/2010/main" val="252551999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00933232"/>
                    </a:ext>
                  </a:extLst>
                </a:gridCol>
                <a:gridCol w="822960">
                  <a:extLst>
                    <a:ext uri="{9D8B030D-6E8A-4147-A177-3AD203B41FA5}">
                      <a16:colId xmlns:a16="http://schemas.microsoft.com/office/drawing/2014/main" val="417206974"/>
                    </a:ext>
                  </a:extLst>
                </a:gridCol>
                <a:gridCol w="822960">
                  <a:extLst>
                    <a:ext uri="{9D8B030D-6E8A-4147-A177-3AD203B41FA5}">
                      <a16:colId xmlns:a16="http://schemas.microsoft.com/office/drawing/2014/main" val="3108938432"/>
                    </a:ext>
                  </a:extLst>
                </a:gridCol>
                <a:gridCol w="822960">
                  <a:extLst>
                    <a:ext uri="{9D8B030D-6E8A-4147-A177-3AD203B41FA5}">
                      <a16:colId xmlns:a16="http://schemas.microsoft.com/office/drawing/2014/main" val="2431848075"/>
                    </a:ext>
                  </a:extLst>
                </a:gridCol>
                <a:gridCol w="822960">
                  <a:extLst>
                    <a:ext uri="{9D8B030D-6E8A-4147-A177-3AD203B41FA5}">
                      <a16:colId xmlns:a16="http://schemas.microsoft.com/office/drawing/2014/main" val="821632265"/>
                    </a:ext>
                  </a:extLst>
                </a:gridCol>
                <a:gridCol w="822960">
                  <a:extLst>
                    <a:ext uri="{9D8B030D-6E8A-4147-A177-3AD203B41FA5}">
                      <a16:colId xmlns:a16="http://schemas.microsoft.com/office/drawing/2014/main" val="2636763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46804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- 2017-11-23 16:57:06</a:t>
                      </a:r>
                      <a:r>
                        <a:rPr kumimoji="0" lang="en-US" sz="1000" b="0" i="0" u="none" strike="noStrike" kern="1200" cap="none" spc="0" normalizeH="0" baseline="0" noProof="0">
                          <a:ln>
                            <a:noFill/>
                          </a:ln>
                          <a:solidFill>
                            <a:prstClr val="black"/>
                          </a:solidFill>
                          <a:effectLst/>
                          <a:uLnTx/>
                          <a:uFillTx/>
                          <a:latin typeface="+mn-lt"/>
                          <a:ea typeface="+mn-ea"/>
                          <a:cs typeface="+mn-cs"/>
                        </a:rPr>
                        <a:t>
In our accessories range, find everything you need to make 
your Renault more practical, more comfortable and more 
you.
Discover our accessories range here:
https://t.co/d5XM8E0Hig
#Renault #KSA #Cars https://t.co/MiFJzWMf9m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a:t>
                      </a:r>
                    </a:p>
                  </a:txBody>
                  <a:tcPr/>
                </a:tc>
                <a:extLst>
                  <a:ext uri="{0D108BD9-81ED-4DB2-BD59-A6C34878D82A}">
                    <a16:rowId xmlns:a16="http://schemas.microsoft.com/office/drawing/2014/main" val="2557458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- 2017-11-23 16:56:17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تجد في مجموعة الملحقات الخاصة بنا كل ما تحتاجھ لجعل سیارتك عملیة أكثر،
مریحة أكثر و تشبھك أكثر.
اكتشف ملحقات السیارات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https://t.co/d5XM8E0Hig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https://t.co/qH3ZTxFSg6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extLst>
                  <a:ext uri="{0D108BD9-81ED-4DB2-BD59-A6C34878D82A}">
                    <a16:rowId xmlns:a16="http://schemas.microsoft.com/office/drawing/2014/main" val="503935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- 2017-11-22 14:12:27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وریاضة سباق السیارات، أكثر من 115 عاماً من الابتكار
اكتشف المزید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https://t.co/XJlqNeQ94E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Renault and motorsport, over 115 years of innovation. 
Discover more here:
https://t.co/XJlqNeQ94E https://t.co/AWtgABVsH0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a:t>
                      </a:r>
                    </a:p>
                  </a:txBody>
                  <a:tcPr/>
                </a:tc>
                <a:extLst>
                  <a:ext uri="{0D108BD9-81ED-4DB2-BD59-A6C34878D82A}">
                    <a16:rowId xmlns:a16="http://schemas.microsoft.com/office/drawing/2014/main" val="3767418509"/>
                  </a:ext>
                </a:extLst>
              </a:tr>
            </a:tbl>
          </a:graphicData>
        </a:graphic>
      </p:graphicFrame>
      <p:sp>
        <p:nvSpPr>
          <p:cNvPr id="3" name="Title 2">
            <a:extLst>
              <a:ext uri="{FF2B5EF4-FFF2-40B4-BE49-F238E27FC236}">
                <a16:creationId xmlns:a16="http://schemas.microsoft.com/office/drawing/2014/main" id="{7F41D0BE-B046-478D-90C8-1C109820C1B6}"/>
              </a:ext>
            </a:extLst>
          </p:cNvPr>
          <p:cNvSpPr>
            <a:spLocks noGrp="1"/>
          </p:cNvSpPr>
          <p:nvPr>
            <p:ph type="title"/>
          </p:nvPr>
        </p:nvSpPr>
        <p:spPr/>
        <p:txBody>
          <a:bodyPr/>
          <a:lstStyle/>
          <a:p>
            <a:r>
              <a:rPr lang="en-US"/>
              <a:t>Twitter Own and Retweeted Tweets Table - 3 of 7</a:t>
            </a:r>
          </a:p>
        </p:txBody>
      </p:sp>
      <p:sp>
        <p:nvSpPr>
          <p:cNvPr id="4" name="Text Placeholder 3">
            <a:extLst>
              <a:ext uri="{FF2B5EF4-FFF2-40B4-BE49-F238E27FC236}">
                <a16:creationId xmlns:a16="http://schemas.microsoft.com/office/drawing/2014/main" id="{A6EEEDE6-1DC9-44AF-8AA4-5B136EE65B0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0291390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1DC86BB-CBC5-4BE8-AAEA-8ED2B650439C}"/>
              </a:ext>
            </a:extLst>
          </p:cNvPr>
          <p:cNvGraphicFramePr>
            <a:graphicFrameLocks noGrp="1"/>
          </p:cNvGraphicFramePr>
          <p:nvPr>
            <p:ph type="tbl" sz="quarter" idx="13"/>
            <p:extLst>
              <p:ext uri="{D42A27DB-BD31-4B8C-83A1-F6EECF244321}">
                <p14:modId xmlns:p14="http://schemas.microsoft.com/office/powerpoint/2010/main" val="4027463308"/>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9254371"/>
                    </a:ext>
                  </a:extLst>
                </a:gridCol>
                <a:gridCol w="822960">
                  <a:extLst>
                    <a:ext uri="{9D8B030D-6E8A-4147-A177-3AD203B41FA5}">
                      <a16:colId xmlns:a16="http://schemas.microsoft.com/office/drawing/2014/main" val="1571621095"/>
                    </a:ext>
                  </a:extLst>
                </a:gridCol>
                <a:gridCol w="822960">
                  <a:extLst>
                    <a:ext uri="{9D8B030D-6E8A-4147-A177-3AD203B41FA5}">
                      <a16:colId xmlns:a16="http://schemas.microsoft.com/office/drawing/2014/main" val="3921251830"/>
                    </a:ext>
                  </a:extLst>
                </a:gridCol>
                <a:gridCol w="822960">
                  <a:extLst>
                    <a:ext uri="{9D8B030D-6E8A-4147-A177-3AD203B41FA5}">
                      <a16:colId xmlns:a16="http://schemas.microsoft.com/office/drawing/2014/main" val="3020214700"/>
                    </a:ext>
                  </a:extLst>
                </a:gridCol>
                <a:gridCol w="822960">
                  <a:extLst>
                    <a:ext uri="{9D8B030D-6E8A-4147-A177-3AD203B41FA5}">
                      <a16:colId xmlns:a16="http://schemas.microsoft.com/office/drawing/2014/main" val="42850615"/>
                    </a:ext>
                  </a:extLst>
                </a:gridCol>
                <a:gridCol w="822960">
                  <a:extLst>
                    <a:ext uri="{9D8B030D-6E8A-4147-A177-3AD203B41FA5}">
                      <a16:colId xmlns:a16="http://schemas.microsoft.com/office/drawing/2014/main" val="3219763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368669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- 2017-11-21 14:19:20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ماھي القطعة الناقصة في الصورة؟
شاركنا اجابتك في التعلیقات!
#رینو #السعودیة #سیارات
</a:t>
                      </a:r>
                      <a:r>
                        <a:rPr kumimoji="0" lang="en-US" sz="1000" b="0" i="0" u="none" strike="noStrike" kern="1200" cap="none" spc="0" normalizeH="0" baseline="0" noProof="0">
                          <a:ln>
                            <a:noFill/>
                          </a:ln>
                          <a:solidFill>
                            <a:prstClr val="black"/>
                          </a:solidFill>
                          <a:effectLst/>
                          <a:uLnTx/>
                          <a:uFillTx/>
                          <a:latin typeface="+mn-lt"/>
                          <a:ea typeface="+mn-ea"/>
                          <a:cs typeface="+mn-cs"/>
                        </a:rPr>
                        <a:t>What is the missing piece?
Share your answer with us! https://t.co/fwenWFIeSN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0.0429%</a:t>
                      </a:r>
                    </a:p>
                  </a:txBody>
                  <a:tcPr/>
                </a:tc>
                <a:extLst>
                  <a:ext uri="{0D108BD9-81ED-4DB2-BD59-A6C34878D82A}">
                    <a16:rowId xmlns:a16="http://schemas.microsoft.com/office/drawing/2014/main" val="2021945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- 2017-11-20 16:13:50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رینو سیمبول تناسب أسلوب حیاتك العصري والعملي!
تعرفي على سیارات رینو الجدیدة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https://t.co/pAMoRO0UnD
#</a:t>
                      </a:r>
                      <a:r>
                        <a:rPr kumimoji="0" lang="ar-AE" sz="1000" b="0" i="0" u="none" strike="noStrike" kern="1200" cap="none" spc="0" normalizeH="0" baseline="0" noProof="0">
                          <a:ln>
                            <a:noFill/>
                          </a:ln>
                          <a:solidFill>
                            <a:prstClr val="black"/>
                          </a:solidFill>
                          <a:effectLst/>
                          <a:uLnTx/>
                          <a:uFillTx/>
                          <a:latin typeface="+mn-lt"/>
                          <a:ea typeface="+mn-ea"/>
                          <a:cs typeface="+mn-cs"/>
                        </a:rPr>
                        <a:t>رینو #السعودیة #سیارات
</a:t>
                      </a:r>
                      <a:r>
                        <a:rPr kumimoji="0" lang="en-US" sz="1000" b="0" i="0" u="none" strike="noStrike" kern="1200" cap="none" spc="0" normalizeH="0" baseline="0" noProof="0">
                          <a:ln>
                            <a:noFill/>
                          </a:ln>
                          <a:solidFill>
                            <a:prstClr val="black"/>
                          </a:solidFill>
                          <a:effectLst/>
                          <a:uLnTx/>
                          <a:uFillTx/>
                          <a:latin typeface="+mn-lt"/>
                          <a:ea typeface="+mn-ea"/>
                          <a:cs typeface="+mn-cs"/>
                        </a:rPr>
                        <a:t>Renault Symbol fits your modern and practical life style!
Discover our new range here:
https://t.co/pAMoRO0UnD https://t.co/TNWQfzfGNM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0.0184%</a:t>
                      </a:r>
                    </a:p>
                  </a:txBody>
                  <a:tcPr/>
                </a:tc>
                <a:extLst>
                  <a:ext uri="{0D108BD9-81ED-4DB2-BD59-A6C34878D82A}">
                    <a16:rowId xmlns:a16="http://schemas.microsoft.com/office/drawing/2014/main" val="1925485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- 2017-11-19 13:42:05</a:t>
                      </a:r>
                      <a:r>
                        <a:rPr kumimoji="0" lang="en-US" sz="1000" b="0" i="0" u="none" strike="noStrike" kern="1200" cap="none" spc="0" normalizeH="0" baseline="0" noProof="0">
                          <a:ln>
                            <a:noFill/>
                          </a:ln>
                          <a:solidFill>
                            <a:prstClr val="black"/>
                          </a:solidFill>
                          <a:effectLst/>
                          <a:uLnTx/>
                          <a:uFillTx/>
                          <a:latin typeface="+mn-lt"/>
                          <a:ea typeface="+mn-ea"/>
                          <a:cs typeface="+mn-cs"/>
                        </a:rPr>
                        <a:t>
We are an international company with French roots and a rich history spanning more than 115 years.
Discover our new Range here:
https://t.co/XJlqNeQ94E https://t.co/qZVz2qF8Ux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0.0123%</a:t>
                      </a:r>
                    </a:p>
                  </a:txBody>
                  <a:tcPr/>
                </a:tc>
                <a:extLst>
                  <a:ext uri="{0D108BD9-81ED-4DB2-BD59-A6C34878D82A}">
                    <a16:rowId xmlns:a16="http://schemas.microsoft.com/office/drawing/2014/main" val="236378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- 2017-11-19 13:41:59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نتميز بأننا شركة دولية ذات جذور فرنسية وتاريخ عريق ممتد لأكثر من 115 عاماً.
اكتشف مجموعتنا الجديدة من خلال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https://t.co/XJlqNeQ94E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https://t.co/NjY6BwIm9z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a:t>
                      </a:r>
                    </a:p>
                  </a:txBody>
                  <a:tcPr/>
                </a:tc>
                <a:extLst>
                  <a:ext uri="{0D108BD9-81ED-4DB2-BD59-A6C34878D82A}">
                    <a16:rowId xmlns:a16="http://schemas.microsoft.com/office/drawing/2014/main" val="2870682557"/>
                  </a:ext>
                </a:extLst>
              </a:tr>
            </a:tbl>
          </a:graphicData>
        </a:graphic>
      </p:graphicFrame>
      <p:sp>
        <p:nvSpPr>
          <p:cNvPr id="3" name="Title 2">
            <a:extLst>
              <a:ext uri="{FF2B5EF4-FFF2-40B4-BE49-F238E27FC236}">
                <a16:creationId xmlns:a16="http://schemas.microsoft.com/office/drawing/2014/main" id="{81E00775-A6A7-4068-B536-DBECC3BB70F9}"/>
              </a:ext>
            </a:extLst>
          </p:cNvPr>
          <p:cNvSpPr>
            <a:spLocks noGrp="1"/>
          </p:cNvSpPr>
          <p:nvPr>
            <p:ph type="title"/>
          </p:nvPr>
        </p:nvSpPr>
        <p:spPr/>
        <p:txBody>
          <a:bodyPr/>
          <a:lstStyle/>
          <a:p>
            <a:r>
              <a:rPr lang="en-US"/>
              <a:t>Twitter Own and Retweeted Tweets Table - 4 of 7</a:t>
            </a:r>
          </a:p>
        </p:txBody>
      </p:sp>
      <p:sp>
        <p:nvSpPr>
          <p:cNvPr id="4" name="Text Placeholder 3">
            <a:extLst>
              <a:ext uri="{FF2B5EF4-FFF2-40B4-BE49-F238E27FC236}">
                <a16:creationId xmlns:a16="http://schemas.microsoft.com/office/drawing/2014/main" id="{A14DF5C7-5433-49DE-AEA2-91D6C6A40DE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032835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39E75EC0-E7A8-401B-AB6A-E772CAD78BDE}"/>
              </a:ext>
            </a:extLst>
          </p:cNvPr>
          <p:cNvGraphicFramePr>
            <a:graphicFrameLocks noGrp="1"/>
          </p:cNvGraphicFramePr>
          <p:nvPr>
            <p:ph type="tbl" sz="quarter" idx="13"/>
            <p:extLst>
              <p:ext uri="{D42A27DB-BD31-4B8C-83A1-F6EECF244321}">
                <p14:modId xmlns:p14="http://schemas.microsoft.com/office/powerpoint/2010/main" val="138936318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25293128"/>
                    </a:ext>
                  </a:extLst>
                </a:gridCol>
                <a:gridCol w="822960">
                  <a:extLst>
                    <a:ext uri="{9D8B030D-6E8A-4147-A177-3AD203B41FA5}">
                      <a16:colId xmlns:a16="http://schemas.microsoft.com/office/drawing/2014/main" val="2989245468"/>
                    </a:ext>
                  </a:extLst>
                </a:gridCol>
                <a:gridCol w="822960">
                  <a:extLst>
                    <a:ext uri="{9D8B030D-6E8A-4147-A177-3AD203B41FA5}">
                      <a16:colId xmlns:a16="http://schemas.microsoft.com/office/drawing/2014/main" val="711202220"/>
                    </a:ext>
                  </a:extLst>
                </a:gridCol>
                <a:gridCol w="822960">
                  <a:extLst>
                    <a:ext uri="{9D8B030D-6E8A-4147-A177-3AD203B41FA5}">
                      <a16:colId xmlns:a16="http://schemas.microsoft.com/office/drawing/2014/main" val="3434516545"/>
                    </a:ext>
                  </a:extLst>
                </a:gridCol>
                <a:gridCol w="822960">
                  <a:extLst>
                    <a:ext uri="{9D8B030D-6E8A-4147-A177-3AD203B41FA5}">
                      <a16:colId xmlns:a16="http://schemas.microsoft.com/office/drawing/2014/main" val="85264824"/>
                    </a:ext>
                  </a:extLst>
                </a:gridCol>
                <a:gridCol w="822960">
                  <a:extLst>
                    <a:ext uri="{9D8B030D-6E8A-4147-A177-3AD203B41FA5}">
                      <a16:colId xmlns:a16="http://schemas.microsoft.com/office/drawing/2014/main" val="843266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2839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- 2017-11-18 12:45:50</a:t>
                      </a:r>
                      <a:r>
                        <a:rPr kumimoji="0" lang="en-US" sz="1000" b="0" i="0" u="none" strike="noStrike" kern="1200" cap="none" spc="0" normalizeH="0" baseline="0" noProof="0">
                          <a:ln>
                            <a:noFill/>
                          </a:ln>
                          <a:solidFill>
                            <a:prstClr val="black"/>
                          </a:solidFill>
                          <a:effectLst/>
                          <a:uLnTx/>
                          <a:uFillTx/>
                          <a:latin typeface="+mn-lt"/>
                          <a:ea typeface="+mn-ea"/>
                          <a:cs typeface="+mn-cs"/>
                        </a:rPr>
                        <a:t>
Bodywork, windscreen, interior maintenance... Protect, 
repair, clean and shine your #Renault. We are here to advise or welcome you, with or without an 
appointment.
Discover more here: 
https://t.co/bKFiUPDyt7 https://t.co/JhgvOodEgk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0.0061%</a:t>
                      </a:r>
                    </a:p>
                  </a:txBody>
                  <a:tcPr/>
                </a:tc>
                <a:extLst>
                  <a:ext uri="{0D108BD9-81ED-4DB2-BD59-A6C34878D82A}">
                    <a16:rowId xmlns:a16="http://schemas.microsoft.com/office/drawing/2014/main" val="3235396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- 2017-11-18 12:44:42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صيانة هيكل السيارة والزجاج الأمامي للسيارة والصيانة الداخلية... قم بحماية 
وإصلاح وتنظيف وتلميع سيارتك. نحن هنا لتقديم النصيحة أو للترحيب بكم في موعد 
أو من دون موعد.
اكتشف المزيد في الرابط التالي:
</a:t>
                      </a:r>
                      <a:r>
                        <a:rPr kumimoji="0" lang="en-US" sz="1000" b="0" i="0" u="none" strike="noStrike" kern="1200" cap="none" spc="0" normalizeH="0" baseline="0" noProof="0">
                          <a:ln>
                            <a:noFill/>
                          </a:ln>
                          <a:solidFill>
                            <a:prstClr val="black"/>
                          </a:solidFill>
                          <a:effectLst/>
                          <a:uLnTx/>
                          <a:uFillTx/>
                          <a:latin typeface="+mn-lt"/>
                          <a:ea typeface="+mn-ea"/>
                          <a:cs typeface="+mn-cs"/>
                        </a:rPr>
                        <a:t>https://t.co/bKFiUPDyt7</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https://t.co/KqQ5ZrimH9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a:t>
                      </a:r>
                    </a:p>
                  </a:txBody>
                  <a:tcPr/>
                </a:tc>
                <a:extLst>
                  <a:ext uri="{0D108BD9-81ED-4DB2-BD59-A6C34878D82A}">
                    <a16:rowId xmlns:a16="http://schemas.microsoft.com/office/drawing/2014/main" val="284089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- 2017-11-16 16:35:52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القطعة الناقصة في الصورة؟
شاركنا اجابتك في التعليقات!
#رينو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What is the missing piece?
Share your answer with us! https://t.co/R4ehiPeDcw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0.1105%</a:t>
                      </a:r>
                    </a:p>
                  </a:txBody>
                  <a:tcPr/>
                </a:tc>
                <a:extLst>
                  <a:ext uri="{0D108BD9-81ED-4DB2-BD59-A6C34878D82A}">
                    <a16:rowId xmlns:a16="http://schemas.microsoft.com/office/drawing/2014/main" val="1083730677"/>
                  </a:ext>
                </a:extLst>
              </a:tr>
            </a:tbl>
          </a:graphicData>
        </a:graphic>
      </p:graphicFrame>
      <p:sp>
        <p:nvSpPr>
          <p:cNvPr id="3" name="Title 2">
            <a:extLst>
              <a:ext uri="{FF2B5EF4-FFF2-40B4-BE49-F238E27FC236}">
                <a16:creationId xmlns:a16="http://schemas.microsoft.com/office/drawing/2014/main" id="{05A9F6A1-D869-4CAF-B9EA-03F94B1C9C26}"/>
              </a:ext>
            </a:extLst>
          </p:cNvPr>
          <p:cNvSpPr>
            <a:spLocks noGrp="1"/>
          </p:cNvSpPr>
          <p:nvPr>
            <p:ph type="title"/>
          </p:nvPr>
        </p:nvSpPr>
        <p:spPr/>
        <p:txBody>
          <a:bodyPr/>
          <a:lstStyle/>
          <a:p>
            <a:r>
              <a:rPr lang="en-US"/>
              <a:t>Twitter Own and Retweeted Tweets Table - 5 of 7</a:t>
            </a:r>
          </a:p>
        </p:txBody>
      </p:sp>
      <p:sp>
        <p:nvSpPr>
          <p:cNvPr id="4" name="Text Placeholder 3">
            <a:extLst>
              <a:ext uri="{FF2B5EF4-FFF2-40B4-BE49-F238E27FC236}">
                <a16:creationId xmlns:a16="http://schemas.microsoft.com/office/drawing/2014/main" id="{92DAE785-FE5C-45ED-A043-BFA812F158A8}"/>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7788128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1C0CB168-DE86-4CFE-8173-C4D9EF4C894F}"/>
              </a:ext>
            </a:extLst>
          </p:cNvPr>
          <p:cNvGraphicFramePr>
            <a:graphicFrameLocks noGrp="1"/>
          </p:cNvGraphicFramePr>
          <p:nvPr>
            <p:ph type="tbl" sz="quarter" idx="13"/>
            <p:extLst>
              <p:ext uri="{D42A27DB-BD31-4B8C-83A1-F6EECF244321}">
                <p14:modId xmlns:p14="http://schemas.microsoft.com/office/powerpoint/2010/main" val="2286307361"/>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99191244"/>
                    </a:ext>
                  </a:extLst>
                </a:gridCol>
                <a:gridCol w="822960">
                  <a:extLst>
                    <a:ext uri="{9D8B030D-6E8A-4147-A177-3AD203B41FA5}">
                      <a16:colId xmlns:a16="http://schemas.microsoft.com/office/drawing/2014/main" val="1425248474"/>
                    </a:ext>
                  </a:extLst>
                </a:gridCol>
                <a:gridCol w="822960">
                  <a:extLst>
                    <a:ext uri="{9D8B030D-6E8A-4147-A177-3AD203B41FA5}">
                      <a16:colId xmlns:a16="http://schemas.microsoft.com/office/drawing/2014/main" val="2555125788"/>
                    </a:ext>
                  </a:extLst>
                </a:gridCol>
                <a:gridCol w="822960">
                  <a:extLst>
                    <a:ext uri="{9D8B030D-6E8A-4147-A177-3AD203B41FA5}">
                      <a16:colId xmlns:a16="http://schemas.microsoft.com/office/drawing/2014/main" val="4151165330"/>
                    </a:ext>
                  </a:extLst>
                </a:gridCol>
                <a:gridCol w="822960">
                  <a:extLst>
                    <a:ext uri="{9D8B030D-6E8A-4147-A177-3AD203B41FA5}">
                      <a16:colId xmlns:a16="http://schemas.microsoft.com/office/drawing/2014/main" val="1045809580"/>
                    </a:ext>
                  </a:extLst>
                </a:gridCol>
                <a:gridCol w="822960">
                  <a:extLst>
                    <a:ext uri="{9D8B030D-6E8A-4147-A177-3AD203B41FA5}">
                      <a16:colId xmlns:a16="http://schemas.microsoft.com/office/drawing/2014/main" val="1675065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615903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- 2017-11-14 11:40:24</a:t>
                      </a:r>
                      <a:r>
                        <a:rPr kumimoji="0" lang="en-US" sz="1000" b="0" i="0" u="none" strike="noStrike" kern="1200" cap="none" spc="0" normalizeH="0" baseline="0" noProof="0">
                          <a:ln>
                            <a:noFill/>
                          </a:ln>
                          <a:solidFill>
                            <a:prstClr val="black"/>
                          </a:solidFill>
                          <a:effectLst/>
                          <a:uLnTx/>
                          <a:uFillTx/>
                          <a:latin typeface="+mn-lt"/>
                          <a:ea typeface="+mn-ea"/>
                          <a:cs typeface="+mn-cs"/>
                        </a:rPr>
                        <a:t>
Packages, service offers and advice to protect and maintain your car. Drive carefree with our simple solutions that make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life easier.
Get your car to maintenance, visit our website to know more: https://t.co/gtkMCDIQ6Y https://t.co/Xb6U5lUo6C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extLst>
                  <a:ext uri="{0D108BD9-81ED-4DB2-BD59-A6C34878D82A}">
                    <a16:rowId xmlns:a16="http://schemas.microsoft.com/office/drawing/2014/main" val="3011044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- 2017-11-14 11:39:55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برامج وعروض صيانة واستشارات لحماية سيارتك والحفاظ عليها. تجنب المتاعب 
عن طريق حلولنا البسيطة التي تجعل حياتك أسهل.
قم بصيانة سيارتك الآن، زر الرابط لمعرفة المزيد
</a:t>
                      </a:r>
                      <a:r>
                        <a:rPr kumimoji="0" lang="en-US" sz="1000" b="0" i="0" u="none" strike="noStrike" kern="1200" cap="none" spc="0" normalizeH="0" baseline="0" noProof="0">
                          <a:ln>
                            <a:noFill/>
                          </a:ln>
                          <a:solidFill>
                            <a:prstClr val="black"/>
                          </a:solidFill>
                          <a:effectLst/>
                          <a:uLnTx/>
                          <a:uFillTx/>
                          <a:latin typeface="+mn-lt"/>
                          <a:ea typeface="+mn-ea"/>
                          <a:cs typeface="+mn-cs"/>
                        </a:rPr>
                        <a:t>https://t.co/gtkMCDIQ6Y</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رينو #السعودية #سيارات </a:t>
                      </a:r>
                      <a:r>
                        <a:rPr kumimoji="0" lang="en-US" sz="1000" b="0" i="0" u="none" strike="noStrike" kern="1200" cap="none" spc="0" normalizeH="0" baseline="0" noProof="0">
                          <a:ln>
                            <a:noFill/>
                          </a:ln>
                          <a:solidFill>
                            <a:prstClr val="black"/>
                          </a:solidFill>
                          <a:effectLst/>
                          <a:uLnTx/>
                          <a:uFillTx/>
                          <a:latin typeface="+mn-lt"/>
                          <a:ea typeface="+mn-ea"/>
                          <a:cs typeface="+mn-cs"/>
                        </a:rPr>
                        <a:t>https://t.co/pAdo9asc4p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extLst>
                  <a:ext uri="{0D108BD9-81ED-4DB2-BD59-A6C34878D82A}">
                    <a16:rowId xmlns:a16="http://schemas.microsoft.com/office/drawing/2014/main" val="1594196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- 2017-11-13 11:52:55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 یوم الإحسان العالمي مد ید العون لمن یحتاجه.
#رینو #سیارات #السعودیة #یوم_الاحسان_العالمي
</a:t>
                      </a:r>
                      <a:r>
                        <a:rPr kumimoji="0" lang="en-US" sz="1000" b="0" i="0" u="none" strike="noStrike" kern="1200" cap="none" spc="0" normalizeH="0" baseline="0" noProof="0">
                          <a:ln>
                            <a:noFill/>
                          </a:ln>
                          <a:solidFill>
                            <a:prstClr val="black"/>
                          </a:solidFill>
                          <a:effectLst/>
                          <a:uLnTx/>
                          <a:uFillTx/>
                          <a:latin typeface="+mn-lt"/>
                          <a:ea typeface="+mn-ea"/>
                          <a:cs typeface="+mn-cs"/>
                        </a:rPr>
                        <a:t>In World Kindness Day, Reach out to help those in need.
#Renault #WorldKindnessDay https://t.co/wNbs1GYpMx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extLst>
                  <a:ext uri="{0D108BD9-81ED-4DB2-BD59-A6C34878D82A}">
                    <a16:rowId xmlns:a16="http://schemas.microsoft.com/office/drawing/2014/main" val="939004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- 2017-11-12 16:55:27</a:t>
                      </a:r>
                      <a:r>
                        <a:rPr kumimoji="0" lang="en-US" sz="1000" b="0" i="0" u="none" strike="noStrike" kern="1200" cap="none" spc="0" normalizeH="0" baseline="0" noProof="0">
                          <a:ln>
                            <a:noFill/>
                          </a:ln>
                          <a:solidFill>
                            <a:prstClr val="black"/>
                          </a:solidFill>
                          <a:effectLst/>
                          <a:uLnTx/>
                          <a:uFillTx/>
                          <a:latin typeface="+mn-lt"/>
                          <a:ea typeface="+mn-ea"/>
                          <a:cs typeface="+mn-cs"/>
                        </a:rPr>
                        <a:t>
Amazing end-of-year offer on the Renault 4x4 Range For more information, Call Free Toll: 8002445050
https://t.co/MPSgdWbF8j
 #Renault #Saudi #KSA #Cars https://t.co/lzDoJF30BF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extLst>
                  <a:ext uri="{0D108BD9-81ED-4DB2-BD59-A6C34878D82A}">
                    <a16:rowId xmlns:a16="http://schemas.microsoft.com/office/drawing/2014/main" val="3864603172"/>
                  </a:ext>
                </a:extLst>
              </a:tr>
            </a:tbl>
          </a:graphicData>
        </a:graphic>
      </p:graphicFrame>
      <p:sp>
        <p:nvSpPr>
          <p:cNvPr id="3" name="Title 2">
            <a:extLst>
              <a:ext uri="{FF2B5EF4-FFF2-40B4-BE49-F238E27FC236}">
                <a16:creationId xmlns:a16="http://schemas.microsoft.com/office/drawing/2014/main" id="{59F0CCDF-2821-4630-A4A0-848B7531B3FB}"/>
              </a:ext>
            </a:extLst>
          </p:cNvPr>
          <p:cNvSpPr>
            <a:spLocks noGrp="1"/>
          </p:cNvSpPr>
          <p:nvPr>
            <p:ph type="title"/>
          </p:nvPr>
        </p:nvSpPr>
        <p:spPr/>
        <p:txBody>
          <a:bodyPr/>
          <a:lstStyle/>
          <a:p>
            <a:r>
              <a:rPr lang="en-US"/>
              <a:t>Twitter Own and Retweeted Tweets Table - 6 of 7</a:t>
            </a:r>
          </a:p>
        </p:txBody>
      </p:sp>
      <p:sp>
        <p:nvSpPr>
          <p:cNvPr id="4" name="Text Placeholder 3">
            <a:extLst>
              <a:ext uri="{FF2B5EF4-FFF2-40B4-BE49-F238E27FC236}">
                <a16:creationId xmlns:a16="http://schemas.microsoft.com/office/drawing/2014/main" id="{634F8A6C-DC81-4C65-8A71-9B2AFADDE3D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561975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A73738EF-A458-44B7-BABE-D047F04C1D7F}"/>
              </a:ext>
            </a:extLst>
          </p:cNvPr>
          <p:cNvGraphicFramePr>
            <a:graphicFrameLocks noGrp="1"/>
          </p:cNvGraphicFramePr>
          <p:nvPr>
            <p:ph type="tbl" sz="quarter" idx="13"/>
            <p:extLst>
              <p:ext uri="{D42A27DB-BD31-4B8C-83A1-F6EECF244321}">
                <p14:modId xmlns:p14="http://schemas.microsoft.com/office/powerpoint/2010/main" val="347255912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17383492"/>
                    </a:ext>
                  </a:extLst>
                </a:gridCol>
                <a:gridCol w="822960">
                  <a:extLst>
                    <a:ext uri="{9D8B030D-6E8A-4147-A177-3AD203B41FA5}">
                      <a16:colId xmlns:a16="http://schemas.microsoft.com/office/drawing/2014/main" val="1206207680"/>
                    </a:ext>
                  </a:extLst>
                </a:gridCol>
                <a:gridCol w="822960">
                  <a:extLst>
                    <a:ext uri="{9D8B030D-6E8A-4147-A177-3AD203B41FA5}">
                      <a16:colId xmlns:a16="http://schemas.microsoft.com/office/drawing/2014/main" val="1594729116"/>
                    </a:ext>
                  </a:extLst>
                </a:gridCol>
                <a:gridCol w="822960">
                  <a:extLst>
                    <a:ext uri="{9D8B030D-6E8A-4147-A177-3AD203B41FA5}">
                      <a16:colId xmlns:a16="http://schemas.microsoft.com/office/drawing/2014/main" val="150382922"/>
                    </a:ext>
                  </a:extLst>
                </a:gridCol>
                <a:gridCol w="822960">
                  <a:extLst>
                    <a:ext uri="{9D8B030D-6E8A-4147-A177-3AD203B41FA5}">
                      <a16:colId xmlns:a16="http://schemas.microsoft.com/office/drawing/2014/main" val="2305440267"/>
                    </a:ext>
                  </a:extLst>
                </a:gridCol>
                <a:gridCol w="822960">
                  <a:extLst>
                    <a:ext uri="{9D8B030D-6E8A-4147-A177-3AD203B41FA5}">
                      <a16:colId xmlns:a16="http://schemas.microsoft.com/office/drawing/2014/main" val="31346607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86971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- 2017-11-12 16:53:40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نھایة العام المذھلة من رینو لسیارات الدفع الرباعي ٤</a:t>
                      </a:r>
                      <a:r>
                        <a:rPr kumimoji="0" lang="en-US" sz="1000" b="0" i="0" u="none" strike="noStrike" kern="1200" cap="none" spc="0" normalizeH="0" baseline="0" noProof="0">
                          <a:ln>
                            <a:noFill/>
                          </a:ln>
                          <a:solidFill>
                            <a:prstClr val="black"/>
                          </a:solidFill>
                          <a:effectLst/>
                          <a:uLnTx/>
                          <a:uFillTx/>
                          <a:latin typeface="+mn-lt"/>
                          <a:ea typeface="+mn-ea"/>
                          <a:cs typeface="+mn-cs"/>
                        </a:rPr>
                        <a:t>x٤
</a:t>
                      </a:r>
                      <a:r>
                        <a:rPr kumimoji="0" lang="ar-AE" sz="1000" b="0" i="0" u="none" strike="noStrike" kern="1200" cap="none" spc="0" normalizeH="0" baseline="0" noProof="0">
                          <a:ln>
                            <a:noFill/>
                          </a:ln>
                          <a:solidFill>
                            <a:prstClr val="black"/>
                          </a:solidFill>
                          <a:effectLst/>
                          <a:uLnTx/>
                          <a:uFillTx/>
                          <a:latin typeface="+mn-lt"/>
                          <a:ea typeface="+mn-ea"/>
                          <a:cs typeface="+mn-cs"/>
                        </a:rPr>
                        <a:t>لمزید من المعلومات: ٨٠٠٢٤٤٥٠٥٠
</a:t>
                      </a:r>
                      <a:r>
                        <a:rPr kumimoji="0" lang="en-US" sz="1000" b="0" i="0" u="none" strike="noStrike" kern="1200" cap="none" spc="0" normalizeH="0" baseline="0" noProof="0">
                          <a:ln>
                            <a:noFill/>
                          </a:ln>
                          <a:solidFill>
                            <a:prstClr val="black"/>
                          </a:solidFill>
                          <a:effectLst/>
                          <a:uLnTx/>
                          <a:uFillTx/>
                          <a:latin typeface="+mn-lt"/>
                          <a:ea typeface="+mn-ea"/>
                          <a:cs typeface="+mn-cs"/>
                        </a:rPr>
                        <a:t>https://t.co/MPSgdWbF8j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https://t.co/5JjDYnV7rr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0.0552%</a:t>
                      </a:r>
                    </a:p>
                  </a:txBody>
                  <a:tcPr/>
                </a:tc>
                <a:extLst>
                  <a:ext uri="{0D108BD9-81ED-4DB2-BD59-A6C34878D82A}">
                    <a16:rowId xmlns:a16="http://schemas.microsoft.com/office/drawing/2014/main" val="96563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- 2017-11-11 10:46:40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الفروقات الثلاثة في الفيديو؟
شاركنا جوابك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What are the three differences?
Share your answer https://t.co/Q0PkVwxndz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a:t>
                      </a:r>
                    </a:p>
                  </a:txBody>
                  <a:tcPr/>
                </a:tc>
                <a:extLst>
                  <a:ext uri="{0D108BD9-81ED-4DB2-BD59-A6C34878D82A}">
                    <a16:rowId xmlns:a16="http://schemas.microsoft.com/office/drawing/2014/main" val="326920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- 2017-11-09 15:40:44</a:t>
                      </a:r>
                      <a:r>
                        <a:rPr kumimoji="0" lang="en-US" sz="1000" b="0" i="0" u="none" strike="noStrike" kern="1200" cap="none" spc="0" normalizeH="0" baseline="0" noProof="0">
                          <a:ln>
                            <a:noFill/>
                          </a:ln>
                          <a:solidFill>
                            <a:prstClr val="black"/>
                          </a:solidFill>
                          <a:effectLst/>
                          <a:uLnTx/>
                          <a:uFillTx/>
                          <a:latin typeface="+mn-lt"/>
                          <a:ea typeface="+mn-ea"/>
                          <a:cs typeface="+mn-cs"/>
                        </a:rPr>
                        <a:t>
Amazing end-of-year offer on the Renault Passenger Car Range.
For more information, Call Free Toll: 8002445050 
https://t.co/MPSgdWbF8j
#Renault #Saudi #KSA #Cars https://t.co/5NxZX66pKb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a:t>
                      </a:r>
                    </a:p>
                  </a:txBody>
                  <a:tcPr/>
                </a:tc>
                <a:extLst>
                  <a:ext uri="{0D108BD9-81ED-4DB2-BD59-A6C34878D82A}">
                    <a16:rowId xmlns:a16="http://schemas.microsoft.com/office/drawing/2014/main" val="3352872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- 2017-11-09 15:37:47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عروض نھایة العام المذھلة من رینو لسیارات الركاب لمزید من المعلومات: ٨٠٠٢٤٤٥٠٥٠ 
</a:t>
                      </a:r>
                      <a:r>
                        <a:rPr kumimoji="0" lang="en-US" sz="1000" b="0" i="0" u="none" strike="noStrike" kern="1200" cap="none" spc="0" normalizeH="0" baseline="0" noProof="0">
                          <a:ln>
                            <a:noFill/>
                          </a:ln>
                          <a:solidFill>
                            <a:prstClr val="black"/>
                          </a:solidFill>
                          <a:effectLst/>
                          <a:uLnTx/>
                          <a:uFillTx/>
                          <a:latin typeface="+mn-lt"/>
                          <a:ea typeface="+mn-ea"/>
                          <a:cs typeface="+mn-cs"/>
                        </a:rPr>
                        <a:t>https://t.co/MPSgdWbF8j
#</a:t>
                      </a:r>
                      <a:r>
                        <a:rPr kumimoji="0" lang="ar-AE" sz="1000" b="0" i="0" u="none" strike="noStrike" kern="1200" cap="none" spc="0" normalizeH="0" baseline="0" noProof="0">
                          <a:ln>
                            <a:noFill/>
                          </a:ln>
                          <a:solidFill>
                            <a:prstClr val="black"/>
                          </a:solidFill>
                          <a:effectLst/>
                          <a:uLnTx/>
                          <a:uFillTx/>
                          <a:latin typeface="+mn-lt"/>
                          <a:ea typeface="+mn-ea"/>
                          <a:cs typeface="+mn-cs"/>
                        </a:rPr>
                        <a:t>رینو #سیارات #السعودیة </a:t>
                      </a:r>
                      <a:r>
                        <a:rPr kumimoji="0" lang="en-US" sz="1000" b="0" i="0" u="none" strike="noStrike" kern="1200" cap="none" spc="0" normalizeH="0" baseline="0" noProof="0">
                          <a:ln>
                            <a:noFill/>
                          </a:ln>
                          <a:solidFill>
                            <a:prstClr val="black"/>
                          </a:solidFill>
                          <a:effectLst/>
                          <a:uLnTx/>
                          <a:uFillTx/>
                          <a:latin typeface="+mn-lt"/>
                          <a:ea typeface="+mn-ea"/>
                          <a:cs typeface="+mn-cs"/>
                        </a:rPr>
                        <a:t>https://t.co/O5H1e7hQle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0.0307%</a:t>
                      </a:r>
                    </a:p>
                  </a:txBody>
                  <a:tcPr/>
                </a:tc>
                <a:extLst>
                  <a:ext uri="{0D108BD9-81ED-4DB2-BD59-A6C34878D82A}">
                    <a16:rowId xmlns:a16="http://schemas.microsoft.com/office/drawing/2014/main" val="2688348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@RenaultGAA - 2017-11-08 11:37:57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الفروقات الثلاثة بين الصورتين؟
#رينو #سيارات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Spot the 3 differences! https://t.co/fDqHzc7Hgp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0.0246%</a:t>
                      </a:r>
                    </a:p>
                  </a:txBody>
                  <a:tcPr/>
                </a:tc>
                <a:extLst>
                  <a:ext uri="{0D108BD9-81ED-4DB2-BD59-A6C34878D82A}">
                    <a16:rowId xmlns:a16="http://schemas.microsoft.com/office/drawing/2014/main" val="986007281"/>
                  </a:ext>
                </a:extLst>
              </a:tr>
            </a:tbl>
          </a:graphicData>
        </a:graphic>
      </p:graphicFrame>
      <p:sp>
        <p:nvSpPr>
          <p:cNvPr id="3" name="Title 2">
            <a:extLst>
              <a:ext uri="{FF2B5EF4-FFF2-40B4-BE49-F238E27FC236}">
                <a16:creationId xmlns:a16="http://schemas.microsoft.com/office/drawing/2014/main" id="{6FCC8322-9862-4BBD-97E9-1C6A14B1F9BE}"/>
              </a:ext>
            </a:extLst>
          </p:cNvPr>
          <p:cNvSpPr>
            <a:spLocks noGrp="1"/>
          </p:cNvSpPr>
          <p:nvPr>
            <p:ph type="title"/>
          </p:nvPr>
        </p:nvSpPr>
        <p:spPr/>
        <p:txBody>
          <a:bodyPr/>
          <a:lstStyle/>
          <a:p>
            <a:r>
              <a:rPr lang="en-US"/>
              <a:t>Twitter Own and Retweeted Tweets Table - 7 of 7</a:t>
            </a:r>
          </a:p>
        </p:txBody>
      </p:sp>
      <p:sp>
        <p:nvSpPr>
          <p:cNvPr id="4" name="Text Placeholder 3">
            <a:extLst>
              <a:ext uri="{FF2B5EF4-FFF2-40B4-BE49-F238E27FC236}">
                <a16:creationId xmlns:a16="http://schemas.microsoft.com/office/drawing/2014/main" id="{7F2A3773-5616-4151-882F-1FFF6906F25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2101417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20180308_141735</Template>
  <TotalTime>0</TotalTime>
  <Words>507</Words>
  <Application>Microsoft Office PowerPoint</Application>
  <PresentationFormat>On-screen Show (4:3)</PresentationFormat>
  <Paragraphs>250</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Lato</vt:lpstr>
      <vt:lpstr>quintly_template</vt:lpstr>
      <vt:lpstr>Overview</vt:lpstr>
      <vt:lpstr>Twitter Followers Total</vt:lpstr>
      <vt:lpstr>Twitter Key Metrics Table</vt:lpstr>
      <vt:lpstr>Twitter Followers Change Rate</vt:lpstr>
      <vt:lpstr>Twitter Interaction Rate</vt:lpstr>
      <vt:lpstr>Twitter Own and Retweeted Tweets Table - 1 of 7</vt:lpstr>
      <vt:lpstr>Twitter Own and Retweeted Tweets Table - 2 of 7</vt:lpstr>
      <vt:lpstr>Twitter Own and Retweeted Tweets Table - 3 of 7</vt:lpstr>
      <vt:lpstr>Twitter Own and Retweeted Tweets Table - 4 of 7</vt:lpstr>
      <vt:lpstr>Twitter Own and Retweeted Tweets Table - 5 of 7</vt:lpstr>
      <vt:lpstr>Twitter Own and Retweeted Tweets Table - 6 of 7</vt:lpstr>
      <vt:lpstr>Twitter Own and Retweeted Tweets Table - 7 of 7</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2018-03-08T14:17:36Z</dcterms:created>
  <dcterms:modified xsi:type="dcterms:W3CDTF">2018-03-08T14:18:28Z</dcterms:modified>
</cp:coreProperties>
</file>