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6405"/>
  </p:normalViewPr>
  <p:slideViewPr>
    <p:cSldViewPr snapToGrid="0">
      <p:cViewPr varScale="1">
        <p:scale>
          <a:sx n="75" d="100"/>
          <a:sy n="75" d="100"/>
        </p:scale>
        <p:origin x="64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59035</c:v>
                </c:pt>
                <c:pt idx="1">
                  <c:v>59032</c:v>
                </c:pt>
                <c:pt idx="2">
                  <c:v>59030</c:v>
                </c:pt>
                <c:pt idx="3">
                  <c:v>59029</c:v>
                </c:pt>
                <c:pt idx="4">
                  <c:v>59031</c:v>
                </c:pt>
                <c:pt idx="5">
                  <c:v>59023</c:v>
                </c:pt>
                <c:pt idx="6">
                  <c:v>59019</c:v>
                </c:pt>
                <c:pt idx="7">
                  <c:v>59012</c:v>
                </c:pt>
                <c:pt idx="8">
                  <c:v>59009</c:v>
                </c:pt>
                <c:pt idx="9">
                  <c:v>58995</c:v>
                </c:pt>
                <c:pt idx="10">
                  <c:v>58994</c:v>
                </c:pt>
                <c:pt idx="11">
                  <c:v>58994</c:v>
                </c:pt>
                <c:pt idx="12">
                  <c:v>58992</c:v>
                </c:pt>
                <c:pt idx="13">
                  <c:v>58992</c:v>
                </c:pt>
                <c:pt idx="14">
                  <c:v>58992</c:v>
                </c:pt>
                <c:pt idx="15">
                  <c:v>58990</c:v>
                </c:pt>
                <c:pt idx="16">
                  <c:v>58989</c:v>
                </c:pt>
                <c:pt idx="17">
                  <c:v>58991</c:v>
                </c:pt>
                <c:pt idx="18">
                  <c:v>58988</c:v>
                </c:pt>
                <c:pt idx="19">
                  <c:v>58983</c:v>
                </c:pt>
                <c:pt idx="20">
                  <c:v>58977</c:v>
                </c:pt>
                <c:pt idx="21">
                  <c:v>58974</c:v>
                </c:pt>
                <c:pt idx="22">
                  <c:v>58972</c:v>
                </c:pt>
                <c:pt idx="23">
                  <c:v>58963</c:v>
                </c:pt>
                <c:pt idx="24">
                  <c:v>58963</c:v>
                </c:pt>
                <c:pt idx="25">
                  <c:v>58965</c:v>
                </c:pt>
                <c:pt idx="26">
                  <c:v>58963</c:v>
                </c:pt>
                <c:pt idx="27">
                  <c:v>58963</c:v>
                </c:pt>
                <c:pt idx="28">
                  <c:v>58961</c:v>
                </c:pt>
                <c:pt idx="29">
                  <c:v>58963</c:v>
                </c:pt>
              </c:numCache>
            </c:numRef>
          </c:val>
          <c:smooth val="0"/>
          <c:extLst>
            <c:ext xmlns:c16="http://schemas.microsoft.com/office/drawing/2014/chart" uri="{C3380CC4-5D6E-409C-BE32-E72D297353CC}">
              <c16:uniqueId val="{00000000-36C5-46F0-8BE5-C3CC376A65A0}"/>
            </c:ext>
          </c:extLst>
        </c:ser>
        <c:dLbls>
          <c:showLegendKey val="0"/>
          <c:showVal val="0"/>
          <c:showCatName val="0"/>
          <c:showSerName val="0"/>
          <c:showPercent val="0"/>
          <c:showBubbleSize val="0"/>
        </c:dLbls>
        <c:smooth val="0"/>
        <c:axId val="278881136"/>
        <c:axId val="278880480"/>
      </c:lineChart>
      <c:dateAx>
        <c:axId val="278881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80480"/>
        <c:crosses val="autoZero"/>
        <c:auto val="1"/>
        <c:lblOffset val="100"/>
        <c:baseTimeUnit val="days"/>
      </c:dateAx>
      <c:valAx>
        <c:axId val="278880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8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3.3877060148720002E-3</c:v>
                </c:pt>
                <c:pt idx="1">
                  <c:v>6.7758711229312001E-3</c:v>
                </c:pt>
                <c:pt idx="2">
                  <c:v>0</c:v>
                </c:pt>
                <c:pt idx="3">
                  <c:v>3.3881651391689002E-3</c:v>
                </c:pt>
                <c:pt idx="4">
                  <c:v>3.3881077418261999E-3</c:v>
                </c:pt>
                <c:pt idx="5">
                  <c:v>8.4706998492215003E-3</c:v>
                </c:pt>
                <c:pt idx="6">
                  <c:v>5.0829365818945999E-3</c:v>
                </c:pt>
                <c:pt idx="7">
                  <c:v>1.0166906718631E-2</c:v>
                </c:pt>
                <c:pt idx="8">
                  <c:v>1.1862396204033E-2</c:v>
                </c:pt>
                <c:pt idx="9">
                  <c:v>0</c:v>
                </c:pt>
                <c:pt idx="10">
                  <c:v>1.0170525816184999E-2</c:v>
                </c:pt>
                <c:pt idx="11">
                  <c:v>9.3229819981693E-3</c:v>
                </c:pt>
                <c:pt idx="12">
                  <c:v>5.0853491092163004E-3</c:v>
                </c:pt>
                <c:pt idx="13">
                  <c:v>5.0854353132628004E-3</c:v>
                </c:pt>
                <c:pt idx="14">
                  <c:v>0</c:v>
                </c:pt>
                <c:pt idx="15">
                  <c:v>4.7464867522164E-2</c:v>
                </c:pt>
                <c:pt idx="16">
                  <c:v>0</c:v>
                </c:pt>
                <c:pt idx="17">
                  <c:v>6.7808103068316998E-3</c:v>
                </c:pt>
                <c:pt idx="18">
                  <c:v>5.0856939429385004E-3</c:v>
                </c:pt>
                <c:pt idx="19">
                  <c:v>1.0172077646859E-2</c:v>
                </c:pt>
                <c:pt idx="20">
                  <c:v>6.7819599864361001E-3</c:v>
                </c:pt>
                <c:pt idx="21">
                  <c:v>8.4781687155573993E-3</c:v>
                </c:pt>
                <c:pt idx="22">
                  <c:v>1.6956912485375001E-3</c:v>
                </c:pt>
                <c:pt idx="23">
                  <c:v>0</c:v>
                </c:pt>
                <c:pt idx="24">
                  <c:v>2.3743703678578001E-2</c:v>
                </c:pt>
                <c:pt idx="25">
                  <c:v>3.3919001424597998E-3</c:v>
                </c:pt>
                <c:pt idx="26">
                  <c:v>5.0878502136897001E-3</c:v>
                </c:pt>
                <c:pt idx="27">
                  <c:v>1.0175873005105E-2</c:v>
                </c:pt>
                <c:pt idx="28">
                  <c:v>0</c:v>
                </c:pt>
                <c:pt idx="29">
                  <c:v>6.7840303924562003E-3</c:v>
                </c:pt>
              </c:numCache>
            </c:numRef>
          </c:val>
          <c:smooth val="0"/>
          <c:extLst>
            <c:ext xmlns:c16="http://schemas.microsoft.com/office/drawing/2014/chart" uri="{C3380CC4-5D6E-409C-BE32-E72D297353CC}">
              <c16:uniqueId val="{00000000-FCEC-42CE-971B-BF5E08F38325}"/>
            </c:ext>
          </c:extLst>
        </c:ser>
        <c:dLbls>
          <c:showLegendKey val="0"/>
          <c:showVal val="0"/>
          <c:showCatName val="0"/>
          <c:showSerName val="0"/>
          <c:showPercent val="0"/>
          <c:showBubbleSize val="0"/>
        </c:dLbls>
        <c:smooth val="0"/>
        <c:axId val="371997752"/>
        <c:axId val="372000048"/>
      </c:lineChart>
      <c:dateAx>
        <c:axId val="371997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000048"/>
        <c:crosses val="autoZero"/>
        <c:auto val="1"/>
        <c:lblOffset val="100"/>
        <c:baseTimeUnit val="days"/>
      </c:dateAx>
      <c:valAx>
        <c:axId val="37200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99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-6.7751825064788001E-3</c:v>
                </c:pt>
                <c:pt idx="1">
                  <c:v>-5.0817311764207998E-3</c:v>
                </c:pt>
                <c:pt idx="2">
                  <c:v>-3.3879929529746998E-3</c:v>
                </c:pt>
                <c:pt idx="3">
                  <c:v>-1.6940538709130999E-3</c:v>
                </c:pt>
                <c:pt idx="4">
                  <c:v>3.3881651391689002E-3</c:v>
                </c:pt>
                <c:pt idx="5">
                  <c:v>-1.3552201385713E-2</c:v>
                </c:pt>
                <c:pt idx="6">
                  <c:v>-6.7770191281365001E-3</c:v>
                </c:pt>
                <c:pt idx="7">
                  <c:v>-1.1860587268507E-2</c:v>
                </c:pt>
                <c:pt idx="8">
                  <c:v>-5.0837117874330999E-3</c:v>
                </c:pt>
                <c:pt idx="9">
                  <c:v>-2.3725194461862002E-2</c:v>
                </c:pt>
                <c:pt idx="10">
                  <c:v>-1.6950589032969001E-3</c:v>
                </c:pt>
                <c:pt idx="11">
                  <c:v>0</c:v>
                </c:pt>
                <c:pt idx="12">
                  <c:v>-3.3901752720615999E-3</c:v>
                </c:pt>
                <c:pt idx="13">
                  <c:v>0</c:v>
                </c:pt>
                <c:pt idx="14">
                  <c:v>0</c:v>
                </c:pt>
                <c:pt idx="15">
                  <c:v>-3.3902902088419002E-3</c:v>
                </c:pt>
                <c:pt idx="16">
                  <c:v>-1.6952025767079E-3</c:v>
                </c:pt>
                <c:pt idx="17">
                  <c:v>3.3904626286257E-3</c:v>
                </c:pt>
                <c:pt idx="18">
                  <c:v>-5.0855215202319001E-3</c:v>
                </c:pt>
                <c:pt idx="19">
                  <c:v>-8.4763002644606001E-3</c:v>
                </c:pt>
                <c:pt idx="20">
                  <c:v>-1.0172422562433E-2</c:v>
                </c:pt>
                <c:pt idx="21">
                  <c:v>-5.0867287247571003E-3</c:v>
                </c:pt>
                <c:pt idx="22">
                  <c:v>-3.3913249906738999E-3</c:v>
                </c:pt>
                <c:pt idx="23">
                  <c:v>-1.5261480024418E-2</c:v>
                </c:pt>
                <c:pt idx="24">
                  <c:v>0</c:v>
                </c:pt>
                <c:pt idx="25">
                  <c:v>3.3919576683683001E-3</c:v>
                </c:pt>
                <c:pt idx="26">
                  <c:v>-3.3918426185025E-3</c:v>
                </c:pt>
                <c:pt idx="27">
                  <c:v>0</c:v>
                </c:pt>
                <c:pt idx="28">
                  <c:v>-3.3919576683683001E-3</c:v>
                </c:pt>
                <c:pt idx="29">
                  <c:v>3.3920727260392E-3</c:v>
                </c:pt>
              </c:numCache>
            </c:numRef>
          </c:val>
          <c:smooth val="0"/>
          <c:extLst>
            <c:ext xmlns:c16="http://schemas.microsoft.com/office/drawing/2014/chart" uri="{C3380CC4-5D6E-409C-BE32-E72D297353CC}">
              <c16:uniqueId val="{00000000-A32E-4418-91B9-AA2887912EF6}"/>
            </c:ext>
          </c:extLst>
        </c:ser>
        <c:dLbls>
          <c:showLegendKey val="0"/>
          <c:showVal val="0"/>
          <c:showCatName val="0"/>
          <c:showSerName val="0"/>
          <c:showPercent val="0"/>
          <c:showBubbleSize val="0"/>
        </c:dLbls>
        <c:smooth val="0"/>
        <c:axId val="372618688"/>
        <c:axId val="372613112"/>
      </c:lineChart>
      <c:dateAx>
        <c:axId val="372618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13112"/>
        <c:crosses val="autoZero"/>
        <c:auto val="1"/>
        <c:lblOffset val="100"/>
        <c:baseTimeUnit val="days"/>
      </c:dateAx>
      <c:valAx>
        <c:axId val="37261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1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0</c:v>
                </c:pt>
              </c:numCache>
            </c:numRef>
          </c:val>
          <c:extLst>
            <c:ext xmlns:c16="http://schemas.microsoft.com/office/drawing/2014/chart" uri="{C3380CC4-5D6E-409C-BE32-E72D297353CC}">
              <c16:uniqueId val="{00000000-9066-4929-AD77-B22DE7DBE11D}"/>
            </c:ext>
          </c:extLst>
        </c:ser>
        <c:dLbls>
          <c:showLegendKey val="0"/>
          <c:showVal val="0"/>
          <c:showCatName val="0"/>
          <c:showSerName val="0"/>
          <c:showPercent val="0"/>
          <c:showBubbleSize val="0"/>
        </c:dLbls>
        <c:axId val="432540128"/>
        <c:axId val="432536192"/>
      </c:radarChart>
      <c:catAx>
        <c:axId val="432540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536192"/>
        <c:crosses val="autoZero"/>
        <c:auto val="1"/>
        <c:lblAlgn val="ctr"/>
        <c:lblOffset val="100"/>
        <c:noMultiLvlLbl val="0"/>
      </c:catAx>
      <c:valAx>
        <c:axId val="432536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54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158A2-9541-4AE2-965D-A6B5BA541114}"/>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448CEF6B-B138-4E18-9FC8-108C510CACBB}"/>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C3A7A38B-00B2-4F79-A2C6-92D3B9724132}"/>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404374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A43C7-7001-4260-9FDD-F029DF4F5495}"/>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22533899-51A4-4835-AFBD-04B60B07B37F}"/>
              </a:ext>
            </a:extLst>
          </p:cNvPr>
          <p:cNvGraphicFramePr>
            <a:graphicFrameLocks noGrp="1"/>
          </p:cNvGraphicFramePr>
          <p:nvPr>
            <p:ph type="chart" sz="quarter" idx="13"/>
            <p:extLst>
              <p:ext uri="{D42A27DB-BD31-4B8C-83A1-F6EECF244321}">
                <p14:modId xmlns:p14="http://schemas.microsoft.com/office/powerpoint/2010/main" val="3486564082"/>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CF57A3-BCFC-4735-96B3-460E826CF460}"/>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EB13BA1-B0D1-4C36-9D5F-B9A0EFEB2D14}"/>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516290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28248BD-5CE8-4DA3-8136-BEF964080FFC}"/>
              </a:ext>
            </a:extLst>
          </p:cNvPr>
          <p:cNvGraphicFramePr>
            <a:graphicFrameLocks noGrp="1"/>
          </p:cNvGraphicFramePr>
          <p:nvPr>
            <p:ph type="tbl" sz="quarter" idx="13"/>
            <p:extLst>
              <p:ext uri="{D42A27DB-BD31-4B8C-83A1-F6EECF244321}">
                <p14:modId xmlns:p14="http://schemas.microsoft.com/office/powerpoint/2010/main" val="363472269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54633598"/>
                    </a:ext>
                  </a:extLst>
                </a:gridCol>
                <a:gridCol w="740664">
                  <a:extLst>
                    <a:ext uri="{9D8B030D-6E8A-4147-A177-3AD203B41FA5}">
                      <a16:colId xmlns:a16="http://schemas.microsoft.com/office/drawing/2014/main" val="1458713449"/>
                    </a:ext>
                  </a:extLst>
                </a:gridCol>
                <a:gridCol w="740664">
                  <a:extLst>
                    <a:ext uri="{9D8B030D-6E8A-4147-A177-3AD203B41FA5}">
                      <a16:colId xmlns:a16="http://schemas.microsoft.com/office/drawing/2014/main" val="2283046530"/>
                    </a:ext>
                  </a:extLst>
                </a:gridCol>
                <a:gridCol w="740664">
                  <a:extLst>
                    <a:ext uri="{9D8B030D-6E8A-4147-A177-3AD203B41FA5}">
                      <a16:colId xmlns:a16="http://schemas.microsoft.com/office/drawing/2014/main" val="162187556"/>
                    </a:ext>
                  </a:extLst>
                </a:gridCol>
                <a:gridCol w="740664">
                  <a:extLst>
                    <a:ext uri="{9D8B030D-6E8A-4147-A177-3AD203B41FA5}">
                      <a16:colId xmlns:a16="http://schemas.microsoft.com/office/drawing/2014/main" val="314326583"/>
                    </a:ext>
                  </a:extLst>
                </a:gridCol>
                <a:gridCol w="740664">
                  <a:extLst>
                    <a:ext uri="{9D8B030D-6E8A-4147-A177-3AD203B41FA5}">
                      <a16:colId xmlns:a16="http://schemas.microsoft.com/office/drawing/2014/main" val="2226109371"/>
                    </a:ext>
                  </a:extLst>
                </a:gridCol>
                <a:gridCol w="740664">
                  <a:extLst>
                    <a:ext uri="{9D8B030D-6E8A-4147-A177-3AD203B41FA5}">
                      <a16:colId xmlns:a16="http://schemas.microsoft.com/office/drawing/2014/main" val="80241027"/>
                    </a:ext>
                  </a:extLst>
                </a:gridCol>
                <a:gridCol w="740664">
                  <a:extLst>
                    <a:ext uri="{9D8B030D-6E8A-4147-A177-3AD203B41FA5}">
                      <a16:colId xmlns:a16="http://schemas.microsoft.com/office/drawing/2014/main" val="1665141757"/>
                    </a:ext>
                  </a:extLst>
                </a:gridCol>
                <a:gridCol w="740664">
                  <a:extLst>
                    <a:ext uri="{9D8B030D-6E8A-4147-A177-3AD203B41FA5}">
                      <a16:colId xmlns:a16="http://schemas.microsoft.com/office/drawing/2014/main" val="3408673177"/>
                    </a:ext>
                  </a:extLst>
                </a:gridCol>
                <a:gridCol w="740664">
                  <a:extLst>
                    <a:ext uri="{9D8B030D-6E8A-4147-A177-3AD203B41FA5}">
                      <a16:colId xmlns:a16="http://schemas.microsoft.com/office/drawing/2014/main" val="198719202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07515156"/>
                  </a:ext>
                </a:extLst>
              </a:tr>
              <a:tr h="370840">
                <a:tc>
                  <a:txBody>
                    <a:bodyPr/>
                    <a:lstStyle/>
                    <a:p>
                      <a:r>
                        <a:rPr lang="en-US" sz="1000"/>
                        <a:t>Renault - Gulf Advantage Automobiles</a:t>
                      </a:r>
                    </a:p>
                  </a:txBody>
                  <a:tcPr/>
                </a:tc>
                <a:tc>
                  <a:txBody>
                    <a:bodyPr/>
                    <a:lstStyle/>
                    <a:p>
                      <a:r>
                        <a:rPr lang="en-US" sz="1000"/>
                        <a:t>58963</a:t>
                      </a:r>
                    </a:p>
                  </a:txBody>
                  <a:tcPr/>
                </a:tc>
                <a:tc>
                  <a:txBody>
                    <a:bodyPr/>
                    <a:lstStyle/>
                    <a:p>
                      <a:r>
                        <a:rPr lang="en-US" sz="1000"/>
                        <a:t>-76</a:t>
                      </a:r>
                    </a:p>
                  </a:txBody>
                  <a:tcPr/>
                </a:tc>
                <a:tc>
                  <a:txBody>
                    <a:bodyPr/>
                    <a:lstStyle/>
                    <a:p>
                      <a:r>
                        <a:rPr lang="en-US" sz="1000"/>
                        <a:t>27</a:t>
                      </a:r>
                    </a:p>
                  </a:txBody>
                  <a:tcPr/>
                </a:tc>
                <a:tc>
                  <a:txBody>
                    <a:bodyPr/>
                    <a:lstStyle/>
                    <a:p>
                      <a:r>
                        <a:rPr lang="en-US" sz="1000"/>
                        <a:t>103</a:t>
                      </a:r>
                    </a:p>
                  </a:txBody>
                  <a:tcPr/>
                </a:tc>
                <a:tc>
                  <a:txBody>
                    <a:bodyPr/>
                    <a:lstStyle/>
                    <a:p>
                      <a:r>
                        <a:rPr lang="en-US" sz="1000"/>
                        <a:t>38</a:t>
                      </a:r>
                    </a:p>
                  </a:txBody>
                  <a:tcPr/>
                </a:tc>
                <a:tc>
                  <a:txBody>
                    <a:bodyPr/>
                    <a:lstStyle/>
                    <a:p>
                      <a:r>
                        <a:rPr lang="en-US" sz="1000"/>
                        <a:t>5</a:t>
                      </a:r>
                    </a:p>
                  </a:txBody>
                  <a:tcPr/>
                </a:tc>
                <a:tc>
                  <a:txBody>
                    <a:bodyPr/>
                    <a:lstStyle/>
                    <a:p>
                      <a:r>
                        <a:rPr lang="en-US" sz="1000"/>
                        <a:t>0</a:t>
                      </a:r>
                    </a:p>
                  </a:txBody>
                  <a:tcPr/>
                </a:tc>
                <a:tc>
                  <a:txBody>
                    <a:bodyPr/>
                    <a:lstStyle/>
                    <a:p>
                      <a:r>
                        <a:rPr lang="en-US" sz="1000"/>
                        <a:t>0.0092%</a:t>
                      </a:r>
                    </a:p>
                  </a:txBody>
                  <a:tcPr/>
                </a:tc>
                <a:tc>
                  <a:txBody>
                    <a:bodyPr/>
                    <a:lstStyle/>
                    <a:p>
                      <a:r>
                        <a:rPr lang="en-US" sz="1000"/>
                        <a:t>0.0%</a:t>
                      </a:r>
                    </a:p>
                  </a:txBody>
                  <a:tcPr/>
                </a:tc>
                <a:extLst>
                  <a:ext uri="{0D108BD9-81ED-4DB2-BD59-A6C34878D82A}">
                    <a16:rowId xmlns:a16="http://schemas.microsoft.com/office/drawing/2014/main" val="3779425328"/>
                  </a:ext>
                </a:extLst>
              </a:tr>
            </a:tbl>
          </a:graphicData>
        </a:graphic>
      </p:graphicFrame>
      <p:sp>
        <p:nvSpPr>
          <p:cNvPr id="3" name="Title 2">
            <a:extLst>
              <a:ext uri="{FF2B5EF4-FFF2-40B4-BE49-F238E27FC236}">
                <a16:creationId xmlns:a16="http://schemas.microsoft.com/office/drawing/2014/main" id="{1FC570E0-D339-479D-84D0-6BE095E9BA74}"/>
              </a:ext>
            </a:extLst>
          </p:cNvPr>
          <p:cNvSpPr>
            <a:spLocks noGrp="1"/>
          </p:cNvSpPr>
          <p:nvPr>
            <p:ph type="title"/>
          </p:nvPr>
        </p:nvSpPr>
        <p:spPr/>
        <p:txBody>
          <a:bodyPr/>
          <a:lstStyle/>
          <a:p>
            <a:r>
              <a:rPr lang="en-US"/>
              <a:t>Facebook Key Metrics Table</a:t>
            </a:r>
          </a:p>
        </p:txBody>
      </p:sp>
      <p:sp>
        <p:nvSpPr>
          <p:cNvPr id="4" name="Text Placeholder 3">
            <a:extLst>
              <a:ext uri="{FF2B5EF4-FFF2-40B4-BE49-F238E27FC236}">
                <a16:creationId xmlns:a16="http://schemas.microsoft.com/office/drawing/2014/main" id="{6A60A786-46B1-4185-95CC-040907F091E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14046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E9385-EAE6-492F-B5BE-BB66DF0B9043}"/>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F968F3E3-7664-4AB1-8CB1-14FAE4B21BD9}"/>
              </a:ext>
            </a:extLst>
          </p:cNvPr>
          <p:cNvGraphicFramePr>
            <a:graphicFrameLocks noGrp="1"/>
          </p:cNvGraphicFramePr>
          <p:nvPr>
            <p:ph type="chart" sz="quarter" idx="13"/>
            <p:extLst>
              <p:ext uri="{D42A27DB-BD31-4B8C-83A1-F6EECF244321}">
                <p14:modId xmlns:p14="http://schemas.microsoft.com/office/powerpoint/2010/main" val="339280941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4AECF3-E7C3-4161-A593-443F513F6A47}"/>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06FBE03B-102F-4188-B9F9-8E2C6F860211}"/>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477914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A251B-2DED-46CB-BA3B-769F89617E64}"/>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0D81E11F-F1B3-4193-90D6-C64FF604F4C1}"/>
              </a:ext>
            </a:extLst>
          </p:cNvPr>
          <p:cNvGraphicFramePr>
            <a:graphicFrameLocks noGrp="1"/>
          </p:cNvGraphicFramePr>
          <p:nvPr>
            <p:ph type="chart" sz="quarter" idx="13"/>
            <p:extLst>
              <p:ext uri="{D42A27DB-BD31-4B8C-83A1-F6EECF244321}">
                <p14:modId xmlns:p14="http://schemas.microsoft.com/office/powerpoint/2010/main" val="990235596"/>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7B878E-26F8-4E48-89EF-0FA63F9B2BF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115C11A-152D-42C6-BB94-DD61CF3B6E6A}"/>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690143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359825F-3167-47E2-8CC2-C1960E754773}"/>
              </a:ext>
            </a:extLst>
          </p:cNvPr>
          <p:cNvGraphicFramePr>
            <a:graphicFrameLocks noGrp="1"/>
          </p:cNvGraphicFramePr>
          <p:nvPr>
            <p:ph type="tbl" sz="quarter" idx="13"/>
            <p:extLst>
              <p:ext uri="{D42A27DB-BD31-4B8C-83A1-F6EECF244321}">
                <p14:modId xmlns:p14="http://schemas.microsoft.com/office/powerpoint/2010/main" val="276793884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27023957"/>
                    </a:ext>
                  </a:extLst>
                </a:gridCol>
                <a:gridCol w="658368">
                  <a:extLst>
                    <a:ext uri="{9D8B030D-6E8A-4147-A177-3AD203B41FA5}">
                      <a16:colId xmlns:a16="http://schemas.microsoft.com/office/drawing/2014/main" val="3040463472"/>
                    </a:ext>
                  </a:extLst>
                </a:gridCol>
                <a:gridCol w="658368">
                  <a:extLst>
                    <a:ext uri="{9D8B030D-6E8A-4147-A177-3AD203B41FA5}">
                      <a16:colId xmlns:a16="http://schemas.microsoft.com/office/drawing/2014/main" val="2794706783"/>
                    </a:ext>
                  </a:extLst>
                </a:gridCol>
                <a:gridCol w="658368">
                  <a:extLst>
                    <a:ext uri="{9D8B030D-6E8A-4147-A177-3AD203B41FA5}">
                      <a16:colId xmlns:a16="http://schemas.microsoft.com/office/drawing/2014/main" val="2668490356"/>
                    </a:ext>
                  </a:extLst>
                </a:gridCol>
                <a:gridCol w="658368">
                  <a:extLst>
                    <a:ext uri="{9D8B030D-6E8A-4147-A177-3AD203B41FA5}">
                      <a16:colId xmlns:a16="http://schemas.microsoft.com/office/drawing/2014/main" val="2910205771"/>
                    </a:ext>
                  </a:extLst>
                </a:gridCol>
                <a:gridCol w="658368">
                  <a:extLst>
                    <a:ext uri="{9D8B030D-6E8A-4147-A177-3AD203B41FA5}">
                      <a16:colId xmlns:a16="http://schemas.microsoft.com/office/drawing/2014/main" val="1885597624"/>
                    </a:ext>
                  </a:extLst>
                </a:gridCol>
                <a:gridCol w="658368">
                  <a:extLst>
                    <a:ext uri="{9D8B030D-6E8A-4147-A177-3AD203B41FA5}">
                      <a16:colId xmlns:a16="http://schemas.microsoft.com/office/drawing/2014/main" val="219422512"/>
                    </a:ext>
                  </a:extLst>
                </a:gridCol>
                <a:gridCol w="658368">
                  <a:extLst>
                    <a:ext uri="{9D8B030D-6E8A-4147-A177-3AD203B41FA5}">
                      <a16:colId xmlns:a16="http://schemas.microsoft.com/office/drawing/2014/main" val="3690058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0782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- 2017-11-30 10:32:43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رینو، ١٩ صالة عرض في المملكة العربیة السعودیة
اكتشف فروع رینو من خلال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https://www.renault.com.sa/find-a-showroom.html
#</a:t>
                      </a:r>
                      <a:r>
                        <a:rPr kumimoji="0" lang="ar-AE" sz="1000" b="0" i="0" u="none" strike="noStrike" kern="1200" cap="none" spc="0" normalizeH="0" baseline="0" noProof="0">
                          <a:ln>
                            <a:noFill/>
                          </a:ln>
                          <a:solidFill>
                            <a:prstClr val="black"/>
                          </a:solidFill>
                          <a:effectLst/>
                          <a:uLnTx/>
                          <a:uFillTx/>
                          <a:latin typeface="+mn-lt"/>
                          <a:ea typeface="+mn-ea"/>
                          <a:cs typeface="+mn-cs"/>
                        </a:rPr>
                        <a:t>رینو #سیارات #السعودیة
‏</a:t>
                      </a:r>
                      <a:r>
                        <a:rPr kumimoji="0" lang="en-US" sz="1000" b="0" i="0" u="none" strike="noStrike" kern="1200" cap="none" spc="0" normalizeH="0" baseline="0" noProof="0">
                          <a:ln>
                            <a:noFill/>
                          </a:ln>
                          <a:solidFill>
                            <a:prstClr val="black"/>
                          </a:solidFill>
                          <a:effectLst/>
                          <a:uLnTx/>
                          <a:uFillTx/>
                          <a:latin typeface="+mn-lt"/>
                          <a:ea typeface="+mn-ea"/>
                          <a:cs typeface="+mn-cs"/>
                        </a:rPr>
                        <a:t>Renault, 19 showrooms in Saudi Arabia
‏Discover our showrooms here:
‏https://www.renault.com.sa/find-a-showroom.html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8133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- 2017-11-28 11:59:30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رینو كولیوس مساحة واسعة لكِ ولعائلتك!
‎تعرفي على سیارات رینو الجدیدة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https://www.renault.com.sa
‎#</a:t>
                      </a:r>
                      <a:r>
                        <a:rPr kumimoji="0" lang="ar-AE" sz="1000" b="0" i="0" u="none" strike="noStrike" kern="1200" cap="none" spc="0" normalizeH="0" baseline="0" noProof="0">
                          <a:ln>
                            <a:noFill/>
                          </a:ln>
                          <a:solidFill>
                            <a:prstClr val="black"/>
                          </a:solidFill>
                          <a:effectLst/>
                          <a:uLnTx/>
                          <a:uFillTx/>
                          <a:latin typeface="+mn-lt"/>
                          <a:ea typeface="+mn-ea"/>
                          <a:cs typeface="+mn-cs"/>
                        </a:rPr>
                        <a:t>رینو #السعودیة #سیارات
</a:t>
                      </a:r>
                      <a:r>
                        <a:rPr kumimoji="0" lang="en-US" sz="1000" b="0" i="0" u="none" strike="noStrike" kern="1200" cap="none" spc="0" normalizeH="0" baseline="0" noProof="0">
                          <a:ln>
                            <a:noFill/>
                          </a:ln>
                          <a:solidFill>
                            <a:prstClr val="black"/>
                          </a:solidFill>
                          <a:effectLst/>
                          <a:uLnTx/>
                          <a:uFillTx/>
                          <a:latin typeface="+mn-lt"/>
                          <a:ea typeface="+mn-ea"/>
                          <a:cs typeface="+mn-cs"/>
                        </a:rPr>
                        <a:t>Renault KOLEOS Spacious cabin for you and your family!
Discover our new range here:
https://www.renault.com.sa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6124008"/>
                  </a:ext>
                </a:extLst>
              </a:tr>
            </a:tbl>
          </a:graphicData>
        </a:graphic>
      </p:graphicFrame>
      <p:sp>
        <p:nvSpPr>
          <p:cNvPr id="3" name="Title 2">
            <a:extLst>
              <a:ext uri="{FF2B5EF4-FFF2-40B4-BE49-F238E27FC236}">
                <a16:creationId xmlns:a16="http://schemas.microsoft.com/office/drawing/2014/main" id="{B01FC9B7-6CB9-40E6-A562-4521E47DBE73}"/>
              </a:ext>
            </a:extLst>
          </p:cNvPr>
          <p:cNvSpPr>
            <a:spLocks noGrp="1"/>
          </p:cNvSpPr>
          <p:nvPr>
            <p:ph type="title"/>
          </p:nvPr>
        </p:nvSpPr>
        <p:spPr/>
        <p:txBody>
          <a:bodyPr/>
          <a:lstStyle/>
          <a:p>
            <a:r>
              <a:rPr lang="en-US"/>
              <a:t>Facebook Own Posts Table - 1 of 10</a:t>
            </a:r>
          </a:p>
        </p:txBody>
      </p:sp>
      <p:sp>
        <p:nvSpPr>
          <p:cNvPr id="4" name="Text Placeholder 3">
            <a:extLst>
              <a:ext uri="{FF2B5EF4-FFF2-40B4-BE49-F238E27FC236}">
                <a16:creationId xmlns:a16="http://schemas.microsoft.com/office/drawing/2014/main" id="{52F702EF-02D8-4953-AEBF-9211C081BAC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535258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CA21F308-F857-4CF7-9886-CFBF892EE366}"/>
              </a:ext>
            </a:extLst>
          </p:cNvPr>
          <p:cNvGraphicFramePr>
            <a:graphicFrameLocks noGrp="1"/>
          </p:cNvGraphicFramePr>
          <p:nvPr>
            <p:ph type="tbl" sz="quarter" idx="13"/>
            <p:extLst>
              <p:ext uri="{D42A27DB-BD31-4B8C-83A1-F6EECF244321}">
                <p14:modId xmlns:p14="http://schemas.microsoft.com/office/powerpoint/2010/main" val="364563817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6381818"/>
                    </a:ext>
                  </a:extLst>
                </a:gridCol>
                <a:gridCol w="658368">
                  <a:extLst>
                    <a:ext uri="{9D8B030D-6E8A-4147-A177-3AD203B41FA5}">
                      <a16:colId xmlns:a16="http://schemas.microsoft.com/office/drawing/2014/main" val="1543922686"/>
                    </a:ext>
                  </a:extLst>
                </a:gridCol>
                <a:gridCol w="658368">
                  <a:extLst>
                    <a:ext uri="{9D8B030D-6E8A-4147-A177-3AD203B41FA5}">
                      <a16:colId xmlns:a16="http://schemas.microsoft.com/office/drawing/2014/main" val="1468710743"/>
                    </a:ext>
                  </a:extLst>
                </a:gridCol>
                <a:gridCol w="658368">
                  <a:extLst>
                    <a:ext uri="{9D8B030D-6E8A-4147-A177-3AD203B41FA5}">
                      <a16:colId xmlns:a16="http://schemas.microsoft.com/office/drawing/2014/main" val="2409476752"/>
                    </a:ext>
                  </a:extLst>
                </a:gridCol>
                <a:gridCol w="658368">
                  <a:extLst>
                    <a:ext uri="{9D8B030D-6E8A-4147-A177-3AD203B41FA5}">
                      <a16:colId xmlns:a16="http://schemas.microsoft.com/office/drawing/2014/main" val="1846065455"/>
                    </a:ext>
                  </a:extLst>
                </a:gridCol>
                <a:gridCol w="658368">
                  <a:extLst>
                    <a:ext uri="{9D8B030D-6E8A-4147-A177-3AD203B41FA5}">
                      <a16:colId xmlns:a16="http://schemas.microsoft.com/office/drawing/2014/main" val="4045485832"/>
                    </a:ext>
                  </a:extLst>
                </a:gridCol>
                <a:gridCol w="658368">
                  <a:extLst>
                    <a:ext uri="{9D8B030D-6E8A-4147-A177-3AD203B41FA5}">
                      <a16:colId xmlns:a16="http://schemas.microsoft.com/office/drawing/2014/main" val="2807727095"/>
                    </a:ext>
                  </a:extLst>
                </a:gridCol>
                <a:gridCol w="658368">
                  <a:extLst>
                    <a:ext uri="{9D8B030D-6E8A-4147-A177-3AD203B41FA5}">
                      <a16:colId xmlns:a16="http://schemas.microsoft.com/office/drawing/2014/main" val="3012806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54912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- 2017-11-27 16:07:24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حرصنا الدائم على التأكد من استمتاعك بما ھو الأفضل دوما، ندمج باستمرار أحدث
‎التقنیات القویة في سیاراتنا. ویعتبر تحسین تجربة قیادتك وزیادة راحتك وسلامتك في
‎السیارة من الأسباب المحفزة لنا على الابتكار.
‎اكتشف مجموعتنا الجدیدة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
‎#</a:t>
                      </a:r>
                      <a:r>
                        <a:rPr kumimoji="0" lang="ar-AE" sz="1000" b="0" i="0" u="none" strike="noStrike" kern="1200" cap="none" spc="0" normalizeH="0" baseline="0" noProof="0">
                          <a:ln>
                            <a:noFill/>
                          </a:ln>
                          <a:solidFill>
                            <a:prstClr val="black"/>
                          </a:solidFill>
                          <a:effectLst/>
                          <a:uLnTx/>
                          <a:uFillTx/>
                          <a:latin typeface="+mn-lt"/>
                          <a:ea typeface="+mn-ea"/>
                          <a:cs typeface="+mn-cs"/>
                        </a:rPr>
                        <a:t>رینو #سیارات #السعودیة
</a:t>
                      </a:r>
                      <a:r>
                        <a:rPr kumimoji="0" lang="en-US" sz="1000" b="0" i="0" u="none" strike="noStrike" kern="1200" cap="none" spc="0" normalizeH="0" baseline="0" noProof="0">
                          <a:ln>
                            <a:noFill/>
                          </a:ln>
                          <a:solidFill>
                            <a:prstClr val="black"/>
                          </a:solidFill>
                          <a:effectLst/>
                          <a:uLnTx/>
                          <a:uFillTx/>
                          <a:latin typeface="+mn-lt"/>
                          <a:ea typeface="+mn-ea"/>
                          <a:cs typeface="+mn-cs"/>
                        </a:rPr>
                        <a:t>Since making sure you enjoy the very best is of utmost important to us, we are constantly incorporating increasingly powerful technologies in our vehicles. 
Improving your driving experience, your on-board comfort and your safety are the reasons why we innovate.
Discover our new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3423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- 2017-11-26 15:11:38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تساعدك الضمانات الممتدة وصیانة رینو في التخطیط للأمور غیر المتوقعة.
 ‏</a:t>
                      </a:r>
                      <a:r>
                        <a:rPr kumimoji="0" lang="en-US" sz="1000" b="0" i="0" u="none" strike="noStrike" kern="1200" cap="none" spc="0" normalizeH="0" baseline="0" noProof="0">
                          <a:ln>
                            <a:noFill/>
                          </a:ln>
                          <a:solidFill>
                            <a:prstClr val="black"/>
                          </a:solidFill>
                          <a:effectLst/>
                          <a:uLnTx/>
                          <a:uFillTx/>
                          <a:latin typeface="+mn-lt"/>
                          <a:ea typeface="+mn-ea"/>
                          <a:cs typeface="+mn-cs"/>
                        </a:rPr>
                        <a:t>www.myrenault-me.com
 ‎#</a:t>
                      </a:r>
                      <a:r>
                        <a:rPr kumimoji="0" lang="ar-AE" sz="1000" b="0" i="0" u="none" strike="noStrike" kern="1200" cap="none" spc="0" normalizeH="0" baseline="0" noProof="0">
                          <a:ln>
                            <a:noFill/>
                          </a:ln>
                          <a:solidFill>
                            <a:prstClr val="black"/>
                          </a:solidFill>
                          <a:effectLst/>
                          <a:uLnTx/>
                          <a:uFillTx/>
                          <a:latin typeface="+mn-lt"/>
                          <a:ea typeface="+mn-ea"/>
                          <a:cs typeface="+mn-cs"/>
                        </a:rPr>
                        <a:t>رینو #سیارات #السعودیة
</a:t>
                      </a:r>
                      <a:r>
                        <a:rPr kumimoji="0" lang="en-US" sz="1000" b="0" i="0" u="none" strike="noStrike" kern="1200" cap="none" spc="0" normalizeH="0" baseline="0" noProof="0">
                          <a:ln>
                            <a:noFill/>
                          </a:ln>
                          <a:solidFill>
                            <a:prstClr val="black"/>
                          </a:solidFill>
                          <a:effectLst/>
                          <a:uLnTx/>
                          <a:uFillTx/>
                          <a:latin typeface="+mn-lt"/>
                          <a:ea typeface="+mn-ea"/>
                          <a:cs typeface="+mn-cs"/>
                        </a:rPr>
                        <a:t>Our extended warranties and Renault assistance help you plan for the unexpected. ‏
www.myrenault-me.com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9408008"/>
                  </a:ext>
                </a:extLst>
              </a:tr>
            </a:tbl>
          </a:graphicData>
        </a:graphic>
      </p:graphicFrame>
      <p:sp>
        <p:nvSpPr>
          <p:cNvPr id="3" name="Title 2">
            <a:extLst>
              <a:ext uri="{FF2B5EF4-FFF2-40B4-BE49-F238E27FC236}">
                <a16:creationId xmlns:a16="http://schemas.microsoft.com/office/drawing/2014/main" id="{95B00F0D-C2E6-4EE6-BCE6-0752CB58B4FA}"/>
              </a:ext>
            </a:extLst>
          </p:cNvPr>
          <p:cNvSpPr>
            <a:spLocks noGrp="1"/>
          </p:cNvSpPr>
          <p:nvPr>
            <p:ph type="title"/>
          </p:nvPr>
        </p:nvSpPr>
        <p:spPr/>
        <p:txBody>
          <a:bodyPr/>
          <a:lstStyle/>
          <a:p>
            <a:r>
              <a:rPr lang="en-US"/>
              <a:t>Facebook Own Posts Table - 2 of 10</a:t>
            </a:r>
          </a:p>
        </p:txBody>
      </p:sp>
      <p:sp>
        <p:nvSpPr>
          <p:cNvPr id="4" name="Text Placeholder 3">
            <a:extLst>
              <a:ext uri="{FF2B5EF4-FFF2-40B4-BE49-F238E27FC236}">
                <a16:creationId xmlns:a16="http://schemas.microsoft.com/office/drawing/2014/main" id="{D48BCBF1-3451-4844-BB97-D1B997AE0B5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476164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1745075B-F7CB-456F-BB14-46007E3AA80D}"/>
              </a:ext>
            </a:extLst>
          </p:cNvPr>
          <p:cNvGraphicFramePr>
            <a:graphicFrameLocks noGrp="1"/>
          </p:cNvGraphicFramePr>
          <p:nvPr>
            <p:ph type="tbl" sz="quarter" idx="13"/>
            <p:extLst>
              <p:ext uri="{D42A27DB-BD31-4B8C-83A1-F6EECF244321}">
                <p14:modId xmlns:p14="http://schemas.microsoft.com/office/powerpoint/2010/main" val="176286383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90219872"/>
                    </a:ext>
                  </a:extLst>
                </a:gridCol>
                <a:gridCol w="658368">
                  <a:extLst>
                    <a:ext uri="{9D8B030D-6E8A-4147-A177-3AD203B41FA5}">
                      <a16:colId xmlns:a16="http://schemas.microsoft.com/office/drawing/2014/main" val="3412920951"/>
                    </a:ext>
                  </a:extLst>
                </a:gridCol>
                <a:gridCol w="658368">
                  <a:extLst>
                    <a:ext uri="{9D8B030D-6E8A-4147-A177-3AD203B41FA5}">
                      <a16:colId xmlns:a16="http://schemas.microsoft.com/office/drawing/2014/main" val="3281729253"/>
                    </a:ext>
                  </a:extLst>
                </a:gridCol>
                <a:gridCol w="658368">
                  <a:extLst>
                    <a:ext uri="{9D8B030D-6E8A-4147-A177-3AD203B41FA5}">
                      <a16:colId xmlns:a16="http://schemas.microsoft.com/office/drawing/2014/main" val="485607638"/>
                    </a:ext>
                  </a:extLst>
                </a:gridCol>
                <a:gridCol w="658368">
                  <a:extLst>
                    <a:ext uri="{9D8B030D-6E8A-4147-A177-3AD203B41FA5}">
                      <a16:colId xmlns:a16="http://schemas.microsoft.com/office/drawing/2014/main" val="3428009772"/>
                    </a:ext>
                  </a:extLst>
                </a:gridCol>
                <a:gridCol w="658368">
                  <a:extLst>
                    <a:ext uri="{9D8B030D-6E8A-4147-A177-3AD203B41FA5}">
                      <a16:colId xmlns:a16="http://schemas.microsoft.com/office/drawing/2014/main" val="247036104"/>
                    </a:ext>
                  </a:extLst>
                </a:gridCol>
                <a:gridCol w="658368">
                  <a:extLst>
                    <a:ext uri="{9D8B030D-6E8A-4147-A177-3AD203B41FA5}">
                      <a16:colId xmlns:a16="http://schemas.microsoft.com/office/drawing/2014/main" val="2167782191"/>
                    </a:ext>
                  </a:extLst>
                </a:gridCol>
                <a:gridCol w="658368">
                  <a:extLst>
                    <a:ext uri="{9D8B030D-6E8A-4147-A177-3AD203B41FA5}">
                      <a16:colId xmlns:a16="http://schemas.microsoft.com/office/drawing/2014/main" val="1754405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19348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- 2017-11-25 13:11:31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مجرد إختباریة إلى سیارة على أرض الواقع
‎أصبح المستقبل الآن حاضرًا مع رینو
‎اكتشف المزید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http://bit.ly/2jlNbzD
‎#</a:t>
                      </a:r>
                      <a:r>
                        <a:rPr kumimoji="0" lang="ar-AE" sz="1000" b="0" i="0" u="none" strike="noStrike" kern="1200" cap="none" spc="0" normalizeH="0" baseline="0" noProof="0">
                          <a:ln>
                            <a:noFill/>
                          </a:ln>
                          <a:solidFill>
                            <a:prstClr val="black"/>
                          </a:solidFill>
                          <a:effectLst/>
                          <a:uLnTx/>
                          <a:uFillTx/>
                          <a:latin typeface="+mn-lt"/>
                          <a:ea typeface="+mn-ea"/>
                          <a:cs typeface="+mn-cs"/>
                        </a:rPr>
                        <a:t>رینو #سیارات #السعودیة
</a:t>
                      </a:r>
                      <a:r>
                        <a:rPr kumimoji="0" lang="en-US" sz="1000" b="0" i="0" u="none" strike="noStrike" kern="1200" cap="none" spc="0" normalizeH="0" baseline="0" noProof="0">
                          <a:ln>
                            <a:noFill/>
                          </a:ln>
                          <a:solidFill>
                            <a:prstClr val="black"/>
                          </a:solidFill>
                          <a:effectLst/>
                          <a:uLnTx/>
                          <a:uFillTx/>
                          <a:latin typeface="+mn-lt"/>
                          <a:ea typeface="+mn-ea"/>
                          <a:cs typeface="+mn-cs"/>
                        </a:rPr>
                        <a:t>From concept to reality
The future is now present with Renault 
Discover more here:
http://bit.ly/2jlNbzD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9186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- 2017-11-23 16:54:26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تجد في مجموعة الملحقات الخاصة بنا كل ما تحتاجھ لجعل سیارتك عملیة أكثر،
‎مریحة أكثر و تشبھك أكثر.
‎اكتشف ملحقات السیارات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http://bit.ly/2AqdDmH
‎#</a:t>
                      </a:r>
                      <a:r>
                        <a:rPr kumimoji="0" lang="ar-AE" sz="1000" b="0" i="0" u="none" strike="noStrike" kern="1200" cap="none" spc="0" normalizeH="0" baseline="0" noProof="0">
                          <a:ln>
                            <a:noFill/>
                          </a:ln>
                          <a:solidFill>
                            <a:prstClr val="black"/>
                          </a:solidFill>
                          <a:effectLst/>
                          <a:uLnTx/>
                          <a:uFillTx/>
                          <a:latin typeface="+mn-lt"/>
                          <a:ea typeface="+mn-ea"/>
                          <a:cs typeface="+mn-cs"/>
                        </a:rPr>
                        <a:t>رینو #سیارات #السعودیة
</a:t>
                      </a:r>
                      <a:r>
                        <a:rPr kumimoji="0" lang="en-US" sz="1000" b="0" i="0" u="none" strike="noStrike" kern="1200" cap="none" spc="0" normalizeH="0" baseline="0" noProof="0">
                          <a:ln>
                            <a:noFill/>
                          </a:ln>
                          <a:solidFill>
                            <a:prstClr val="black"/>
                          </a:solidFill>
                          <a:effectLst/>
                          <a:uLnTx/>
                          <a:uFillTx/>
                          <a:latin typeface="+mn-lt"/>
                          <a:ea typeface="+mn-ea"/>
                          <a:cs typeface="+mn-cs"/>
                        </a:rPr>
                        <a:t>In our accessories range, find everything you need to make 
your Renault more practical, more comfortable and more 
you.
Discover our accessories range here:
http://bit.ly/2AqdDmH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6367591"/>
                  </a:ext>
                </a:extLst>
              </a:tr>
            </a:tbl>
          </a:graphicData>
        </a:graphic>
      </p:graphicFrame>
      <p:sp>
        <p:nvSpPr>
          <p:cNvPr id="3" name="Title 2">
            <a:extLst>
              <a:ext uri="{FF2B5EF4-FFF2-40B4-BE49-F238E27FC236}">
                <a16:creationId xmlns:a16="http://schemas.microsoft.com/office/drawing/2014/main" id="{C0467817-E28B-4166-AA4D-1AC9B8305599}"/>
              </a:ext>
            </a:extLst>
          </p:cNvPr>
          <p:cNvSpPr>
            <a:spLocks noGrp="1"/>
          </p:cNvSpPr>
          <p:nvPr>
            <p:ph type="title"/>
          </p:nvPr>
        </p:nvSpPr>
        <p:spPr/>
        <p:txBody>
          <a:bodyPr/>
          <a:lstStyle/>
          <a:p>
            <a:r>
              <a:rPr lang="en-US"/>
              <a:t>Facebook Own Posts Table - 3 of 10</a:t>
            </a:r>
          </a:p>
        </p:txBody>
      </p:sp>
      <p:sp>
        <p:nvSpPr>
          <p:cNvPr id="4" name="Text Placeholder 3">
            <a:extLst>
              <a:ext uri="{FF2B5EF4-FFF2-40B4-BE49-F238E27FC236}">
                <a16:creationId xmlns:a16="http://schemas.microsoft.com/office/drawing/2014/main" id="{C31A8314-6F3F-42C3-AF31-30C311B2048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733876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C6C62480-3300-48D4-8F99-E8A690FAEBEE}"/>
              </a:ext>
            </a:extLst>
          </p:cNvPr>
          <p:cNvGraphicFramePr>
            <a:graphicFrameLocks noGrp="1"/>
          </p:cNvGraphicFramePr>
          <p:nvPr>
            <p:ph type="tbl" sz="quarter" idx="13"/>
            <p:extLst>
              <p:ext uri="{D42A27DB-BD31-4B8C-83A1-F6EECF244321}">
                <p14:modId xmlns:p14="http://schemas.microsoft.com/office/powerpoint/2010/main" val="279698636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9117250"/>
                    </a:ext>
                  </a:extLst>
                </a:gridCol>
                <a:gridCol w="658368">
                  <a:extLst>
                    <a:ext uri="{9D8B030D-6E8A-4147-A177-3AD203B41FA5}">
                      <a16:colId xmlns:a16="http://schemas.microsoft.com/office/drawing/2014/main" val="109925464"/>
                    </a:ext>
                  </a:extLst>
                </a:gridCol>
                <a:gridCol w="658368">
                  <a:extLst>
                    <a:ext uri="{9D8B030D-6E8A-4147-A177-3AD203B41FA5}">
                      <a16:colId xmlns:a16="http://schemas.microsoft.com/office/drawing/2014/main" val="1768331783"/>
                    </a:ext>
                  </a:extLst>
                </a:gridCol>
                <a:gridCol w="658368">
                  <a:extLst>
                    <a:ext uri="{9D8B030D-6E8A-4147-A177-3AD203B41FA5}">
                      <a16:colId xmlns:a16="http://schemas.microsoft.com/office/drawing/2014/main" val="4226180805"/>
                    </a:ext>
                  </a:extLst>
                </a:gridCol>
                <a:gridCol w="658368">
                  <a:extLst>
                    <a:ext uri="{9D8B030D-6E8A-4147-A177-3AD203B41FA5}">
                      <a16:colId xmlns:a16="http://schemas.microsoft.com/office/drawing/2014/main" val="298077401"/>
                    </a:ext>
                  </a:extLst>
                </a:gridCol>
                <a:gridCol w="658368">
                  <a:extLst>
                    <a:ext uri="{9D8B030D-6E8A-4147-A177-3AD203B41FA5}">
                      <a16:colId xmlns:a16="http://schemas.microsoft.com/office/drawing/2014/main" val="3008881964"/>
                    </a:ext>
                  </a:extLst>
                </a:gridCol>
                <a:gridCol w="658368">
                  <a:extLst>
                    <a:ext uri="{9D8B030D-6E8A-4147-A177-3AD203B41FA5}">
                      <a16:colId xmlns:a16="http://schemas.microsoft.com/office/drawing/2014/main" val="1376664976"/>
                    </a:ext>
                  </a:extLst>
                </a:gridCol>
                <a:gridCol w="658368">
                  <a:extLst>
                    <a:ext uri="{9D8B030D-6E8A-4147-A177-3AD203B41FA5}">
                      <a16:colId xmlns:a16="http://schemas.microsoft.com/office/drawing/2014/main" val="874969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5611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- 2017-11-22 14:11:50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رینو وریاضة سباق السیارات، أكثر من 115 عاماً من الابتكار
‎اكتشف المزید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
‎#</a:t>
                      </a:r>
                      <a:r>
                        <a:rPr kumimoji="0" lang="ar-AE" sz="1000" b="0" i="0" u="none" strike="noStrike" kern="1200" cap="none" spc="0" normalizeH="0" baseline="0" noProof="0">
                          <a:ln>
                            <a:noFill/>
                          </a:ln>
                          <a:solidFill>
                            <a:prstClr val="black"/>
                          </a:solidFill>
                          <a:effectLst/>
                          <a:uLnTx/>
                          <a:uFillTx/>
                          <a:latin typeface="+mn-lt"/>
                          <a:ea typeface="+mn-ea"/>
                          <a:cs typeface="+mn-cs"/>
                        </a:rPr>
                        <a:t>رینو #سیارات #السعودیة
</a:t>
                      </a:r>
                      <a:r>
                        <a:rPr kumimoji="0" lang="en-US" sz="1000" b="0" i="0" u="none" strike="noStrike" kern="1200" cap="none" spc="0" normalizeH="0" baseline="0" noProof="0">
                          <a:ln>
                            <a:noFill/>
                          </a:ln>
                          <a:solidFill>
                            <a:prstClr val="black"/>
                          </a:solidFill>
                          <a:effectLst/>
                          <a:uLnTx/>
                          <a:uFillTx/>
                          <a:latin typeface="+mn-lt"/>
                          <a:ea typeface="+mn-ea"/>
                          <a:cs typeface="+mn-cs"/>
                        </a:rPr>
                        <a:t>Renault and motorsport, over 115 years of innovation. 
Discover more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6259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- 2017-11-21 14:13:44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ماھي القطعة الناقصة في الصورة؟
‎شاركنا اجابتك في التعلیقات!
‎#رینو #السعودیة #سیارات
</a:t>
                      </a:r>
                      <a:r>
                        <a:rPr kumimoji="0" lang="en-US" sz="1000" b="0" i="0" u="none" strike="noStrike" kern="1200" cap="none" spc="0" normalizeH="0" baseline="0" noProof="0">
                          <a:ln>
                            <a:noFill/>
                          </a:ln>
                          <a:solidFill>
                            <a:prstClr val="black"/>
                          </a:solidFill>
                          <a:effectLst/>
                          <a:uLnTx/>
                          <a:uFillTx/>
                          <a:latin typeface="+mn-lt"/>
                          <a:ea typeface="+mn-ea"/>
                          <a:cs typeface="+mn-cs"/>
                        </a:rPr>
                        <a:t>What is the missing piece?
Share your answer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8956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- 2017-11-20 16:12:15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رینو سیمبول تناسب أسلوب حیاتك العصري والعملي!
تعرفي على سیارات رینو الجدیدة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https://www.renault.com.sa
#</a:t>
                      </a:r>
                      <a:r>
                        <a:rPr kumimoji="0" lang="ar-AE" sz="1000" b="0" i="0" u="none" strike="noStrike" kern="1200" cap="none" spc="0" normalizeH="0" baseline="0" noProof="0">
                          <a:ln>
                            <a:noFill/>
                          </a:ln>
                          <a:solidFill>
                            <a:prstClr val="black"/>
                          </a:solidFill>
                          <a:effectLst/>
                          <a:uLnTx/>
                          <a:uFillTx/>
                          <a:latin typeface="+mn-lt"/>
                          <a:ea typeface="+mn-ea"/>
                          <a:cs typeface="+mn-cs"/>
                        </a:rPr>
                        <a:t>رینو #السعودیة #سیارات
‏</a:t>
                      </a:r>
                      <a:r>
                        <a:rPr kumimoji="0" lang="en-US" sz="1000" b="0" i="0" u="none" strike="noStrike" kern="1200" cap="none" spc="0" normalizeH="0" baseline="0" noProof="0">
                          <a:ln>
                            <a:noFill/>
                          </a:ln>
                          <a:solidFill>
                            <a:prstClr val="black"/>
                          </a:solidFill>
                          <a:effectLst/>
                          <a:uLnTx/>
                          <a:uFillTx/>
                          <a:latin typeface="+mn-lt"/>
                          <a:ea typeface="+mn-ea"/>
                          <a:cs typeface="+mn-cs"/>
                        </a:rPr>
                        <a:t>Renault Symbol fits your modern and practical life style!
‏Discover our new range here:
‏https://www.renault.com.sa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4986153"/>
                  </a:ext>
                </a:extLst>
              </a:tr>
            </a:tbl>
          </a:graphicData>
        </a:graphic>
      </p:graphicFrame>
      <p:sp>
        <p:nvSpPr>
          <p:cNvPr id="3" name="Title 2">
            <a:extLst>
              <a:ext uri="{FF2B5EF4-FFF2-40B4-BE49-F238E27FC236}">
                <a16:creationId xmlns:a16="http://schemas.microsoft.com/office/drawing/2014/main" id="{5483CAC4-AD2D-4D75-9425-F3A24829D2CF}"/>
              </a:ext>
            </a:extLst>
          </p:cNvPr>
          <p:cNvSpPr>
            <a:spLocks noGrp="1"/>
          </p:cNvSpPr>
          <p:nvPr>
            <p:ph type="title"/>
          </p:nvPr>
        </p:nvSpPr>
        <p:spPr/>
        <p:txBody>
          <a:bodyPr/>
          <a:lstStyle/>
          <a:p>
            <a:r>
              <a:rPr lang="en-US"/>
              <a:t>Facebook Own Posts Table - 4 of 10</a:t>
            </a:r>
          </a:p>
        </p:txBody>
      </p:sp>
      <p:sp>
        <p:nvSpPr>
          <p:cNvPr id="4" name="Text Placeholder 3">
            <a:extLst>
              <a:ext uri="{FF2B5EF4-FFF2-40B4-BE49-F238E27FC236}">
                <a16:creationId xmlns:a16="http://schemas.microsoft.com/office/drawing/2014/main" id="{B6243772-CDCC-48D9-94E0-53609E5534C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691261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B990699-18DB-48E5-B49B-D9E96DF1C125}"/>
              </a:ext>
            </a:extLst>
          </p:cNvPr>
          <p:cNvGraphicFramePr>
            <a:graphicFrameLocks noGrp="1"/>
          </p:cNvGraphicFramePr>
          <p:nvPr>
            <p:ph type="tbl" sz="quarter" idx="13"/>
            <p:extLst>
              <p:ext uri="{D42A27DB-BD31-4B8C-83A1-F6EECF244321}">
                <p14:modId xmlns:p14="http://schemas.microsoft.com/office/powerpoint/2010/main" val="45732860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87076824"/>
                    </a:ext>
                  </a:extLst>
                </a:gridCol>
                <a:gridCol w="658368">
                  <a:extLst>
                    <a:ext uri="{9D8B030D-6E8A-4147-A177-3AD203B41FA5}">
                      <a16:colId xmlns:a16="http://schemas.microsoft.com/office/drawing/2014/main" val="4267549302"/>
                    </a:ext>
                  </a:extLst>
                </a:gridCol>
                <a:gridCol w="658368">
                  <a:extLst>
                    <a:ext uri="{9D8B030D-6E8A-4147-A177-3AD203B41FA5}">
                      <a16:colId xmlns:a16="http://schemas.microsoft.com/office/drawing/2014/main" val="1040872188"/>
                    </a:ext>
                  </a:extLst>
                </a:gridCol>
                <a:gridCol w="658368">
                  <a:extLst>
                    <a:ext uri="{9D8B030D-6E8A-4147-A177-3AD203B41FA5}">
                      <a16:colId xmlns:a16="http://schemas.microsoft.com/office/drawing/2014/main" val="446059563"/>
                    </a:ext>
                  </a:extLst>
                </a:gridCol>
                <a:gridCol w="658368">
                  <a:extLst>
                    <a:ext uri="{9D8B030D-6E8A-4147-A177-3AD203B41FA5}">
                      <a16:colId xmlns:a16="http://schemas.microsoft.com/office/drawing/2014/main" val="2085527452"/>
                    </a:ext>
                  </a:extLst>
                </a:gridCol>
                <a:gridCol w="658368">
                  <a:extLst>
                    <a:ext uri="{9D8B030D-6E8A-4147-A177-3AD203B41FA5}">
                      <a16:colId xmlns:a16="http://schemas.microsoft.com/office/drawing/2014/main" val="2513192209"/>
                    </a:ext>
                  </a:extLst>
                </a:gridCol>
                <a:gridCol w="658368">
                  <a:extLst>
                    <a:ext uri="{9D8B030D-6E8A-4147-A177-3AD203B41FA5}">
                      <a16:colId xmlns:a16="http://schemas.microsoft.com/office/drawing/2014/main" val="3787865829"/>
                    </a:ext>
                  </a:extLst>
                </a:gridCol>
                <a:gridCol w="658368">
                  <a:extLst>
                    <a:ext uri="{9D8B030D-6E8A-4147-A177-3AD203B41FA5}">
                      <a16:colId xmlns:a16="http://schemas.microsoft.com/office/drawing/2014/main" val="3085709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9464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- 2017-11-19 13:40:23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نتميز بأننا شركة دولية ذات جذور فرنسية وتاريخ عريق ممتد لأكثر من 115 عاماً.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We are an international company with French roots and a rich history spanning more than 115 years.
‏Discover our new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8237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- 2017-11-18 12:43:34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صيانة هيكل السيارة والزجاج الأمامي للسيارة والصيانة الداخلية... قم بحماية 
‎وإصلاح وتنظيف وتلميع سيارتك. نحن هنا لتقديم النصيحة أو للترحيب بكم في موعد 
‎أو من دون موعد.
‎اكتشف المزيد في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www.myrenault-me.com‎#</a:t>
                      </a: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Bodywork, windscreen, interior maintenance... Protect, 
repair, clean and shine your Renault. We are here to advise or welcome you, with or without an 
appointment.
Discover more here: 
www.myrenault-me.com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3568695"/>
                  </a:ext>
                </a:extLst>
              </a:tr>
            </a:tbl>
          </a:graphicData>
        </a:graphic>
      </p:graphicFrame>
      <p:sp>
        <p:nvSpPr>
          <p:cNvPr id="3" name="Title 2">
            <a:extLst>
              <a:ext uri="{FF2B5EF4-FFF2-40B4-BE49-F238E27FC236}">
                <a16:creationId xmlns:a16="http://schemas.microsoft.com/office/drawing/2014/main" id="{F2B0C9D6-BCD1-4BC4-BB6F-E160E2D353E2}"/>
              </a:ext>
            </a:extLst>
          </p:cNvPr>
          <p:cNvSpPr>
            <a:spLocks noGrp="1"/>
          </p:cNvSpPr>
          <p:nvPr>
            <p:ph type="title"/>
          </p:nvPr>
        </p:nvSpPr>
        <p:spPr/>
        <p:txBody>
          <a:bodyPr/>
          <a:lstStyle/>
          <a:p>
            <a:r>
              <a:rPr lang="en-US"/>
              <a:t>Facebook Own Posts Table - 5 of 10</a:t>
            </a:r>
          </a:p>
        </p:txBody>
      </p:sp>
      <p:sp>
        <p:nvSpPr>
          <p:cNvPr id="4" name="Text Placeholder 3">
            <a:extLst>
              <a:ext uri="{FF2B5EF4-FFF2-40B4-BE49-F238E27FC236}">
                <a16:creationId xmlns:a16="http://schemas.microsoft.com/office/drawing/2014/main" id="{F3C54C85-C9EA-4491-A272-C14D7F139E5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994309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46DBAE0-0FCC-45D4-B08E-66F5495F7EDA}"/>
              </a:ext>
            </a:extLst>
          </p:cNvPr>
          <p:cNvGraphicFramePr>
            <a:graphicFrameLocks noGrp="1"/>
          </p:cNvGraphicFramePr>
          <p:nvPr>
            <p:ph type="tbl" sz="quarter" idx="13"/>
            <p:extLst>
              <p:ext uri="{D42A27DB-BD31-4B8C-83A1-F6EECF244321}">
                <p14:modId xmlns:p14="http://schemas.microsoft.com/office/powerpoint/2010/main" val="203486807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38672768"/>
                    </a:ext>
                  </a:extLst>
                </a:gridCol>
                <a:gridCol w="658368">
                  <a:extLst>
                    <a:ext uri="{9D8B030D-6E8A-4147-A177-3AD203B41FA5}">
                      <a16:colId xmlns:a16="http://schemas.microsoft.com/office/drawing/2014/main" val="2383660576"/>
                    </a:ext>
                  </a:extLst>
                </a:gridCol>
                <a:gridCol w="658368">
                  <a:extLst>
                    <a:ext uri="{9D8B030D-6E8A-4147-A177-3AD203B41FA5}">
                      <a16:colId xmlns:a16="http://schemas.microsoft.com/office/drawing/2014/main" val="3828447008"/>
                    </a:ext>
                  </a:extLst>
                </a:gridCol>
                <a:gridCol w="658368">
                  <a:extLst>
                    <a:ext uri="{9D8B030D-6E8A-4147-A177-3AD203B41FA5}">
                      <a16:colId xmlns:a16="http://schemas.microsoft.com/office/drawing/2014/main" val="2558638317"/>
                    </a:ext>
                  </a:extLst>
                </a:gridCol>
                <a:gridCol w="658368">
                  <a:extLst>
                    <a:ext uri="{9D8B030D-6E8A-4147-A177-3AD203B41FA5}">
                      <a16:colId xmlns:a16="http://schemas.microsoft.com/office/drawing/2014/main" val="1218514603"/>
                    </a:ext>
                  </a:extLst>
                </a:gridCol>
                <a:gridCol w="658368">
                  <a:extLst>
                    <a:ext uri="{9D8B030D-6E8A-4147-A177-3AD203B41FA5}">
                      <a16:colId xmlns:a16="http://schemas.microsoft.com/office/drawing/2014/main" val="1487198919"/>
                    </a:ext>
                  </a:extLst>
                </a:gridCol>
                <a:gridCol w="658368">
                  <a:extLst>
                    <a:ext uri="{9D8B030D-6E8A-4147-A177-3AD203B41FA5}">
                      <a16:colId xmlns:a16="http://schemas.microsoft.com/office/drawing/2014/main" val="696384573"/>
                    </a:ext>
                  </a:extLst>
                </a:gridCol>
                <a:gridCol w="658368">
                  <a:extLst>
                    <a:ext uri="{9D8B030D-6E8A-4147-A177-3AD203B41FA5}">
                      <a16:colId xmlns:a16="http://schemas.microsoft.com/office/drawing/2014/main" val="2675116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7434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- 2017-11-16 16:35:09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ماهي القطعة الناقصة في الصورة؟
‎شاركنا اجابتك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What is the missing piece?
Share your answer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5232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- 2017-11-14 11:38:17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برامج وعروض صيانة واستشارات لحماية سيارتك والحفاظ عليها. تجنب المتاعب 
‎عن طريق حلولنا البسيطة التي تجعل حياتك أسهل.
‎قم بصيانة سيارتك الآن، زر الرابط لمعرفة المزيد
</a:t>
                      </a:r>
                      <a:r>
                        <a:rPr kumimoji="0" lang="en-US" sz="1000" b="0" i="0" u="none" strike="noStrike" kern="1200" cap="none" spc="0" normalizeH="0" baseline="0" noProof="0">
                          <a:ln>
                            <a:noFill/>
                          </a:ln>
                          <a:solidFill>
                            <a:prstClr val="black"/>
                          </a:solidFill>
                          <a:effectLst/>
                          <a:uLnTx/>
                          <a:uFillTx/>
                          <a:latin typeface="+mn-lt"/>
                          <a:ea typeface="+mn-ea"/>
                          <a:cs typeface="+mn-cs"/>
                        </a:rPr>
                        <a:t>http://bit.ly/2yBcuVz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Packages, service offers and advice to protect and maintain your car. Drive carefree with our simple solutions that make your life easier.
Get your car to maintenance, visit our website to know more: http://bit.ly/2yBcuVz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18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- 2017-11-13 11:54:41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یوم الإحسان العالمي مد ید العون لمن یحتاجھ.
‎#رینو #سیارات #السعودیة #یوم_الاحسان_العالمي
</a:t>
                      </a:r>
                      <a:r>
                        <a:rPr kumimoji="0" lang="en-US" sz="1000" b="0" i="0" u="none" strike="noStrike" kern="1200" cap="none" spc="0" normalizeH="0" baseline="0" noProof="0">
                          <a:ln>
                            <a:noFill/>
                          </a:ln>
                          <a:solidFill>
                            <a:prstClr val="black"/>
                          </a:solidFill>
                          <a:effectLst/>
                          <a:uLnTx/>
                          <a:uFillTx/>
                          <a:latin typeface="+mn-lt"/>
                          <a:ea typeface="+mn-ea"/>
                          <a:cs typeface="+mn-cs"/>
                        </a:rPr>
                        <a:t>In World Kindness Day, Reach out to help those in need.
#Renault #WorldKindnessDay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6850795"/>
                  </a:ext>
                </a:extLst>
              </a:tr>
            </a:tbl>
          </a:graphicData>
        </a:graphic>
      </p:graphicFrame>
      <p:sp>
        <p:nvSpPr>
          <p:cNvPr id="3" name="Title 2">
            <a:extLst>
              <a:ext uri="{FF2B5EF4-FFF2-40B4-BE49-F238E27FC236}">
                <a16:creationId xmlns:a16="http://schemas.microsoft.com/office/drawing/2014/main" id="{BA03404F-B37F-464D-A27A-A30FE312517A}"/>
              </a:ext>
            </a:extLst>
          </p:cNvPr>
          <p:cNvSpPr>
            <a:spLocks noGrp="1"/>
          </p:cNvSpPr>
          <p:nvPr>
            <p:ph type="title"/>
          </p:nvPr>
        </p:nvSpPr>
        <p:spPr/>
        <p:txBody>
          <a:bodyPr/>
          <a:lstStyle/>
          <a:p>
            <a:r>
              <a:rPr lang="en-US"/>
              <a:t>Facebook Own Posts Table - 6 of 10</a:t>
            </a:r>
          </a:p>
        </p:txBody>
      </p:sp>
      <p:sp>
        <p:nvSpPr>
          <p:cNvPr id="4" name="Text Placeholder 3">
            <a:extLst>
              <a:ext uri="{FF2B5EF4-FFF2-40B4-BE49-F238E27FC236}">
                <a16:creationId xmlns:a16="http://schemas.microsoft.com/office/drawing/2014/main" id="{87F62243-03BC-44FB-A32D-AE93AAC4291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209506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0C66508-369E-443C-8E5E-56D18755C95A}"/>
              </a:ext>
            </a:extLst>
          </p:cNvPr>
          <p:cNvGraphicFramePr>
            <a:graphicFrameLocks noGrp="1"/>
          </p:cNvGraphicFramePr>
          <p:nvPr>
            <p:ph type="tbl" sz="quarter" idx="13"/>
            <p:extLst>
              <p:ext uri="{D42A27DB-BD31-4B8C-83A1-F6EECF244321}">
                <p14:modId xmlns:p14="http://schemas.microsoft.com/office/powerpoint/2010/main" val="73298377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32426341"/>
                    </a:ext>
                  </a:extLst>
                </a:gridCol>
                <a:gridCol w="658368">
                  <a:extLst>
                    <a:ext uri="{9D8B030D-6E8A-4147-A177-3AD203B41FA5}">
                      <a16:colId xmlns:a16="http://schemas.microsoft.com/office/drawing/2014/main" val="1556789705"/>
                    </a:ext>
                  </a:extLst>
                </a:gridCol>
                <a:gridCol w="658368">
                  <a:extLst>
                    <a:ext uri="{9D8B030D-6E8A-4147-A177-3AD203B41FA5}">
                      <a16:colId xmlns:a16="http://schemas.microsoft.com/office/drawing/2014/main" val="1474012968"/>
                    </a:ext>
                  </a:extLst>
                </a:gridCol>
                <a:gridCol w="658368">
                  <a:extLst>
                    <a:ext uri="{9D8B030D-6E8A-4147-A177-3AD203B41FA5}">
                      <a16:colId xmlns:a16="http://schemas.microsoft.com/office/drawing/2014/main" val="3763719449"/>
                    </a:ext>
                  </a:extLst>
                </a:gridCol>
                <a:gridCol w="658368">
                  <a:extLst>
                    <a:ext uri="{9D8B030D-6E8A-4147-A177-3AD203B41FA5}">
                      <a16:colId xmlns:a16="http://schemas.microsoft.com/office/drawing/2014/main" val="4259402340"/>
                    </a:ext>
                  </a:extLst>
                </a:gridCol>
                <a:gridCol w="658368">
                  <a:extLst>
                    <a:ext uri="{9D8B030D-6E8A-4147-A177-3AD203B41FA5}">
                      <a16:colId xmlns:a16="http://schemas.microsoft.com/office/drawing/2014/main" val="263252671"/>
                    </a:ext>
                  </a:extLst>
                </a:gridCol>
                <a:gridCol w="658368">
                  <a:extLst>
                    <a:ext uri="{9D8B030D-6E8A-4147-A177-3AD203B41FA5}">
                      <a16:colId xmlns:a16="http://schemas.microsoft.com/office/drawing/2014/main" val="991812208"/>
                    </a:ext>
                  </a:extLst>
                </a:gridCol>
                <a:gridCol w="658368">
                  <a:extLst>
                    <a:ext uri="{9D8B030D-6E8A-4147-A177-3AD203B41FA5}">
                      <a16:colId xmlns:a16="http://schemas.microsoft.com/office/drawing/2014/main" val="3310463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8897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- 2017-11-12 16:57:00</a:t>
                      </a:r>
                      <a:r>
                        <a:rPr kumimoji="0" lang="en-US" sz="1000" b="0" i="0" u="none" strike="noStrike" kern="1200" cap="none" spc="0" normalizeH="0" baseline="0" noProof="0">
                          <a:ln>
                            <a:noFill/>
                          </a:ln>
                          <a:solidFill>
                            <a:prstClr val="black"/>
                          </a:solidFill>
                          <a:effectLst/>
                          <a:uLnTx/>
                          <a:uFillTx/>
                          <a:latin typeface="+mn-lt"/>
                          <a:ea typeface="+mn-ea"/>
                          <a:cs typeface="+mn-cs"/>
                        </a:rPr>
                        <a:t>
Amazing end-of-year offer on the Renault 4x4 Range For more information, Call Free Toll: 8002445050
https://goo.gl/kE1ckx
 #Renault #Saudi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4762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- 2017-11-12 16:52:36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نھایة العام المذھلة من رینو لسیارات الدفع الرباعي ٤</a:t>
                      </a:r>
                      <a:r>
                        <a:rPr kumimoji="0" lang="en-US" sz="1000" b="0" i="0" u="none" strike="noStrike" kern="1200" cap="none" spc="0" normalizeH="0" baseline="0" noProof="0">
                          <a:ln>
                            <a:noFill/>
                          </a:ln>
                          <a:solidFill>
                            <a:prstClr val="black"/>
                          </a:solidFill>
                          <a:effectLst/>
                          <a:uLnTx/>
                          <a:uFillTx/>
                          <a:latin typeface="+mn-lt"/>
                          <a:ea typeface="+mn-ea"/>
                          <a:cs typeface="+mn-cs"/>
                        </a:rPr>
                        <a:t>x٤
‎</a:t>
                      </a:r>
                      <a:r>
                        <a:rPr kumimoji="0" lang="ar-AE" sz="1000" b="0" i="0" u="none" strike="noStrike" kern="1200" cap="none" spc="0" normalizeH="0" baseline="0" noProof="0">
                          <a:ln>
                            <a:noFill/>
                          </a:ln>
                          <a:solidFill>
                            <a:prstClr val="black"/>
                          </a:solidFill>
                          <a:effectLst/>
                          <a:uLnTx/>
                          <a:uFillTx/>
                          <a:latin typeface="+mn-lt"/>
                          <a:ea typeface="+mn-ea"/>
                          <a:cs typeface="+mn-cs"/>
                        </a:rPr>
                        <a:t>لمزید من المعلومات: ٨٠٠٢٤٤٥٠٥٠
</a:t>
                      </a:r>
                      <a:r>
                        <a:rPr kumimoji="0" lang="en-US" sz="1000" b="0" i="0" u="none" strike="noStrike" kern="1200" cap="none" spc="0" normalizeH="0" baseline="0" noProof="0">
                          <a:ln>
                            <a:noFill/>
                          </a:ln>
                          <a:solidFill>
                            <a:prstClr val="black"/>
                          </a:solidFill>
                          <a:effectLst/>
                          <a:uLnTx/>
                          <a:uFillTx/>
                          <a:latin typeface="+mn-lt"/>
                          <a:ea typeface="+mn-ea"/>
                          <a:cs typeface="+mn-cs"/>
                        </a:rPr>
                        <a:t>https://goo.gl/oxV4or
‎ #</a:t>
                      </a:r>
                      <a:r>
                        <a:rPr kumimoji="0" lang="ar-AE" sz="1000" b="0" i="0" u="none" strike="noStrike" kern="1200" cap="none" spc="0" normalizeH="0" baseline="0" noProof="0">
                          <a:ln>
                            <a:noFill/>
                          </a:ln>
                          <a:solidFill>
                            <a:prstClr val="black"/>
                          </a:solidFill>
                          <a:effectLst/>
                          <a:uLnTx/>
                          <a:uFillTx/>
                          <a:latin typeface="+mn-lt"/>
                          <a:ea typeface="+mn-ea"/>
                          <a:cs typeface="+mn-cs"/>
                        </a:rPr>
                        <a:t>رینو #سیارات #السعودیة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4836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- 2017-11-11 10:38:42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ماهي الفروقات الثلاثة في الفيديو؟
‎شاركنا جوابك 
‎#رينو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What are the three differences?
Share your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5268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- 2017-11-09 15:40:01</a:t>
                      </a:r>
                      <a:r>
                        <a:rPr kumimoji="0" lang="en-US" sz="1000" b="0" i="0" u="none" strike="noStrike" kern="1200" cap="none" spc="0" normalizeH="0" baseline="0" noProof="0">
                          <a:ln>
                            <a:noFill/>
                          </a:ln>
                          <a:solidFill>
                            <a:prstClr val="black"/>
                          </a:solidFill>
                          <a:effectLst/>
                          <a:uLnTx/>
                          <a:uFillTx/>
                          <a:latin typeface="+mn-lt"/>
                          <a:ea typeface="+mn-ea"/>
                          <a:cs typeface="+mn-cs"/>
                        </a:rPr>
                        <a:t>
‏Amazing end-of-year offer on the Renault Passenger Car Range.
‏For more information, Call Free Toll: 8002445050 
http://www.renault.com.sa/
‏#Renault #Saudi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58223811"/>
                  </a:ext>
                </a:extLst>
              </a:tr>
            </a:tbl>
          </a:graphicData>
        </a:graphic>
      </p:graphicFrame>
      <p:sp>
        <p:nvSpPr>
          <p:cNvPr id="3" name="Title 2">
            <a:extLst>
              <a:ext uri="{FF2B5EF4-FFF2-40B4-BE49-F238E27FC236}">
                <a16:creationId xmlns:a16="http://schemas.microsoft.com/office/drawing/2014/main" id="{E5ACCF75-8D6C-4E87-A533-5E7436D9162C}"/>
              </a:ext>
            </a:extLst>
          </p:cNvPr>
          <p:cNvSpPr>
            <a:spLocks noGrp="1"/>
          </p:cNvSpPr>
          <p:nvPr>
            <p:ph type="title"/>
          </p:nvPr>
        </p:nvSpPr>
        <p:spPr/>
        <p:txBody>
          <a:bodyPr/>
          <a:lstStyle/>
          <a:p>
            <a:r>
              <a:rPr lang="en-US"/>
              <a:t>Facebook Own Posts Table - 7 of 10</a:t>
            </a:r>
          </a:p>
        </p:txBody>
      </p:sp>
      <p:sp>
        <p:nvSpPr>
          <p:cNvPr id="4" name="Text Placeholder 3">
            <a:extLst>
              <a:ext uri="{FF2B5EF4-FFF2-40B4-BE49-F238E27FC236}">
                <a16:creationId xmlns:a16="http://schemas.microsoft.com/office/drawing/2014/main" id="{811081FB-583F-46E1-B4AC-8ED64EFC0A0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317845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E0CFC98-2533-47B7-8C23-614941D5B80F}"/>
              </a:ext>
            </a:extLst>
          </p:cNvPr>
          <p:cNvGraphicFramePr>
            <a:graphicFrameLocks noGrp="1"/>
          </p:cNvGraphicFramePr>
          <p:nvPr>
            <p:ph type="tbl" sz="quarter" idx="13"/>
            <p:extLst>
              <p:ext uri="{D42A27DB-BD31-4B8C-83A1-F6EECF244321}">
                <p14:modId xmlns:p14="http://schemas.microsoft.com/office/powerpoint/2010/main" val="319882759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16891676"/>
                    </a:ext>
                  </a:extLst>
                </a:gridCol>
                <a:gridCol w="658368">
                  <a:extLst>
                    <a:ext uri="{9D8B030D-6E8A-4147-A177-3AD203B41FA5}">
                      <a16:colId xmlns:a16="http://schemas.microsoft.com/office/drawing/2014/main" val="719517995"/>
                    </a:ext>
                  </a:extLst>
                </a:gridCol>
                <a:gridCol w="658368">
                  <a:extLst>
                    <a:ext uri="{9D8B030D-6E8A-4147-A177-3AD203B41FA5}">
                      <a16:colId xmlns:a16="http://schemas.microsoft.com/office/drawing/2014/main" val="3312336478"/>
                    </a:ext>
                  </a:extLst>
                </a:gridCol>
                <a:gridCol w="658368">
                  <a:extLst>
                    <a:ext uri="{9D8B030D-6E8A-4147-A177-3AD203B41FA5}">
                      <a16:colId xmlns:a16="http://schemas.microsoft.com/office/drawing/2014/main" val="2169248029"/>
                    </a:ext>
                  </a:extLst>
                </a:gridCol>
                <a:gridCol w="658368">
                  <a:extLst>
                    <a:ext uri="{9D8B030D-6E8A-4147-A177-3AD203B41FA5}">
                      <a16:colId xmlns:a16="http://schemas.microsoft.com/office/drawing/2014/main" val="2078145178"/>
                    </a:ext>
                  </a:extLst>
                </a:gridCol>
                <a:gridCol w="658368">
                  <a:extLst>
                    <a:ext uri="{9D8B030D-6E8A-4147-A177-3AD203B41FA5}">
                      <a16:colId xmlns:a16="http://schemas.microsoft.com/office/drawing/2014/main" val="1433103657"/>
                    </a:ext>
                  </a:extLst>
                </a:gridCol>
                <a:gridCol w="658368">
                  <a:extLst>
                    <a:ext uri="{9D8B030D-6E8A-4147-A177-3AD203B41FA5}">
                      <a16:colId xmlns:a16="http://schemas.microsoft.com/office/drawing/2014/main" val="654176984"/>
                    </a:ext>
                  </a:extLst>
                </a:gridCol>
                <a:gridCol w="658368">
                  <a:extLst>
                    <a:ext uri="{9D8B030D-6E8A-4147-A177-3AD203B41FA5}">
                      <a16:colId xmlns:a16="http://schemas.microsoft.com/office/drawing/2014/main" val="3742296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9587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- 2017-11-09 15:15:01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نھایة العام المذھلة من رینو لسیارات الركاب لمزید من المعلومات: ٨٠٠٢٤٤٥٠٥٠ 
</a:t>
                      </a:r>
                      <a:r>
                        <a:rPr kumimoji="0" lang="en-US" sz="1000" b="0" i="0" u="none" strike="noStrike" kern="1200" cap="none" spc="0" normalizeH="0" baseline="0" noProof="0">
                          <a:ln>
                            <a:noFill/>
                          </a:ln>
                          <a:solidFill>
                            <a:prstClr val="black"/>
                          </a:solidFill>
                          <a:effectLst/>
                          <a:uLnTx/>
                          <a:uFillTx/>
                          <a:latin typeface="+mn-lt"/>
                          <a:ea typeface="+mn-ea"/>
                          <a:cs typeface="+mn-cs"/>
                        </a:rPr>
                        <a:t>http://www.renault.com.sa/
#</a:t>
                      </a:r>
                      <a:r>
                        <a:rPr kumimoji="0" lang="ar-AE" sz="1000" b="0" i="0" u="none" strike="noStrike" kern="1200" cap="none" spc="0" normalizeH="0" baseline="0" noProof="0">
                          <a:ln>
                            <a:noFill/>
                          </a:ln>
                          <a:solidFill>
                            <a:prstClr val="black"/>
                          </a:solidFill>
                          <a:effectLst/>
                          <a:uLnTx/>
                          <a:uFillTx/>
                          <a:latin typeface="+mn-lt"/>
                          <a:ea typeface="+mn-ea"/>
                          <a:cs typeface="+mn-cs"/>
                        </a:rPr>
                        <a:t>رینو #سیارات #السعودیة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7660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- 2017-11-08 11:37:04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الفروقات الثلاثة بين الصورتين؟
#رينو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Spot the 3 differences!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9057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- 2017-11-07 11:20:02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تنطلق رينو تاليسمان بجاذبية عالية، ونظام تعليق يتم التحكم فيه إلكترونيًا. يعدل 
‎نظام </a:t>
                      </a:r>
                      <a:r>
                        <a:rPr kumimoji="0" lang="en-US" sz="1000" b="0" i="0" u="none" strike="noStrike" kern="1200" cap="none" spc="0" normalizeH="0" baseline="0" noProof="0">
                          <a:ln>
                            <a:noFill/>
                          </a:ln>
                          <a:solidFill>
                            <a:prstClr val="black"/>
                          </a:solidFill>
                          <a:effectLst/>
                          <a:uLnTx/>
                          <a:uFillTx/>
                          <a:latin typeface="+mn-lt"/>
                          <a:ea typeface="+mn-ea"/>
                          <a:cs typeface="+mn-cs"/>
                        </a:rPr>
                        <a:t>Sense-Multi Renault </a:t>
                      </a:r>
                      <a:r>
                        <a:rPr kumimoji="0" lang="ar-AE" sz="1000" b="0" i="0" u="none" strike="noStrike" kern="1200" cap="none" spc="0" normalizeH="0" baseline="0" noProof="0">
                          <a:ln>
                            <a:noFill/>
                          </a:ln>
                          <a:solidFill>
                            <a:prstClr val="black"/>
                          </a:solidFill>
                          <a:effectLst/>
                          <a:uLnTx/>
                          <a:uFillTx/>
                          <a:latin typeface="+mn-lt"/>
                          <a:ea typeface="+mn-ea"/>
                          <a:cs typeface="+mn-cs"/>
                        </a:rPr>
                        <a:t>كل جانب من جوانب التعامل مع السيارة، كما لو 
‎كان هناك عدة سيارات في سيارة واحدة. استمتع بإثراء تجربتك في القيادة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
‎#</a:t>
                      </a: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Renault Talisman drives with aplomb, with electronically controlled suspension. The Renault Multi-Sense® system 
modifies every aspect of the vehicle’s handling, like having several cars in one vehicle. Intensify your driving experience
Discover our new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6050304"/>
                  </a:ext>
                </a:extLst>
              </a:tr>
            </a:tbl>
          </a:graphicData>
        </a:graphic>
      </p:graphicFrame>
      <p:sp>
        <p:nvSpPr>
          <p:cNvPr id="3" name="Title 2">
            <a:extLst>
              <a:ext uri="{FF2B5EF4-FFF2-40B4-BE49-F238E27FC236}">
                <a16:creationId xmlns:a16="http://schemas.microsoft.com/office/drawing/2014/main" id="{855ACF3F-5BD2-4E0D-8553-FADB717DBC8E}"/>
              </a:ext>
            </a:extLst>
          </p:cNvPr>
          <p:cNvSpPr>
            <a:spLocks noGrp="1"/>
          </p:cNvSpPr>
          <p:nvPr>
            <p:ph type="title"/>
          </p:nvPr>
        </p:nvSpPr>
        <p:spPr/>
        <p:txBody>
          <a:bodyPr/>
          <a:lstStyle/>
          <a:p>
            <a:r>
              <a:rPr lang="en-US"/>
              <a:t>Facebook Own Posts Table - 8 of 10</a:t>
            </a:r>
          </a:p>
        </p:txBody>
      </p:sp>
      <p:sp>
        <p:nvSpPr>
          <p:cNvPr id="4" name="Text Placeholder 3">
            <a:extLst>
              <a:ext uri="{FF2B5EF4-FFF2-40B4-BE49-F238E27FC236}">
                <a16:creationId xmlns:a16="http://schemas.microsoft.com/office/drawing/2014/main" id="{EF34D76B-C305-4A0A-A038-5421826D073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5560015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2DC35A5-B6DB-467B-A2FB-4CA30EFBCB3B}"/>
              </a:ext>
            </a:extLst>
          </p:cNvPr>
          <p:cNvGraphicFramePr>
            <a:graphicFrameLocks noGrp="1"/>
          </p:cNvGraphicFramePr>
          <p:nvPr>
            <p:ph type="tbl" sz="quarter" idx="13"/>
            <p:extLst>
              <p:ext uri="{D42A27DB-BD31-4B8C-83A1-F6EECF244321}">
                <p14:modId xmlns:p14="http://schemas.microsoft.com/office/powerpoint/2010/main" val="156303215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11611565"/>
                    </a:ext>
                  </a:extLst>
                </a:gridCol>
                <a:gridCol w="658368">
                  <a:extLst>
                    <a:ext uri="{9D8B030D-6E8A-4147-A177-3AD203B41FA5}">
                      <a16:colId xmlns:a16="http://schemas.microsoft.com/office/drawing/2014/main" val="3750239780"/>
                    </a:ext>
                  </a:extLst>
                </a:gridCol>
                <a:gridCol w="658368">
                  <a:extLst>
                    <a:ext uri="{9D8B030D-6E8A-4147-A177-3AD203B41FA5}">
                      <a16:colId xmlns:a16="http://schemas.microsoft.com/office/drawing/2014/main" val="1700102746"/>
                    </a:ext>
                  </a:extLst>
                </a:gridCol>
                <a:gridCol w="658368">
                  <a:extLst>
                    <a:ext uri="{9D8B030D-6E8A-4147-A177-3AD203B41FA5}">
                      <a16:colId xmlns:a16="http://schemas.microsoft.com/office/drawing/2014/main" val="894110372"/>
                    </a:ext>
                  </a:extLst>
                </a:gridCol>
                <a:gridCol w="658368">
                  <a:extLst>
                    <a:ext uri="{9D8B030D-6E8A-4147-A177-3AD203B41FA5}">
                      <a16:colId xmlns:a16="http://schemas.microsoft.com/office/drawing/2014/main" val="958462191"/>
                    </a:ext>
                  </a:extLst>
                </a:gridCol>
                <a:gridCol w="658368">
                  <a:extLst>
                    <a:ext uri="{9D8B030D-6E8A-4147-A177-3AD203B41FA5}">
                      <a16:colId xmlns:a16="http://schemas.microsoft.com/office/drawing/2014/main" val="2677254994"/>
                    </a:ext>
                  </a:extLst>
                </a:gridCol>
                <a:gridCol w="658368">
                  <a:extLst>
                    <a:ext uri="{9D8B030D-6E8A-4147-A177-3AD203B41FA5}">
                      <a16:colId xmlns:a16="http://schemas.microsoft.com/office/drawing/2014/main" val="2343370147"/>
                    </a:ext>
                  </a:extLst>
                </a:gridCol>
                <a:gridCol w="658368">
                  <a:extLst>
                    <a:ext uri="{9D8B030D-6E8A-4147-A177-3AD203B41FA5}">
                      <a16:colId xmlns:a16="http://schemas.microsoft.com/office/drawing/2014/main" val="2151649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1236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- 2017-11-06 09:52:28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صيانة سيارتك لن تربك حياتك! 
لديك حساب في </a:t>
                      </a:r>
                      <a:r>
                        <a:rPr kumimoji="0" lang="en-US" sz="1000" b="0" i="0" u="none" strike="noStrike" kern="1200" cap="none" spc="0" normalizeH="0" baseline="0" noProof="0">
                          <a:ln>
                            <a:noFill/>
                          </a:ln>
                          <a:solidFill>
                            <a:prstClr val="black"/>
                          </a:solidFill>
                          <a:effectLst/>
                          <a:uLnTx/>
                          <a:uFillTx/>
                          <a:latin typeface="+mn-lt"/>
                          <a:ea typeface="+mn-ea"/>
                          <a:cs typeface="+mn-cs"/>
                        </a:rPr>
                        <a:t>MY RENAULT ؟ </a:t>
                      </a:r>
                      <a:r>
                        <a:rPr kumimoji="0" lang="ar-AE" sz="1000" b="0" i="0" u="none" strike="noStrike" kern="1200" cap="none" spc="0" normalizeH="0" baseline="0" noProof="0">
                          <a:ln>
                            <a:noFill/>
                          </a:ln>
                          <a:solidFill>
                            <a:prstClr val="black"/>
                          </a:solidFill>
                          <a:effectLst/>
                          <a:uLnTx/>
                          <a:uFillTx/>
                          <a:latin typeface="+mn-lt"/>
                          <a:ea typeface="+mn-ea"/>
                          <a:cs typeface="+mn-cs"/>
                        </a:rPr>
                        <a:t>ليس بعد؟ 
سجل الآن واستمتع بالعديد من المزايا.
</a:t>
                      </a:r>
                      <a:r>
                        <a:rPr kumimoji="0" lang="en-US" sz="1000" b="0" i="0" u="none" strike="noStrike" kern="1200" cap="none" spc="0" normalizeH="0" baseline="0" noProof="0">
                          <a:ln>
                            <a:noFill/>
                          </a:ln>
                          <a:solidFill>
                            <a:prstClr val="black"/>
                          </a:solidFill>
                          <a:effectLst/>
                          <a:uLnTx/>
                          <a:uFillTx/>
                          <a:latin typeface="+mn-lt"/>
                          <a:ea typeface="+mn-ea"/>
                          <a:cs typeface="+mn-cs"/>
                        </a:rPr>
                        <a:t>www.myrenault-me.com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#صيانة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9483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- 2017-11-06 09:49:26</a:t>
                      </a:r>
                      <a:r>
                        <a:rPr kumimoji="0" lang="en-US" sz="1000" b="0" i="0" u="none" strike="noStrike" kern="1200" cap="none" spc="0" normalizeH="0" baseline="0" noProof="0">
                          <a:ln>
                            <a:noFill/>
                          </a:ln>
                          <a:solidFill>
                            <a:prstClr val="black"/>
                          </a:solidFill>
                          <a:effectLst/>
                          <a:uLnTx/>
                          <a:uFillTx/>
                          <a:latin typeface="+mn-lt"/>
                          <a:ea typeface="+mn-ea"/>
                          <a:cs typeface="+mn-cs"/>
                        </a:rPr>
                        <a:t>
Car maintenance won’t disrupt your life!
You already have an account in MY RENAUT? Don’t yet?
Register now and enjoy! 
www.myrenault-me.com
#Renault #Saudi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5664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- 2017-11-05 10:05:33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اجلس في مقعدك واجعله مريحاً.
لقد صممنا مقصورة رينو تاليسمان من أجل رفاهيتك ورفاهية الركاب المصاحبين لك.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
#</a:t>
                      </a: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Take a seat and make yourself comfortable. We have designed the Renault TALISMAN's cabin for your well-being and that of your passengers.
‏Discover our new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634386"/>
                  </a:ext>
                </a:extLst>
              </a:tr>
            </a:tbl>
          </a:graphicData>
        </a:graphic>
      </p:graphicFrame>
      <p:sp>
        <p:nvSpPr>
          <p:cNvPr id="3" name="Title 2">
            <a:extLst>
              <a:ext uri="{FF2B5EF4-FFF2-40B4-BE49-F238E27FC236}">
                <a16:creationId xmlns:a16="http://schemas.microsoft.com/office/drawing/2014/main" id="{82963D5F-77E2-45C4-97E9-99C3690A7724}"/>
              </a:ext>
            </a:extLst>
          </p:cNvPr>
          <p:cNvSpPr>
            <a:spLocks noGrp="1"/>
          </p:cNvSpPr>
          <p:nvPr>
            <p:ph type="title"/>
          </p:nvPr>
        </p:nvSpPr>
        <p:spPr/>
        <p:txBody>
          <a:bodyPr/>
          <a:lstStyle/>
          <a:p>
            <a:r>
              <a:rPr lang="en-US"/>
              <a:t>Facebook Own Posts Table - 9 of 10</a:t>
            </a:r>
          </a:p>
        </p:txBody>
      </p:sp>
      <p:sp>
        <p:nvSpPr>
          <p:cNvPr id="4" name="Text Placeholder 3">
            <a:extLst>
              <a:ext uri="{FF2B5EF4-FFF2-40B4-BE49-F238E27FC236}">
                <a16:creationId xmlns:a16="http://schemas.microsoft.com/office/drawing/2014/main" id="{1B769E36-66F6-4FD5-84CA-73A96CDB3F5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258261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8944020-565B-4478-A143-4C108107C049}"/>
              </a:ext>
            </a:extLst>
          </p:cNvPr>
          <p:cNvGraphicFramePr>
            <a:graphicFrameLocks noGrp="1"/>
          </p:cNvGraphicFramePr>
          <p:nvPr>
            <p:ph type="tbl" sz="quarter" idx="13"/>
            <p:extLst>
              <p:ext uri="{D42A27DB-BD31-4B8C-83A1-F6EECF244321}">
                <p14:modId xmlns:p14="http://schemas.microsoft.com/office/powerpoint/2010/main" val="130353316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88013329"/>
                    </a:ext>
                  </a:extLst>
                </a:gridCol>
                <a:gridCol w="658368">
                  <a:extLst>
                    <a:ext uri="{9D8B030D-6E8A-4147-A177-3AD203B41FA5}">
                      <a16:colId xmlns:a16="http://schemas.microsoft.com/office/drawing/2014/main" val="2165887929"/>
                    </a:ext>
                  </a:extLst>
                </a:gridCol>
                <a:gridCol w="658368">
                  <a:extLst>
                    <a:ext uri="{9D8B030D-6E8A-4147-A177-3AD203B41FA5}">
                      <a16:colId xmlns:a16="http://schemas.microsoft.com/office/drawing/2014/main" val="800087997"/>
                    </a:ext>
                  </a:extLst>
                </a:gridCol>
                <a:gridCol w="658368">
                  <a:extLst>
                    <a:ext uri="{9D8B030D-6E8A-4147-A177-3AD203B41FA5}">
                      <a16:colId xmlns:a16="http://schemas.microsoft.com/office/drawing/2014/main" val="416484369"/>
                    </a:ext>
                  </a:extLst>
                </a:gridCol>
                <a:gridCol w="658368">
                  <a:extLst>
                    <a:ext uri="{9D8B030D-6E8A-4147-A177-3AD203B41FA5}">
                      <a16:colId xmlns:a16="http://schemas.microsoft.com/office/drawing/2014/main" val="2833612934"/>
                    </a:ext>
                  </a:extLst>
                </a:gridCol>
                <a:gridCol w="658368">
                  <a:extLst>
                    <a:ext uri="{9D8B030D-6E8A-4147-A177-3AD203B41FA5}">
                      <a16:colId xmlns:a16="http://schemas.microsoft.com/office/drawing/2014/main" val="733555312"/>
                    </a:ext>
                  </a:extLst>
                </a:gridCol>
                <a:gridCol w="658368">
                  <a:extLst>
                    <a:ext uri="{9D8B030D-6E8A-4147-A177-3AD203B41FA5}">
                      <a16:colId xmlns:a16="http://schemas.microsoft.com/office/drawing/2014/main" val="1236098513"/>
                    </a:ext>
                  </a:extLst>
                </a:gridCol>
                <a:gridCol w="658368">
                  <a:extLst>
                    <a:ext uri="{9D8B030D-6E8A-4147-A177-3AD203B41FA5}">
                      <a16:colId xmlns:a16="http://schemas.microsoft.com/office/drawing/2014/main" val="2223256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2141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- 2017-11-04 17:14:18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تمتاز بنموذج ديناميكي معزز بالكروم، وهيكل أمامي ملهم وسمات إضاءة عالية 
‎التقنية، حيث تتألق رينو تاليسمان بفضل خطوطها الجذابة والأنيقة.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http://bit.ly/2hOG069‎
#</a:t>
                      </a: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Featuring a dynamic profile underscored with chrome, an assertive front end and a high-tech lighting signature, the Renault TALISMAN stands out thanks to its sleek, elegant 
lines.
Discover our new Range here:
http://bit.ly/2hOG069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2607947"/>
                  </a:ext>
                </a:extLst>
              </a:tr>
            </a:tbl>
          </a:graphicData>
        </a:graphic>
      </p:graphicFrame>
      <p:sp>
        <p:nvSpPr>
          <p:cNvPr id="3" name="Title 2">
            <a:extLst>
              <a:ext uri="{FF2B5EF4-FFF2-40B4-BE49-F238E27FC236}">
                <a16:creationId xmlns:a16="http://schemas.microsoft.com/office/drawing/2014/main" id="{C93F5378-3E0C-4B3E-9A1C-0A6530E13E55}"/>
              </a:ext>
            </a:extLst>
          </p:cNvPr>
          <p:cNvSpPr>
            <a:spLocks noGrp="1"/>
          </p:cNvSpPr>
          <p:nvPr>
            <p:ph type="title"/>
          </p:nvPr>
        </p:nvSpPr>
        <p:spPr/>
        <p:txBody>
          <a:bodyPr/>
          <a:lstStyle/>
          <a:p>
            <a:r>
              <a:rPr lang="en-US"/>
              <a:t>Facebook Own Posts Table - 10 of 10</a:t>
            </a:r>
          </a:p>
        </p:txBody>
      </p:sp>
      <p:sp>
        <p:nvSpPr>
          <p:cNvPr id="4" name="Text Placeholder 3">
            <a:extLst>
              <a:ext uri="{FF2B5EF4-FFF2-40B4-BE49-F238E27FC236}">
                <a16:creationId xmlns:a16="http://schemas.microsoft.com/office/drawing/2014/main" id="{66FA9A3A-6BDA-442B-8ED8-1EAB6110743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564141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296A5-15ED-4E19-941A-C9BDE89E4CE5}"/>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3F12BE01-2B3C-4A20-B280-7BF941E1F36E}"/>
              </a:ext>
            </a:extLst>
          </p:cNvPr>
          <p:cNvGraphicFramePr>
            <a:graphicFrameLocks noGrp="1"/>
          </p:cNvGraphicFramePr>
          <p:nvPr>
            <p:ph type="chart" sz="quarter" idx="13"/>
            <p:extLst>
              <p:ext uri="{D42A27DB-BD31-4B8C-83A1-F6EECF244321}">
                <p14:modId xmlns:p14="http://schemas.microsoft.com/office/powerpoint/2010/main" val="1339588306"/>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6CF475-79FF-4CA1-A309-162E3AAF4C3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FC318D4-D20C-4EE5-A98D-E329429C7D58}"/>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6738293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20180308_141536</Template>
  <TotalTime>1</TotalTime>
  <Words>714</Words>
  <Application>Microsoft Office PowerPoint</Application>
  <PresentationFormat>On-screen Show (4:3)</PresentationFormat>
  <Paragraphs>335</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Lato</vt:lpstr>
      <vt:lpstr>Calibri</vt:lpstr>
      <vt:lpstr>Arial</vt:lpstr>
      <vt:lpstr>quintly_template</vt:lpstr>
      <vt:lpstr>Overview</vt:lpstr>
      <vt:lpstr>Facebook Fans Total</vt:lpstr>
      <vt:lpstr>Facebook Key Metrics Table</vt:lpstr>
      <vt:lpstr>Facebook Interaction Rate</vt:lpstr>
      <vt:lpstr>Facebook Fans Change Rate</vt:lpstr>
      <vt:lpstr>Facebook Own Posts Table - 1 of 10</vt:lpstr>
      <vt:lpstr>Facebook Own Posts Table - 2 of 10</vt:lpstr>
      <vt:lpstr>Facebook Own Posts Table - 3 of 10</vt:lpstr>
      <vt:lpstr>Facebook Own Posts Table - 4 of 10</vt:lpstr>
      <vt:lpstr>Facebook Own Posts Table - 5 of 10</vt:lpstr>
      <vt:lpstr>Facebook Own Posts Table - 6 of 10</vt:lpstr>
      <vt:lpstr>Facebook Own Posts Table - 7 of 10</vt:lpstr>
      <vt:lpstr>Facebook Own Posts Table - 8 of 10</vt:lpstr>
      <vt:lpstr>Facebook Own Posts Table - 9 of 10</vt:lpstr>
      <vt:lpstr>Facebook Own Posts Table - 10 of 10</vt:lpstr>
      <vt:lpstr>Facebook Key Metrics Radar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2018-03-08T14:15:37Z</dcterms:created>
  <dcterms:modified xsi:type="dcterms:W3CDTF">2018-03-08T14:16:48Z</dcterms:modified>
</cp:coreProperties>
</file>