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1" autoAdjust="0"/>
    <p:restoredTop sz="96405"/>
  </p:normalViewPr>
  <p:slideViewPr>
    <p:cSldViewPr snapToGrid="0">
      <p:cViewPr varScale="1">
        <p:scale>
          <a:sx n="75" d="100"/>
          <a:sy n="75" d="100"/>
        </p:scale>
        <p:origin x="648"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 (Renault - Gulf Advantage)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701</c:v>
                </c:pt>
                <c:pt idx="1">
                  <c:v>701</c:v>
                </c:pt>
                <c:pt idx="2">
                  <c:v>701</c:v>
                </c:pt>
                <c:pt idx="3">
                  <c:v>702</c:v>
                </c:pt>
                <c:pt idx="4">
                  <c:v>704</c:v>
                </c:pt>
                <c:pt idx="5">
                  <c:v>705</c:v>
                </c:pt>
                <c:pt idx="6">
                  <c:v>705</c:v>
                </c:pt>
                <c:pt idx="7">
                  <c:v>705</c:v>
                </c:pt>
                <c:pt idx="8">
                  <c:v>705</c:v>
                </c:pt>
                <c:pt idx="9">
                  <c:v>707</c:v>
                </c:pt>
                <c:pt idx="10">
                  <c:v>707</c:v>
                </c:pt>
                <c:pt idx="11">
                  <c:v>706</c:v>
                </c:pt>
                <c:pt idx="12">
                  <c:v>706</c:v>
                </c:pt>
                <c:pt idx="13">
                  <c:v>706</c:v>
                </c:pt>
                <c:pt idx="14">
                  <c:v>706</c:v>
                </c:pt>
                <c:pt idx="15">
                  <c:v>707</c:v>
                </c:pt>
                <c:pt idx="16">
                  <c:v>707</c:v>
                </c:pt>
                <c:pt idx="17">
                  <c:v>710</c:v>
                </c:pt>
                <c:pt idx="18">
                  <c:v>709</c:v>
                </c:pt>
                <c:pt idx="19">
                  <c:v>709</c:v>
                </c:pt>
                <c:pt idx="20">
                  <c:v>709</c:v>
                </c:pt>
                <c:pt idx="21">
                  <c:v>709</c:v>
                </c:pt>
                <c:pt idx="22">
                  <c:v>709</c:v>
                </c:pt>
                <c:pt idx="23">
                  <c:v>709</c:v>
                </c:pt>
                <c:pt idx="24">
                  <c:v>709</c:v>
                </c:pt>
                <c:pt idx="25">
                  <c:v>709</c:v>
                </c:pt>
                <c:pt idx="26">
                  <c:v>711</c:v>
                </c:pt>
                <c:pt idx="27">
                  <c:v>712</c:v>
                </c:pt>
                <c:pt idx="28">
                  <c:v>716</c:v>
                </c:pt>
                <c:pt idx="29">
                  <c:v>717</c:v>
                </c:pt>
                <c:pt idx="30">
                  <c:v>722</c:v>
                </c:pt>
              </c:numCache>
            </c:numRef>
          </c:val>
          <c:smooth val="0"/>
          <c:extLst>
            <c:ext xmlns:c16="http://schemas.microsoft.com/office/drawing/2014/chart" uri="{C3380CC4-5D6E-409C-BE32-E72D297353CC}">
              <c16:uniqueId val="{00000000-7437-41B2-9B24-EDD5DC354672}"/>
            </c:ext>
          </c:extLst>
        </c:ser>
        <c:dLbls>
          <c:showLegendKey val="0"/>
          <c:showVal val="0"/>
          <c:showCatName val="0"/>
          <c:showSerName val="0"/>
          <c:showPercent val="0"/>
          <c:showBubbleSize val="0"/>
        </c:dLbls>
        <c:smooth val="0"/>
        <c:axId val="284488800"/>
        <c:axId val="284487816"/>
      </c:lineChart>
      <c:dateAx>
        <c:axId val="284488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487816"/>
        <c:crosses val="autoZero"/>
        <c:auto val="1"/>
        <c:lblOffset val="100"/>
        <c:baseTimeUnit val="days"/>
      </c:dateAx>
      <c:valAx>
        <c:axId val="284487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488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 (Renault - Gulf Advantage)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0.28612303290414998</c:v>
                </c:pt>
                <c:pt idx="1">
                  <c:v>0</c:v>
                </c:pt>
                <c:pt idx="2">
                  <c:v>0</c:v>
                </c:pt>
                <c:pt idx="3">
                  <c:v>0.14265335235377999</c:v>
                </c:pt>
                <c:pt idx="4">
                  <c:v>0.28490028490028002</c:v>
                </c:pt>
                <c:pt idx="5">
                  <c:v>0.14204545454545001</c:v>
                </c:pt>
                <c:pt idx="6">
                  <c:v>0</c:v>
                </c:pt>
                <c:pt idx="7">
                  <c:v>0</c:v>
                </c:pt>
                <c:pt idx="8">
                  <c:v>0</c:v>
                </c:pt>
                <c:pt idx="9">
                  <c:v>0.28368794326240998</c:v>
                </c:pt>
                <c:pt idx="10">
                  <c:v>0</c:v>
                </c:pt>
                <c:pt idx="11">
                  <c:v>-0.14144271570014</c:v>
                </c:pt>
                <c:pt idx="12">
                  <c:v>0</c:v>
                </c:pt>
                <c:pt idx="13">
                  <c:v>0</c:v>
                </c:pt>
                <c:pt idx="14">
                  <c:v>0</c:v>
                </c:pt>
                <c:pt idx="15">
                  <c:v>0.14164305949007999</c:v>
                </c:pt>
                <c:pt idx="16">
                  <c:v>0</c:v>
                </c:pt>
                <c:pt idx="17">
                  <c:v>0.42432814710041999</c:v>
                </c:pt>
                <c:pt idx="18">
                  <c:v>-0.14084507042253999</c:v>
                </c:pt>
                <c:pt idx="19">
                  <c:v>0</c:v>
                </c:pt>
                <c:pt idx="20">
                  <c:v>0</c:v>
                </c:pt>
                <c:pt idx="21">
                  <c:v>0</c:v>
                </c:pt>
                <c:pt idx="22">
                  <c:v>0</c:v>
                </c:pt>
                <c:pt idx="23">
                  <c:v>0</c:v>
                </c:pt>
                <c:pt idx="24">
                  <c:v>0</c:v>
                </c:pt>
                <c:pt idx="25">
                  <c:v>0</c:v>
                </c:pt>
                <c:pt idx="26">
                  <c:v>0.28208744710860001</c:v>
                </c:pt>
                <c:pt idx="27">
                  <c:v>0.14064697609001001</c:v>
                </c:pt>
                <c:pt idx="28">
                  <c:v>0.56179775280899003</c:v>
                </c:pt>
                <c:pt idx="29">
                  <c:v>0.13966480446926999</c:v>
                </c:pt>
                <c:pt idx="30">
                  <c:v>0.69735006973501001</c:v>
                </c:pt>
              </c:numCache>
            </c:numRef>
          </c:val>
          <c:smooth val="0"/>
          <c:extLst>
            <c:ext xmlns:c16="http://schemas.microsoft.com/office/drawing/2014/chart" uri="{C3380CC4-5D6E-409C-BE32-E72D297353CC}">
              <c16:uniqueId val="{00000000-A8E3-4A86-8835-E7C30FE9F781}"/>
            </c:ext>
          </c:extLst>
        </c:ser>
        <c:dLbls>
          <c:showLegendKey val="0"/>
          <c:showVal val="0"/>
          <c:showCatName val="0"/>
          <c:showSerName val="0"/>
          <c:showPercent val="0"/>
          <c:showBubbleSize val="0"/>
        </c:dLbls>
        <c:smooth val="0"/>
        <c:axId val="370932672"/>
        <c:axId val="370932344"/>
      </c:lineChart>
      <c:dateAx>
        <c:axId val="370932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932344"/>
        <c:crosses val="autoZero"/>
        <c:auto val="1"/>
        <c:lblOffset val="100"/>
        <c:baseTimeUnit val="days"/>
      </c:dateAx>
      <c:valAx>
        <c:axId val="370932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932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 (Renault - Gulf Advantage)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1.8571</c:v>
                </c:pt>
                <c:pt idx="1">
                  <c:v>1.5691999999999999</c:v>
                </c:pt>
                <c:pt idx="2">
                  <c:v>1.1412</c:v>
                </c:pt>
                <c:pt idx="3">
                  <c:v>1.2829999999999999</c:v>
                </c:pt>
                <c:pt idx="4">
                  <c:v>1.9915</c:v>
                </c:pt>
                <c:pt idx="5">
                  <c:v>0</c:v>
                </c:pt>
                <c:pt idx="6">
                  <c:v>0</c:v>
                </c:pt>
                <c:pt idx="7">
                  <c:v>1.7020999999999999</c:v>
                </c:pt>
                <c:pt idx="8">
                  <c:v>2.4113000000000002</c:v>
                </c:pt>
                <c:pt idx="9">
                  <c:v>1.9830000000000001</c:v>
                </c:pt>
                <c:pt idx="10">
                  <c:v>1.4144000000000001</c:v>
                </c:pt>
                <c:pt idx="11">
                  <c:v>1.1323000000000001</c:v>
                </c:pt>
                <c:pt idx="12">
                  <c:v>2.4079000000000002</c:v>
                </c:pt>
                <c:pt idx="13">
                  <c:v>1.4164000000000001</c:v>
                </c:pt>
                <c:pt idx="14">
                  <c:v>0.84989999999999999</c:v>
                </c:pt>
                <c:pt idx="15">
                  <c:v>0.7077</c:v>
                </c:pt>
                <c:pt idx="16">
                  <c:v>1.4144000000000001</c:v>
                </c:pt>
                <c:pt idx="17">
                  <c:v>0.56459999999999999</c:v>
                </c:pt>
                <c:pt idx="18">
                  <c:v>1.8323</c:v>
                </c:pt>
                <c:pt idx="19">
                  <c:v>0</c:v>
                </c:pt>
                <c:pt idx="20">
                  <c:v>1.1283000000000001</c:v>
                </c:pt>
                <c:pt idx="21">
                  <c:v>0.42309999999999998</c:v>
                </c:pt>
                <c:pt idx="22">
                  <c:v>0.70520000000000005</c:v>
                </c:pt>
                <c:pt idx="23">
                  <c:v>1.2694000000000001</c:v>
                </c:pt>
                <c:pt idx="24">
                  <c:v>1.8335999999999999</c:v>
                </c:pt>
                <c:pt idx="25">
                  <c:v>1.2694000000000001</c:v>
                </c:pt>
                <c:pt idx="26">
                  <c:v>0</c:v>
                </c:pt>
                <c:pt idx="27">
                  <c:v>1.4055</c:v>
                </c:pt>
                <c:pt idx="28">
                  <c:v>1.1204000000000001</c:v>
                </c:pt>
                <c:pt idx="29">
                  <c:v>1.1165</c:v>
                </c:pt>
                <c:pt idx="30">
                  <c:v>0.97289999999999999</c:v>
                </c:pt>
              </c:numCache>
            </c:numRef>
          </c:val>
          <c:smooth val="0"/>
          <c:extLst>
            <c:ext xmlns:c16="http://schemas.microsoft.com/office/drawing/2014/chart" uri="{C3380CC4-5D6E-409C-BE32-E72D297353CC}">
              <c16:uniqueId val="{00000000-27C8-4DDE-BF67-14F401AB9F07}"/>
            </c:ext>
          </c:extLst>
        </c:ser>
        <c:dLbls>
          <c:showLegendKey val="0"/>
          <c:showVal val="0"/>
          <c:showCatName val="0"/>
          <c:showSerName val="0"/>
          <c:showPercent val="0"/>
          <c:showBubbleSize val="0"/>
        </c:dLbls>
        <c:smooth val="0"/>
        <c:axId val="370930704"/>
        <c:axId val="370932016"/>
      </c:lineChart>
      <c:dateAx>
        <c:axId val="370930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932016"/>
        <c:crosses val="autoZero"/>
        <c:auto val="1"/>
        <c:lblOffset val="100"/>
        <c:baseTimeUnit val="days"/>
      </c:dateAx>
      <c:valAx>
        <c:axId val="370932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93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 (Renault - Gulf Advantage)</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13</c:v>
                </c:pt>
                <c:pt idx="1">
                  <c:v>11</c:v>
                </c:pt>
                <c:pt idx="2">
                  <c:v>8</c:v>
                </c:pt>
                <c:pt idx="3">
                  <c:v>9</c:v>
                </c:pt>
                <c:pt idx="4">
                  <c:v>14</c:v>
                </c:pt>
                <c:pt idx="5">
                  <c:v>0</c:v>
                </c:pt>
                <c:pt idx="6">
                  <c:v>0</c:v>
                </c:pt>
                <c:pt idx="7">
                  <c:v>12</c:v>
                </c:pt>
                <c:pt idx="8">
                  <c:v>17</c:v>
                </c:pt>
                <c:pt idx="9">
                  <c:v>14</c:v>
                </c:pt>
                <c:pt idx="10">
                  <c:v>10</c:v>
                </c:pt>
                <c:pt idx="11">
                  <c:v>8</c:v>
                </c:pt>
                <c:pt idx="12">
                  <c:v>17</c:v>
                </c:pt>
                <c:pt idx="13">
                  <c:v>10</c:v>
                </c:pt>
                <c:pt idx="14">
                  <c:v>6</c:v>
                </c:pt>
                <c:pt idx="15">
                  <c:v>5</c:v>
                </c:pt>
                <c:pt idx="16">
                  <c:v>10</c:v>
                </c:pt>
                <c:pt idx="17">
                  <c:v>4</c:v>
                </c:pt>
                <c:pt idx="18">
                  <c:v>13</c:v>
                </c:pt>
                <c:pt idx="19">
                  <c:v>0</c:v>
                </c:pt>
                <c:pt idx="20">
                  <c:v>8</c:v>
                </c:pt>
                <c:pt idx="21">
                  <c:v>3</c:v>
                </c:pt>
                <c:pt idx="22">
                  <c:v>5</c:v>
                </c:pt>
                <c:pt idx="23">
                  <c:v>9</c:v>
                </c:pt>
                <c:pt idx="24">
                  <c:v>13</c:v>
                </c:pt>
                <c:pt idx="25">
                  <c:v>9</c:v>
                </c:pt>
                <c:pt idx="26">
                  <c:v>0</c:v>
                </c:pt>
                <c:pt idx="27">
                  <c:v>10</c:v>
                </c:pt>
                <c:pt idx="28">
                  <c:v>8</c:v>
                </c:pt>
                <c:pt idx="29">
                  <c:v>8</c:v>
                </c:pt>
                <c:pt idx="30">
                  <c:v>7</c:v>
                </c:pt>
              </c:numCache>
            </c:numRef>
          </c:val>
          <c:smooth val="0"/>
          <c:extLst>
            <c:ext xmlns:c16="http://schemas.microsoft.com/office/drawing/2014/chart" uri="{C3380CC4-5D6E-409C-BE32-E72D297353CC}">
              <c16:uniqueId val="{00000000-BD03-42D2-BBE4-260EE3DD23EC}"/>
            </c:ext>
          </c:extLst>
        </c:ser>
        <c:dLbls>
          <c:showLegendKey val="0"/>
          <c:showVal val="0"/>
          <c:showCatName val="0"/>
          <c:showSerName val="0"/>
          <c:showPercent val="0"/>
          <c:showBubbleSize val="0"/>
        </c:dLbls>
        <c:smooth val="0"/>
        <c:axId val="407050392"/>
        <c:axId val="407045472"/>
      </c:lineChart>
      <c:dateAx>
        <c:axId val="407050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045472"/>
        <c:crosses val="autoZero"/>
        <c:auto val="1"/>
        <c:lblOffset val="100"/>
        <c:baseTimeUnit val="days"/>
      </c:dateAx>
      <c:valAx>
        <c:axId val="407045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050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D7E66-1EA3-4B36-99C4-F5D4D17AA61A}"/>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4C3BE332-E76B-4550-B000-C60A604C6F07}"/>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76A5B6BF-5AB7-4B4E-953A-34B2A99884FC}"/>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575933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36774-418B-4782-9778-A5572C851C95}"/>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61B7CD1A-2768-43D8-9953-B33412C1CE03}"/>
              </a:ext>
            </a:extLst>
          </p:cNvPr>
          <p:cNvGraphicFramePr>
            <a:graphicFrameLocks noGrp="1"/>
          </p:cNvGraphicFramePr>
          <p:nvPr>
            <p:ph type="chart" sz="quarter" idx="13"/>
            <p:extLst>
              <p:ext uri="{D42A27DB-BD31-4B8C-83A1-F6EECF244321}">
                <p14:modId xmlns:p14="http://schemas.microsoft.com/office/powerpoint/2010/main" val="1625048541"/>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8FC214-12A2-4B6D-85C7-C767E9C451C6}"/>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71A57E20-21CC-47E2-8001-38ECB9072C9B}"/>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451589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C3617B8B-2A4C-4B65-93EB-326F12CC90D8}"/>
              </a:ext>
            </a:extLst>
          </p:cNvPr>
          <p:cNvGraphicFramePr>
            <a:graphicFrameLocks noGrp="1"/>
          </p:cNvGraphicFramePr>
          <p:nvPr>
            <p:ph type="tbl" sz="quarter" idx="13"/>
            <p:extLst>
              <p:ext uri="{D42A27DB-BD31-4B8C-83A1-F6EECF244321}">
                <p14:modId xmlns:p14="http://schemas.microsoft.com/office/powerpoint/2010/main" val="84526840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47708685"/>
                    </a:ext>
                  </a:extLst>
                </a:gridCol>
                <a:gridCol w="699516">
                  <a:extLst>
                    <a:ext uri="{9D8B030D-6E8A-4147-A177-3AD203B41FA5}">
                      <a16:colId xmlns:a16="http://schemas.microsoft.com/office/drawing/2014/main" val="3655703438"/>
                    </a:ext>
                  </a:extLst>
                </a:gridCol>
                <a:gridCol w="699516">
                  <a:extLst>
                    <a:ext uri="{9D8B030D-6E8A-4147-A177-3AD203B41FA5}">
                      <a16:colId xmlns:a16="http://schemas.microsoft.com/office/drawing/2014/main" val="1532360579"/>
                    </a:ext>
                  </a:extLst>
                </a:gridCol>
                <a:gridCol w="658368">
                  <a:extLst>
                    <a:ext uri="{9D8B030D-6E8A-4147-A177-3AD203B41FA5}">
                      <a16:colId xmlns:a16="http://schemas.microsoft.com/office/drawing/2014/main" val="2429490067"/>
                    </a:ext>
                  </a:extLst>
                </a:gridCol>
                <a:gridCol w="658368">
                  <a:extLst>
                    <a:ext uri="{9D8B030D-6E8A-4147-A177-3AD203B41FA5}">
                      <a16:colId xmlns:a16="http://schemas.microsoft.com/office/drawing/2014/main" val="3680673473"/>
                    </a:ext>
                  </a:extLst>
                </a:gridCol>
                <a:gridCol w="658368">
                  <a:extLst>
                    <a:ext uri="{9D8B030D-6E8A-4147-A177-3AD203B41FA5}">
                      <a16:colId xmlns:a16="http://schemas.microsoft.com/office/drawing/2014/main" val="417266300"/>
                    </a:ext>
                  </a:extLst>
                </a:gridCol>
                <a:gridCol w="699516">
                  <a:extLst>
                    <a:ext uri="{9D8B030D-6E8A-4147-A177-3AD203B41FA5}">
                      <a16:colId xmlns:a16="http://schemas.microsoft.com/office/drawing/2014/main" val="3074931222"/>
                    </a:ext>
                  </a:extLst>
                </a:gridCol>
                <a:gridCol w="699516">
                  <a:extLst>
                    <a:ext uri="{9D8B030D-6E8A-4147-A177-3AD203B41FA5}">
                      <a16:colId xmlns:a16="http://schemas.microsoft.com/office/drawing/2014/main" val="1238334089"/>
                    </a:ext>
                  </a:extLst>
                </a:gridCol>
                <a:gridCol w="699516">
                  <a:extLst>
                    <a:ext uri="{9D8B030D-6E8A-4147-A177-3AD203B41FA5}">
                      <a16:colId xmlns:a16="http://schemas.microsoft.com/office/drawing/2014/main" val="1992989559"/>
                    </a:ext>
                  </a:extLst>
                </a:gridCol>
                <a:gridCol w="658368">
                  <a:extLst>
                    <a:ext uri="{9D8B030D-6E8A-4147-A177-3AD203B41FA5}">
                      <a16:colId xmlns:a16="http://schemas.microsoft.com/office/drawing/2014/main" val="21171527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966026455"/>
                  </a:ext>
                </a:extLst>
              </a:tr>
              <a:tr h="370840">
                <a:tc>
                  <a:txBody>
                    <a:bodyPr/>
                    <a:lstStyle/>
                    <a:p>
                      <a:r>
                        <a:rPr lang="en-US" sz="1000"/>
                        <a:t>renaultgaa (Renault - Gulf Advantage)</a:t>
                      </a:r>
                    </a:p>
                  </a:txBody>
                  <a:tcPr/>
                </a:tc>
                <a:tc>
                  <a:txBody>
                    <a:bodyPr/>
                    <a:lstStyle/>
                    <a:p>
                      <a:r>
                        <a:rPr lang="en-US" sz="1000"/>
                        <a:t>722</a:t>
                      </a:r>
                    </a:p>
                  </a:txBody>
                  <a:tcPr/>
                </a:tc>
                <a:tc>
                  <a:txBody>
                    <a:bodyPr/>
                    <a:lstStyle/>
                    <a:p>
                      <a:r>
                        <a:rPr lang="en-US" sz="1000"/>
                        <a:t>23</a:t>
                      </a:r>
                    </a:p>
                  </a:txBody>
                  <a:tcPr/>
                </a:tc>
                <a:tc>
                  <a:txBody>
                    <a:bodyPr/>
                    <a:lstStyle/>
                    <a:p>
                      <a:r>
                        <a:rPr lang="en-US" sz="1000"/>
                        <a:t>27</a:t>
                      </a:r>
                    </a:p>
                  </a:txBody>
                  <a:tcPr/>
                </a:tc>
                <a:tc>
                  <a:txBody>
                    <a:bodyPr/>
                    <a:lstStyle/>
                    <a:p>
                      <a:r>
                        <a:rPr lang="en-US" sz="1000"/>
                        <a:t>0</a:t>
                      </a:r>
                    </a:p>
                  </a:txBody>
                  <a:tcPr/>
                </a:tc>
                <a:tc>
                  <a:txBody>
                    <a:bodyPr/>
                    <a:lstStyle/>
                    <a:p>
                      <a:r>
                        <a:rPr lang="en-US" sz="1000"/>
                        <a:t>3</a:t>
                      </a:r>
                    </a:p>
                  </a:txBody>
                  <a:tcPr/>
                </a:tc>
                <a:tc>
                  <a:txBody>
                    <a:bodyPr/>
                    <a:lstStyle/>
                    <a:p>
                      <a:r>
                        <a:rPr lang="en-US" sz="1000"/>
                        <a:t>30</a:t>
                      </a:r>
                    </a:p>
                  </a:txBody>
                  <a:tcPr/>
                </a:tc>
                <a:tc>
                  <a:txBody>
                    <a:bodyPr/>
                    <a:lstStyle/>
                    <a:p>
                      <a:r>
                        <a:rPr lang="en-US" sz="1000"/>
                        <a:t>261</a:t>
                      </a:r>
                    </a:p>
                  </a:txBody>
                  <a:tcPr/>
                </a:tc>
                <a:tc>
                  <a:txBody>
                    <a:bodyPr/>
                    <a:lstStyle/>
                    <a:p>
                      <a:r>
                        <a:rPr lang="en-US" sz="1000"/>
                        <a:t>23</a:t>
                      </a:r>
                    </a:p>
                  </a:txBody>
                  <a:tcPr/>
                </a:tc>
                <a:tc>
                  <a:txBody>
                    <a:bodyPr/>
                    <a:lstStyle/>
                    <a:p>
                      <a:r>
                        <a:rPr lang="en-US" sz="1000"/>
                        <a:t>1.3333%</a:t>
                      </a:r>
                    </a:p>
                  </a:txBody>
                  <a:tcPr/>
                </a:tc>
                <a:extLst>
                  <a:ext uri="{0D108BD9-81ED-4DB2-BD59-A6C34878D82A}">
                    <a16:rowId xmlns:a16="http://schemas.microsoft.com/office/drawing/2014/main" val="2423310221"/>
                  </a:ext>
                </a:extLst>
              </a:tr>
            </a:tbl>
          </a:graphicData>
        </a:graphic>
      </p:graphicFrame>
      <p:sp>
        <p:nvSpPr>
          <p:cNvPr id="3" name="Title 2">
            <a:extLst>
              <a:ext uri="{FF2B5EF4-FFF2-40B4-BE49-F238E27FC236}">
                <a16:creationId xmlns:a16="http://schemas.microsoft.com/office/drawing/2014/main" id="{3CFD08D4-E465-4E87-BC9E-281A01A900FC}"/>
              </a:ext>
            </a:extLst>
          </p:cNvPr>
          <p:cNvSpPr>
            <a:spLocks noGrp="1"/>
          </p:cNvSpPr>
          <p:nvPr>
            <p:ph type="title"/>
          </p:nvPr>
        </p:nvSpPr>
        <p:spPr/>
        <p:txBody>
          <a:bodyPr/>
          <a:lstStyle/>
          <a:p>
            <a:r>
              <a:rPr lang="en-US"/>
              <a:t>Instagram Key Metrics Table</a:t>
            </a:r>
          </a:p>
        </p:txBody>
      </p:sp>
      <p:sp>
        <p:nvSpPr>
          <p:cNvPr id="4" name="Text Placeholder 3">
            <a:extLst>
              <a:ext uri="{FF2B5EF4-FFF2-40B4-BE49-F238E27FC236}">
                <a16:creationId xmlns:a16="http://schemas.microsoft.com/office/drawing/2014/main" id="{E177B1A4-EE54-4EF4-A62E-D270CE0D73D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901181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09C14-0EA5-4766-A6CB-33CDA37EFFFF}"/>
              </a:ext>
            </a:extLst>
          </p:cNvPr>
          <p:cNvSpPr>
            <a:spLocks noGrp="1"/>
          </p:cNvSpPr>
          <p:nvPr>
            <p:ph type="title"/>
          </p:nvPr>
        </p:nvSpPr>
        <p:spPr/>
        <p:txBody>
          <a:bodyPr/>
          <a:lstStyle/>
          <a:p>
            <a:r>
              <a:rPr lang="en-US"/>
              <a:t>Instagram Followers Change Rate</a:t>
            </a:r>
          </a:p>
        </p:txBody>
      </p:sp>
      <p:graphicFrame>
        <p:nvGraphicFramePr>
          <p:cNvPr id="6" name="Chart Placeholder 5">
            <a:extLst>
              <a:ext uri="{FF2B5EF4-FFF2-40B4-BE49-F238E27FC236}">
                <a16:creationId xmlns:a16="http://schemas.microsoft.com/office/drawing/2014/main" id="{08F78040-E708-405D-9F13-48A538338FF6}"/>
              </a:ext>
            </a:extLst>
          </p:cNvPr>
          <p:cNvGraphicFramePr>
            <a:graphicFrameLocks noGrp="1"/>
          </p:cNvGraphicFramePr>
          <p:nvPr>
            <p:ph type="chart" sz="quarter" idx="13"/>
            <p:extLst>
              <p:ext uri="{D42A27DB-BD31-4B8C-83A1-F6EECF244321}">
                <p14:modId xmlns:p14="http://schemas.microsoft.com/office/powerpoint/2010/main" val="2710840078"/>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A7CF86-1998-4571-9786-9A72245F5DB1}"/>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34700F7B-CE90-43E3-955A-DCFEFA1F42F9}"/>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543991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6D5CC-1003-476C-AFDF-5E9A572586CB}"/>
              </a:ext>
            </a:extLst>
          </p:cNvPr>
          <p:cNvSpPr>
            <a:spLocks noGrp="1"/>
          </p:cNvSpPr>
          <p:nvPr>
            <p:ph type="title"/>
          </p:nvPr>
        </p:nvSpPr>
        <p:spPr/>
        <p:txBody>
          <a:bodyPr/>
          <a:lstStyle/>
          <a:p>
            <a:r>
              <a:rPr lang="en-US"/>
              <a:t>Instagram Interaction Rate</a:t>
            </a:r>
          </a:p>
        </p:txBody>
      </p:sp>
      <p:graphicFrame>
        <p:nvGraphicFramePr>
          <p:cNvPr id="6" name="Chart Placeholder 5">
            <a:extLst>
              <a:ext uri="{FF2B5EF4-FFF2-40B4-BE49-F238E27FC236}">
                <a16:creationId xmlns:a16="http://schemas.microsoft.com/office/drawing/2014/main" id="{B2DBF654-16F7-4386-A82E-D7287A1E51B7}"/>
              </a:ext>
            </a:extLst>
          </p:cNvPr>
          <p:cNvGraphicFramePr>
            <a:graphicFrameLocks noGrp="1"/>
          </p:cNvGraphicFramePr>
          <p:nvPr>
            <p:ph type="chart" sz="quarter" idx="13"/>
            <p:extLst>
              <p:ext uri="{D42A27DB-BD31-4B8C-83A1-F6EECF244321}">
                <p14:modId xmlns:p14="http://schemas.microsoft.com/office/powerpoint/2010/main" val="3362931960"/>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2A70AE-A226-4A1A-8503-3AB1BA131F18}"/>
              </a:ext>
            </a:extLst>
          </p:cNvPr>
          <p:cNvSpPr>
            <a:spLocks noGrp="1"/>
          </p:cNvSpPr>
          <p:nvPr>
            <p:ph type="body" sz="quarter" idx="14"/>
          </p:nvPr>
        </p:nvSpPr>
        <p:spPr/>
        <p:txBody>
          <a:bodyPr/>
          <a:lstStyle/>
          <a:p>
            <a:r>
              <a:rPr lang="en-US"/>
              <a:t>10/01/2017 - 12/01/2017</a:t>
            </a:r>
          </a:p>
        </p:txBody>
      </p:sp>
      <p:sp>
        <p:nvSpPr>
          <p:cNvPr id="5" name="Footer Placeholder 4">
            <a:extLst>
              <a:ext uri="{FF2B5EF4-FFF2-40B4-BE49-F238E27FC236}">
                <a16:creationId xmlns:a16="http://schemas.microsoft.com/office/drawing/2014/main" id="{B5E03CB1-155A-48D7-9C66-FD1DF6B1EFC7}"/>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974117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39BC86AE-EFDE-4890-996A-C97B30D7C2DA}"/>
              </a:ext>
            </a:extLst>
          </p:cNvPr>
          <p:cNvGraphicFramePr>
            <a:graphicFrameLocks noGrp="1"/>
          </p:cNvGraphicFramePr>
          <p:nvPr>
            <p:ph type="tbl" sz="quarter" idx="13"/>
            <p:extLst>
              <p:ext uri="{D42A27DB-BD31-4B8C-83A1-F6EECF244321}">
                <p14:modId xmlns:p14="http://schemas.microsoft.com/office/powerpoint/2010/main" val="298728226"/>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15328719"/>
                    </a:ext>
                  </a:extLst>
                </a:gridCol>
                <a:gridCol w="987552">
                  <a:extLst>
                    <a:ext uri="{9D8B030D-6E8A-4147-A177-3AD203B41FA5}">
                      <a16:colId xmlns:a16="http://schemas.microsoft.com/office/drawing/2014/main" val="4041400265"/>
                    </a:ext>
                  </a:extLst>
                </a:gridCol>
                <a:gridCol w="987552">
                  <a:extLst>
                    <a:ext uri="{9D8B030D-6E8A-4147-A177-3AD203B41FA5}">
                      <a16:colId xmlns:a16="http://schemas.microsoft.com/office/drawing/2014/main" val="125399250"/>
                    </a:ext>
                  </a:extLst>
                </a:gridCol>
                <a:gridCol w="987552">
                  <a:extLst>
                    <a:ext uri="{9D8B030D-6E8A-4147-A177-3AD203B41FA5}">
                      <a16:colId xmlns:a16="http://schemas.microsoft.com/office/drawing/2014/main" val="1628967475"/>
                    </a:ext>
                  </a:extLst>
                </a:gridCol>
                <a:gridCol w="987552">
                  <a:extLst>
                    <a:ext uri="{9D8B030D-6E8A-4147-A177-3AD203B41FA5}">
                      <a16:colId xmlns:a16="http://schemas.microsoft.com/office/drawing/2014/main" val="1329928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9606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- 2017-10-31 10:00:34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تحتاج إلى المزيد من المساحة؟ توفر لك رينو سيمبول مقصورة ركاب بخمسة مقاعد حقيقية.</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اكتشف مجموعتنا الجديدة من خلال الرابط الموجود في البايو</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Need more space? Renault SYMBOL brings you a passenger ‏compartment with five real seats. ‏Discover our new Range from the link in the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45321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- 2017-10-30 09:11:25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تعكس الخطوط الإنسيابية والأنيقة ووضع القيادة الذي أعيد تصميمه بمواد ذات جودة ‎ونهاية المقدمة المجدّدة هوية الشكل الجديد لرينو سيمبول ‎اكتشف مجموعتنا الجديدة من خلال الرابط الموجود في البايو</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Flowing and elegant lines, a driving position redesigned with quality materials, and a front end reworked to reflect 
Renault's new visual identity</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Discover our new Range from the link in the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14894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- 2017-10-29 09:14:29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سيمبول ....مستوى أعلى من الميزات ‎اكتشف مجموعتنا الجديدة من خلال الرابط الموجود في البايو</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‎#رينو #سيارات #السعودية</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SYMBOL … A New Standard Of Equipment</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Discover our new Range from the link in the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78750832"/>
                  </a:ext>
                </a:extLst>
              </a:tr>
            </a:tbl>
          </a:graphicData>
        </a:graphic>
      </p:graphicFrame>
      <p:sp>
        <p:nvSpPr>
          <p:cNvPr id="3" name="Title 2">
            <a:extLst>
              <a:ext uri="{FF2B5EF4-FFF2-40B4-BE49-F238E27FC236}">
                <a16:creationId xmlns:a16="http://schemas.microsoft.com/office/drawing/2014/main" id="{349E16BE-8D1B-468C-ABFF-EBD59912DE08}"/>
              </a:ext>
            </a:extLst>
          </p:cNvPr>
          <p:cNvSpPr>
            <a:spLocks noGrp="1"/>
          </p:cNvSpPr>
          <p:nvPr>
            <p:ph type="title"/>
          </p:nvPr>
        </p:nvSpPr>
        <p:spPr/>
        <p:txBody>
          <a:bodyPr/>
          <a:lstStyle/>
          <a:p>
            <a:r>
              <a:rPr lang="en-US"/>
              <a:t>Instagram Posts Table - 1 of 8</a:t>
            </a:r>
          </a:p>
        </p:txBody>
      </p:sp>
      <p:sp>
        <p:nvSpPr>
          <p:cNvPr id="4" name="Text Placeholder 3">
            <a:extLst>
              <a:ext uri="{FF2B5EF4-FFF2-40B4-BE49-F238E27FC236}">
                <a16:creationId xmlns:a16="http://schemas.microsoft.com/office/drawing/2014/main" id="{A0F63815-5587-4DD4-92A5-D61E6685F68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630502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23A1916E-FA71-4AE8-B1D8-58C66CA18976}"/>
              </a:ext>
            </a:extLst>
          </p:cNvPr>
          <p:cNvGraphicFramePr>
            <a:graphicFrameLocks noGrp="1"/>
          </p:cNvGraphicFramePr>
          <p:nvPr>
            <p:ph type="tbl" sz="quarter" idx="13"/>
            <p:extLst>
              <p:ext uri="{D42A27DB-BD31-4B8C-83A1-F6EECF244321}">
                <p14:modId xmlns:p14="http://schemas.microsoft.com/office/powerpoint/2010/main" val="173516142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2116556"/>
                    </a:ext>
                  </a:extLst>
                </a:gridCol>
                <a:gridCol w="987552">
                  <a:extLst>
                    <a:ext uri="{9D8B030D-6E8A-4147-A177-3AD203B41FA5}">
                      <a16:colId xmlns:a16="http://schemas.microsoft.com/office/drawing/2014/main" val="2165032445"/>
                    </a:ext>
                  </a:extLst>
                </a:gridCol>
                <a:gridCol w="987552">
                  <a:extLst>
                    <a:ext uri="{9D8B030D-6E8A-4147-A177-3AD203B41FA5}">
                      <a16:colId xmlns:a16="http://schemas.microsoft.com/office/drawing/2014/main" val="3690904756"/>
                    </a:ext>
                  </a:extLst>
                </a:gridCol>
                <a:gridCol w="987552">
                  <a:extLst>
                    <a:ext uri="{9D8B030D-6E8A-4147-A177-3AD203B41FA5}">
                      <a16:colId xmlns:a16="http://schemas.microsoft.com/office/drawing/2014/main" val="821040649"/>
                    </a:ext>
                  </a:extLst>
                </a:gridCol>
                <a:gridCol w="987552">
                  <a:extLst>
                    <a:ext uri="{9D8B030D-6E8A-4147-A177-3AD203B41FA5}">
                      <a16:colId xmlns:a16="http://schemas.microsoft.com/office/drawing/2014/main" val="543332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2226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- 2017-10-28 09:51:30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استفد من مجموعة واسعة من التكنولوجيا على متن رينو كوليوس الجديدة
..
. ‎القيادة بغاية المتعة مع كمبيوتر لوحي يعمل باللمس قياس 7.8 بوصة مع نظام ‎الوسائط المتعددة والمالحة 2 </a:t>
                      </a:r>
                      <a:r>
                        <a:rPr kumimoji="0" lang="en-US" sz="1000" b="0" i="0" u="none" strike="noStrike" kern="1200" cap="none" spc="0" normalizeH="0" baseline="0" noProof="0">
                          <a:ln>
                            <a:noFill/>
                          </a:ln>
                          <a:solidFill>
                            <a:prstClr val="black"/>
                          </a:solidFill>
                          <a:effectLst/>
                          <a:uLnTx/>
                          <a:uFillTx/>
                          <a:latin typeface="+mn-lt"/>
                          <a:ea typeface="+mn-ea"/>
                          <a:cs typeface="+mn-cs"/>
                        </a:rPr>
                        <a:t>Link-R Renault ،</a:t>
                      </a:r>
                      <a:r>
                        <a:rPr kumimoji="0" lang="ar-AE" sz="1000" b="0" i="0" u="none" strike="noStrike" kern="1200" cap="none" spc="0" normalizeH="0" baseline="0" noProof="0">
                          <a:ln>
                            <a:noFill/>
                          </a:ln>
                          <a:solidFill>
                            <a:prstClr val="black"/>
                          </a:solidFill>
                          <a:effectLst/>
                          <a:uLnTx/>
                          <a:uFillTx/>
                          <a:latin typeface="+mn-lt"/>
                          <a:ea typeface="+mn-ea"/>
                          <a:cs typeface="+mn-cs"/>
                        </a:rPr>
                        <a:t>وفتح سهل لحقيبة الأمتعة ‎بالكهرباء، و مجموعة من قيادة أنظمة المساعدة ‎اكتشف مجموعتنا الجديدة من خلال الرابط الموجود في البايو</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Benefit from a wide range of on-board technology with 
New Renault KOLEOS. 8.7” touchscreen tablet with R-Link 2 multimedia &amp; navigation system, easy trunk access, a range of driving assistance systems... Driving has never been so enjoyable. 
Discover our new Range from the link in the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53920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- 2017-10-26 18:08:45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كوليوس الجديدة تدعوك للرفاهية. مع مقصورة فسيحة، مساحة واسعة للتخزين، و ‎خاصية تهوية المقاعد، والإضاءة المحيطة، وفتحة سقف بانورامية ... يمكنك ‎الاستمتاع برحلة سفر من الدرجة الأولى. ‎اكتشف مجموعتنا الجديدة من خلال الرابط الموجود في البايو ‎#رينو #سيارات #السعودية</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 Renault KOLEOS is an invitation to well-being. 
Spacious cabin, wide range of storage, ventilated seats, 
customizable ambient lighting, panoramic sunroof... Travel first class. 
Discover our new Range from the link in the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90680491"/>
                  </a:ext>
                </a:extLst>
              </a:tr>
            </a:tbl>
          </a:graphicData>
        </a:graphic>
      </p:graphicFrame>
      <p:sp>
        <p:nvSpPr>
          <p:cNvPr id="3" name="Title 2">
            <a:extLst>
              <a:ext uri="{FF2B5EF4-FFF2-40B4-BE49-F238E27FC236}">
                <a16:creationId xmlns:a16="http://schemas.microsoft.com/office/drawing/2014/main" id="{7DE09083-4CE5-4F07-9081-B71D7FF6B297}"/>
              </a:ext>
            </a:extLst>
          </p:cNvPr>
          <p:cNvSpPr>
            <a:spLocks noGrp="1"/>
          </p:cNvSpPr>
          <p:nvPr>
            <p:ph type="title"/>
          </p:nvPr>
        </p:nvSpPr>
        <p:spPr/>
        <p:txBody>
          <a:bodyPr/>
          <a:lstStyle/>
          <a:p>
            <a:r>
              <a:rPr lang="en-US"/>
              <a:t>Instagram Posts Table - 2 of 8</a:t>
            </a:r>
          </a:p>
        </p:txBody>
      </p:sp>
      <p:sp>
        <p:nvSpPr>
          <p:cNvPr id="4" name="Text Placeholder 3">
            <a:extLst>
              <a:ext uri="{FF2B5EF4-FFF2-40B4-BE49-F238E27FC236}">
                <a16:creationId xmlns:a16="http://schemas.microsoft.com/office/drawing/2014/main" id="{131081B0-AB1C-4992-839A-2B7B9166D05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021175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A6E9ADC6-840C-4BFA-B32D-CBEB54C44B47}"/>
              </a:ext>
            </a:extLst>
          </p:cNvPr>
          <p:cNvGraphicFramePr>
            <a:graphicFrameLocks noGrp="1"/>
          </p:cNvGraphicFramePr>
          <p:nvPr>
            <p:ph type="tbl" sz="quarter" idx="13"/>
            <p:extLst>
              <p:ext uri="{D42A27DB-BD31-4B8C-83A1-F6EECF244321}">
                <p14:modId xmlns:p14="http://schemas.microsoft.com/office/powerpoint/2010/main" val="3861009416"/>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93340274"/>
                    </a:ext>
                  </a:extLst>
                </a:gridCol>
                <a:gridCol w="987552">
                  <a:extLst>
                    <a:ext uri="{9D8B030D-6E8A-4147-A177-3AD203B41FA5}">
                      <a16:colId xmlns:a16="http://schemas.microsoft.com/office/drawing/2014/main" val="1534066997"/>
                    </a:ext>
                  </a:extLst>
                </a:gridCol>
                <a:gridCol w="987552">
                  <a:extLst>
                    <a:ext uri="{9D8B030D-6E8A-4147-A177-3AD203B41FA5}">
                      <a16:colId xmlns:a16="http://schemas.microsoft.com/office/drawing/2014/main" val="2531756901"/>
                    </a:ext>
                  </a:extLst>
                </a:gridCol>
                <a:gridCol w="987552">
                  <a:extLst>
                    <a:ext uri="{9D8B030D-6E8A-4147-A177-3AD203B41FA5}">
                      <a16:colId xmlns:a16="http://schemas.microsoft.com/office/drawing/2014/main" val="4052277769"/>
                    </a:ext>
                  </a:extLst>
                </a:gridCol>
                <a:gridCol w="987552">
                  <a:extLst>
                    <a:ext uri="{9D8B030D-6E8A-4147-A177-3AD203B41FA5}">
                      <a16:colId xmlns:a16="http://schemas.microsoft.com/office/drawing/2014/main" val="3406717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3336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- 2017-10-25 09:04:47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طراز رياضي، و واجهة أمامية قوية و أضواء </a:t>
                      </a:r>
                      <a:r>
                        <a:rPr kumimoji="0" lang="en-US" sz="1000" b="0" i="0" u="none" strike="noStrike" kern="1200" cap="none" spc="0" normalizeH="0" baseline="0" noProof="0">
                          <a:ln>
                            <a:noFill/>
                          </a:ln>
                          <a:solidFill>
                            <a:prstClr val="black"/>
                          </a:solidFill>
                          <a:effectLst/>
                          <a:uLnTx/>
                          <a:uFillTx/>
                          <a:latin typeface="+mn-lt"/>
                          <a:ea typeface="+mn-ea"/>
                          <a:cs typeface="+mn-cs"/>
                        </a:rPr>
                        <a:t>LED</a:t>
                      </a:r>
                      <a:r>
                        <a:rPr kumimoji="0" lang="ar-AE" sz="1000" b="0" i="0" u="none" strike="noStrike" kern="1200" cap="none" spc="0" normalizeH="0" baseline="0" noProof="0">
                          <a:ln>
                            <a:noFill/>
                          </a:ln>
                          <a:solidFill>
                            <a:prstClr val="black"/>
                          </a:solidFill>
                          <a:effectLst/>
                          <a:uLnTx/>
                          <a:uFillTx/>
                          <a:latin typeface="+mn-lt"/>
                          <a:ea typeface="+mn-ea"/>
                          <a:cs typeface="+mn-cs"/>
                        </a:rPr>
                        <a:t>على شكل حرف </a:t>
                      </a:r>
                      <a:r>
                        <a:rPr kumimoji="0" lang="en-US" sz="1000" b="0" i="0" u="none" strike="noStrike" kern="1200" cap="none" spc="0" normalizeH="0" baseline="0" noProof="0">
                          <a:ln>
                            <a:noFill/>
                          </a:ln>
                          <a:solidFill>
                            <a:prstClr val="black"/>
                          </a:solidFill>
                          <a:effectLst/>
                          <a:uLnTx/>
                          <a:uFillTx/>
                          <a:latin typeface="+mn-lt"/>
                          <a:ea typeface="+mn-ea"/>
                          <a:cs typeface="+mn-cs"/>
                        </a:rPr>
                        <a:t>C</a:t>
                      </a:r>
                      <a:r>
                        <a:rPr kumimoji="0" lang="ar-AE" sz="1000" b="0" i="0" u="none" strike="noStrike" kern="1200" cap="none" spc="0" normalizeH="0" baseline="0" noProof="0">
                          <a:ln>
                            <a:noFill/>
                          </a:ln>
                          <a:solidFill>
                            <a:prstClr val="black"/>
                          </a:solidFill>
                          <a:effectLst/>
                          <a:uLnTx/>
                          <a:uFillTx/>
                          <a:latin typeface="+mn-lt"/>
                          <a:ea typeface="+mn-ea"/>
                          <a:cs typeface="+mn-cs"/>
                        </a:rPr>
                        <a:t>تعمل في 
وضع النهار ... رينو كوليوس الجديدة تجذب أنظار الجميع. تابع رحلتك بكامل الثقة.</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اكتشف مجموعتنا الجديدة من خلال الرابط الموجود في البايو</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Athletic profile, robust front end, C-Shape LED Daytime ‏Running Lights, taut lines underscored with chrome... ‏New Renault KOLEOS captures everyone's attention. ‏Take your journey with confidence. ‏Discover our new Range from the link in the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88216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- 2017-10-24 13:44:21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العالم بين يديك مع سيارات رينو كوليوس.</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اكتشف مجموعتنا الجديدة من خلال الرابط الموجود في البايو</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 ‏</a:t>
                      </a:r>
                      <a:r>
                        <a:rPr kumimoji="0" lang="en-US" sz="1000" b="0" i="0" u="none" strike="noStrike" kern="1200" cap="none" spc="0" normalizeH="0" baseline="0" noProof="0">
                          <a:ln>
                            <a:noFill/>
                          </a:ln>
                          <a:solidFill>
                            <a:prstClr val="black"/>
                          </a:solidFill>
                          <a:effectLst/>
                          <a:uLnTx/>
                          <a:uFillTx/>
                          <a:latin typeface="+mn-lt"/>
                          <a:ea typeface="+mn-ea"/>
                          <a:cs typeface="+mn-cs"/>
                        </a:rPr>
                        <a:t>Renault KOLEOS…Whatever your quest ‏Discover our new Range from the link in the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63731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- 2017-10-23 14:46:51</a:t>
                      </a:r>
                      <a:r>
                        <a:rPr kumimoji="0" lang="en-US" sz="1000" b="0" i="0" u="none" strike="noStrike" kern="1200" cap="none" spc="0" normalizeH="0" baseline="0" noProof="0">
                          <a:ln>
                            <a:noFill/>
                          </a:ln>
                          <a:solidFill>
                            <a:prstClr val="black"/>
                          </a:solidFill>
                          <a:effectLst/>
                          <a:uLnTx/>
                          <a:uFillTx/>
                          <a:latin typeface="+mn-lt"/>
                          <a:ea typeface="+mn-ea"/>
                          <a:cs typeface="+mn-cs"/>
                        </a:rPr>
                        <a:t>
Car maintenance won’t disrupt your life!
You already have an account in MY RENAUT? Don’t yet?
Register now and enjoy! 
www.myrenault-me.com
#Renault #Saudi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59604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- 2017-10-23 14:43:25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صيانة سيارتك لن تربك حياتك! 
لديك حساب في </a:t>
                      </a:r>
                      <a:r>
                        <a:rPr kumimoji="0" lang="en-US" sz="1000" b="0" i="0" u="none" strike="noStrike" kern="1200" cap="none" spc="0" normalizeH="0" baseline="0" noProof="0">
                          <a:ln>
                            <a:noFill/>
                          </a:ln>
                          <a:solidFill>
                            <a:prstClr val="black"/>
                          </a:solidFill>
                          <a:effectLst/>
                          <a:uLnTx/>
                          <a:uFillTx/>
                          <a:latin typeface="+mn-lt"/>
                          <a:ea typeface="+mn-ea"/>
                          <a:cs typeface="+mn-cs"/>
                        </a:rPr>
                        <a:t>MY RENAULT ؟ </a:t>
                      </a:r>
                      <a:r>
                        <a:rPr kumimoji="0" lang="ar-AE" sz="1000" b="0" i="0" u="none" strike="noStrike" kern="1200" cap="none" spc="0" normalizeH="0" baseline="0" noProof="0">
                          <a:ln>
                            <a:noFill/>
                          </a:ln>
                          <a:solidFill>
                            <a:prstClr val="black"/>
                          </a:solidFill>
                          <a:effectLst/>
                          <a:uLnTx/>
                          <a:uFillTx/>
                          <a:latin typeface="+mn-lt"/>
                          <a:ea typeface="+mn-ea"/>
                          <a:cs typeface="+mn-cs"/>
                        </a:rPr>
                        <a:t>ليس بعد؟ 
سجل الآن واستمتع بالعديد من المزايا.
</a:t>
                      </a:r>
                      <a:r>
                        <a:rPr kumimoji="0" lang="en-US" sz="1000" b="0" i="0" u="none" strike="noStrike" kern="1200" cap="none" spc="0" normalizeH="0" baseline="0" noProof="0">
                          <a:ln>
                            <a:noFill/>
                          </a:ln>
                          <a:solidFill>
                            <a:prstClr val="black"/>
                          </a:solidFill>
                          <a:effectLst/>
                          <a:uLnTx/>
                          <a:uFillTx/>
                          <a:latin typeface="+mn-lt"/>
                          <a:ea typeface="+mn-ea"/>
                          <a:cs typeface="+mn-cs"/>
                        </a:rPr>
                        <a:t>www.myrenault-me.com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#صيانة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10990503"/>
                  </a:ext>
                </a:extLst>
              </a:tr>
            </a:tbl>
          </a:graphicData>
        </a:graphic>
      </p:graphicFrame>
      <p:sp>
        <p:nvSpPr>
          <p:cNvPr id="3" name="Title 2">
            <a:extLst>
              <a:ext uri="{FF2B5EF4-FFF2-40B4-BE49-F238E27FC236}">
                <a16:creationId xmlns:a16="http://schemas.microsoft.com/office/drawing/2014/main" id="{F4BCE3BF-9A2C-4A06-838B-96B1F4C96E65}"/>
              </a:ext>
            </a:extLst>
          </p:cNvPr>
          <p:cNvSpPr>
            <a:spLocks noGrp="1"/>
          </p:cNvSpPr>
          <p:nvPr>
            <p:ph type="title"/>
          </p:nvPr>
        </p:nvSpPr>
        <p:spPr/>
        <p:txBody>
          <a:bodyPr/>
          <a:lstStyle/>
          <a:p>
            <a:r>
              <a:rPr lang="en-US"/>
              <a:t>Instagram Posts Table - 3 of 8</a:t>
            </a:r>
          </a:p>
        </p:txBody>
      </p:sp>
      <p:sp>
        <p:nvSpPr>
          <p:cNvPr id="4" name="Text Placeholder 3">
            <a:extLst>
              <a:ext uri="{FF2B5EF4-FFF2-40B4-BE49-F238E27FC236}">
                <a16:creationId xmlns:a16="http://schemas.microsoft.com/office/drawing/2014/main" id="{2FA9FD0B-5020-4C6C-8F3A-8C220E8A56E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894625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F395B6FA-1D67-4683-90C7-FA2A3A5C6A24}"/>
              </a:ext>
            </a:extLst>
          </p:cNvPr>
          <p:cNvGraphicFramePr>
            <a:graphicFrameLocks noGrp="1"/>
          </p:cNvGraphicFramePr>
          <p:nvPr>
            <p:ph type="tbl" sz="quarter" idx="13"/>
            <p:extLst>
              <p:ext uri="{D42A27DB-BD31-4B8C-83A1-F6EECF244321}">
                <p14:modId xmlns:p14="http://schemas.microsoft.com/office/powerpoint/2010/main" val="39277431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27333627"/>
                    </a:ext>
                  </a:extLst>
                </a:gridCol>
                <a:gridCol w="987552">
                  <a:extLst>
                    <a:ext uri="{9D8B030D-6E8A-4147-A177-3AD203B41FA5}">
                      <a16:colId xmlns:a16="http://schemas.microsoft.com/office/drawing/2014/main" val="1065600973"/>
                    </a:ext>
                  </a:extLst>
                </a:gridCol>
                <a:gridCol w="987552">
                  <a:extLst>
                    <a:ext uri="{9D8B030D-6E8A-4147-A177-3AD203B41FA5}">
                      <a16:colId xmlns:a16="http://schemas.microsoft.com/office/drawing/2014/main" val="1884107868"/>
                    </a:ext>
                  </a:extLst>
                </a:gridCol>
                <a:gridCol w="987552">
                  <a:extLst>
                    <a:ext uri="{9D8B030D-6E8A-4147-A177-3AD203B41FA5}">
                      <a16:colId xmlns:a16="http://schemas.microsoft.com/office/drawing/2014/main" val="3917040881"/>
                    </a:ext>
                  </a:extLst>
                </a:gridCol>
                <a:gridCol w="987552">
                  <a:extLst>
                    <a:ext uri="{9D8B030D-6E8A-4147-A177-3AD203B41FA5}">
                      <a16:colId xmlns:a16="http://schemas.microsoft.com/office/drawing/2014/main" val="1116296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2237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- 2017-10-22 16:10:44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تمتع بمميزات جديرة بالثقة، ومفيدة على متن سيارة رينو داستر. سوف تعشق ‎مثبت السرعة، ومستشعرات التوقف الخلفية ونظام الوسائط </a:t>
                      </a:r>
                      <a:r>
                        <a:rPr kumimoji="0" lang="en-US" sz="1000" b="0" i="0" u="none" strike="noStrike" kern="1200" cap="none" spc="0" normalizeH="0" baseline="0" noProof="0">
                          <a:ln>
                            <a:noFill/>
                          </a:ln>
                          <a:solidFill>
                            <a:prstClr val="black"/>
                          </a:solidFill>
                          <a:effectLst/>
                          <a:uLnTx/>
                          <a:uFillTx/>
                          <a:latin typeface="+mn-lt"/>
                          <a:ea typeface="+mn-ea"/>
                          <a:cs typeface="+mn-cs"/>
                        </a:rPr>
                        <a:t>Nav Media ، ‎</a:t>
                      </a:r>
                      <a:r>
                        <a:rPr kumimoji="0" lang="ar-AE" sz="1000" b="0" i="0" u="none" strike="noStrike" kern="1200" cap="none" spc="0" normalizeH="0" baseline="0" noProof="0">
                          <a:ln>
                            <a:noFill/>
                          </a:ln>
                          <a:solidFill>
                            <a:prstClr val="black"/>
                          </a:solidFill>
                          <a:effectLst/>
                          <a:uLnTx/>
                          <a:uFillTx/>
                          <a:latin typeface="+mn-lt"/>
                          <a:ea typeface="+mn-ea"/>
                          <a:cs typeface="+mn-cs"/>
                        </a:rPr>
                        <a:t>ونظام الوسائط المتعددة المتكامل. ‎اكتشف مجموعتنا الجديدة من خلال الرابط الموجود في البايو ‎#رينو #سيارات 
</a:t>
                      </a:r>
                      <a:r>
                        <a:rPr kumimoji="0" lang="en-US" sz="1000" b="0" i="0" u="none" strike="noStrike" kern="1200" cap="none" spc="0" normalizeH="0" baseline="0" noProof="0">
                          <a:ln>
                            <a:noFill/>
                          </a:ln>
                          <a:solidFill>
                            <a:prstClr val="black"/>
                          </a:solidFill>
                          <a:effectLst/>
                          <a:uLnTx/>
                          <a:uFillTx/>
                          <a:latin typeface="+mn-lt"/>
                          <a:ea typeface="+mn-ea"/>
                          <a:cs typeface="+mn-cs"/>
                        </a:rPr>
                        <a:t>Enjoy reliable, useful features on board the Renault 
DUSTER. You will love the cruise control, rear parking 
distance control and Media Nav, the integrated multimedia 
system.</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Discover our new Range from the link in the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47176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- 2017-10-21 18:15:41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ادخل إلى عالم سيارات الدفع الرباعي مع التمتع براحة سيارات الصالون.
 تم تصميم رينو داستر من جديد لتصبح أكثر عملية، وإتقانًا
اكتشف مجموعتنا الجديدة من خلال الرابط الموجود في البايو</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Enter the world of the 4x4 while enjoying the comfort of a saloon car.</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Renault DUSTER has been redesigned to be more practical, modular and comfortable.</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Discover our new Range from the link in the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14414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- 2017-10-21 10:47:34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داستر تأسر القلوب.</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أبعد بكثير من مجرد سيارة دفع رباعي! تصميمها الحديث ومقدمتها الشهيرة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من رينو تؤكد على شخصيتها القوية، الشبيهة بشخصية المحاربين</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اكتشف مجموعتنا الجديدة من خلال الرابط الموجود في البايو</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Fall in love with Renault DUSTER. 4x4 but much more! ‏Its modern style and its Renault front end emphasize its ‏strong, warrior-like character. ‏Discover our now Range from the link in the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99387386"/>
                  </a:ext>
                </a:extLst>
              </a:tr>
            </a:tbl>
          </a:graphicData>
        </a:graphic>
      </p:graphicFrame>
      <p:sp>
        <p:nvSpPr>
          <p:cNvPr id="3" name="Title 2">
            <a:extLst>
              <a:ext uri="{FF2B5EF4-FFF2-40B4-BE49-F238E27FC236}">
                <a16:creationId xmlns:a16="http://schemas.microsoft.com/office/drawing/2014/main" id="{1D38EF99-91BE-4D0B-8857-91BA1575322F}"/>
              </a:ext>
            </a:extLst>
          </p:cNvPr>
          <p:cNvSpPr>
            <a:spLocks noGrp="1"/>
          </p:cNvSpPr>
          <p:nvPr>
            <p:ph type="title"/>
          </p:nvPr>
        </p:nvSpPr>
        <p:spPr/>
        <p:txBody>
          <a:bodyPr/>
          <a:lstStyle/>
          <a:p>
            <a:r>
              <a:rPr lang="en-US"/>
              <a:t>Instagram Posts Table - 4 of 8</a:t>
            </a:r>
          </a:p>
        </p:txBody>
      </p:sp>
      <p:sp>
        <p:nvSpPr>
          <p:cNvPr id="4" name="Text Placeholder 3">
            <a:extLst>
              <a:ext uri="{FF2B5EF4-FFF2-40B4-BE49-F238E27FC236}">
                <a16:creationId xmlns:a16="http://schemas.microsoft.com/office/drawing/2014/main" id="{7DEEF121-17E1-499A-9B8E-4FAA39CFA50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884878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673C4219-6ACF-4906-BFE2-A647514716AC}"/>
              </a:ext>
            </a:extLst>
          </p:cNvPr>
          <p:cNvGraphicFramePr>
            <a:graphicFrameLocks noGrp="1"/>
          </p:cNvGraphicFramePr>
          <p:nvPr>
            <p:ph type="tbl" sz="quarter" idx="13"/>
            <p:extLst>
              <p:ext uri="{D42A27DB-BD31-4B8C-83A1-F6EECF244321}">
                <p14:modId xmlns:p14="http://schemas.microsoft.com/office/powerpoint/2010/main" val="1690697475"/>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07034352"/>
                    </a:ext>
                  </a:extLst>
                </a:gridCol>
                <a:gridCol w="987552">
                  <a:extLst>
                    <a:ext uri="{9D8B030D-6E8A-4147-A177-3AD203B41FA5}">
                      <a16:colId xmlns:a16="http://schemas.microsoft.com/office/drawing/2014/main" val="566987945"/>
                    </a:ext>
                  </a:extLst>
                </a:gridCol>
                <a:gridCol w="987552">
                  <a:extLst>
                    <a:ext uri="{9D8B030D-6E8A-4147-A177-3AD203B41FA5}">
                      <a16:colId xmlns:a16="http://schemas.microsoft.com/office/drawing/2014/main" val="3801666776"/>
                    </a:ext>
                  </a:extLst>
                </a:gridCol>
                <a:gridCol w="987552">
                  <a:extLst>
                    <a:ext uri="{9D8B030D-6E8A-4147-A177-3AD203B41FA5}">
                      <a16:colId xmlns:a16="http://schemas.microsoft.com/office/drawing/2014/main" val="395015810"/>
                    </a:ext>
                  </a:extLst>
                </a:gridCol>
                <a:gridCol w="987552">
                  <a:extLst>
                    <a:ext uri="{9D8B030D-6E8A-4147-A177-3AD203B41FA5}">
                      <a16:colId xmlns:a16="http://schemas.microsoft.com/office/drawing/2014/main" val="1906657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7665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- 2017-10-19 16:42:41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ماهي القطعة الناقصة في شكل السيارة؟ ‎شاركنا إجابتك! ‎#رينو #سيارات #السعودية</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What is the missing piece?</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 your answer!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35992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- 2017-10-18 09:03:10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حياة بلا حدود مع رينو داستر.</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اكتشف مجموعتنا الجديدة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http://bit.ly/2hOG069</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رينو#السعودية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Live without limits with the new Renault DUSTER ‏Discover our now Range here: ‏http://bit.ly/2hOG069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75764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- 2017-10-17 16:28:16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الفروقات الثلاثة بين الصورتين؟</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Spot the 3 differences!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86723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- 2017-10-17 09:06:59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رينو كابتشر، يمكنك أن تجني مزايا التقدم التقني المتحقق على مدار تاريخنا البالغ 35 عاما في سباقات فورمولا 1 
اكتشف مجموعتنا الجديدة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http://bit.ly/2hOG069</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رينو #سيارات #السعودية .......
‏</a:t>
                      </a:r>
                      <a:r>
                        <a:rPr kumimoji="0" lang="en-US" sz="1000" b="0" i="0" u="none" strike="noStrike" kern="1200" cap="none" spc="0" normalizeH="0" baseline="0" noProof="0">
                          <a:ln>
                            <a:noFill/>
                          </a:ln>
                          <a:solidFill>
                            <a:prstClr val="black"/>
                          </a:solidFill>
                          <a:effectLst/>
                          <a:uLnTx/>
                          <a:uFillTx/>
                          <a:latin typeface="+mn-lt"/>
                          <a:ea typeface="+mn-ea"/>
                          <a:cs typeface="+mn-cs"/>
                        </a:rPr>
                        <a:t>With Renault CAPTUR, you can reap the benefits of the technological advances made during our 35 years in formula 1 racing. ‏
Discover our now Range here
: ‏http://bit.ly/2hOG069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94162758"/>
                  </a:ext>
                </a:extLst>
              </a:tr>
            </a:tbl>
          </a:graphicData>
        </a:graphic>
      </p:graphicFrame>
      <p:sp>
        <p:nvSpPr>
          <p:cNvPr id="3" name="Title 2">
            <a:extLst>
              <a:ext uri="{FF2B5EF4-FFF2-40B4-BE49-F238E27FC236}">
                <a16:creationId xmlns:a16="http://schemas.microsoft.com/office/drawing/2014/main" id="{A8738B23-0BA1-45BF-8032-7F3C3B2060A8}"/>
              </a:ext>
            </a:extLst>
          </p:cNvPr>
          <p:cNvSpPr>
            <a:spLocks noGrp="1"/>
          </p:cNvSpPr>
          <p:nvPr>
            <p:ph type="title"/>
          </p:nvPr>
        </p:nvSpPr>
        <p:spPr/>
        <p:txBody>
          <a:bodyPr/>
          <a:lstStyle/>
          <a:p>
            <a:r>
              <a:rPr lang="en-US"/>
              <a:t>Instagram Posts Table - 5 of 8</a:t>
            </a:r>
          </a:p>
        </p:txBody>
      </p:sp>
      <p:sp>
        <p:nvSpPr>
          <p:cNvPr id="4" name="Text Placeholder 3">
            <a:extLst>
              <a:ext uri="{FF2B5EF4-FFF2-40B4-BE49-F238E27FC236}">
                <a16:creationId xmlns:a16="http://schemas.microsoft.com/office/drawing/2014/main" id="{181AD181-424B-48D1-AB7B-0BA5E654AD8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645812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E72D4585-FBF2-40B1-B984-4367B3135EE7}"/>
              </a:ext>
            </a:extLst>
          </p:cNvPr>
          <p:cNvGraphicFramePr>
            <a:graphicFrameLocks noGrp="1"/>
          </p:cNvGraphicFramePr>
          <p:nvPr>
            <p:ph type="tbl" sz="quarter" idx="13"/>
            <p:extLst>
              <p:ext uri="{D42A27DB-BD31-4B8C-83A1-F6EECF244321}">
                <p14:modId xmlns:p14="http://schemas.microsoft.com/office/powerpoint/2010/main" val="1641733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70891109"/>
                    </a:ext>
                  </a:extLst>
                </a:gridCol>
                <a:gridCol w="987552">
                  <a:extLst>
                    <a:ext uri="{9D8B030D-6E8A-4147-A177-3AD203B41FA5}">
                      <a16:colId xmlns:a16="http://schemas.microsoft.com/office/drawing/2014/main" val="2759271454"/>
                    </a:ext>
                  </a:extLst>
                </a:gridCol>
                <a:gridCol w="987552">
                  <a:extLst>
                    <a:ext uri="{9D8B030D-6E8A-4147-A177-3AD203B41FA5}">
                      <a16:colId xmlns:a16="http://schemas.microsoft.com/office/drawing/2014/main" val="3818860650"/>
                    </a:ext>
                  </a:extLst>
                </a:gridCol>
                <a:gridCol w="987552">
                  <a:extLst>
                    <a:ext uri="{9D8B030D-6E8A-4147-A177-3AD203B41FA5}">
                      <a16:colId xmlns:a16="http://schemas.microsoft.com/office/drawing/2014/main" val="2830667316"/>
                    </a:ext>
                  </a:extLst>
                </a:gridCol>
                <a:gridCol w="987552">
                  <a:extLst>
                    <a:ext uri="{9D8B030D-6E8A-4147-A177-3AD203B41FA5}">
                      <a16:colId xmlns:a16="http://schemas.microsoft.com/office/drawing/2014/main" val="2159046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4207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- 2017-10-16 09:18:32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نظام الوسائط </a:t>
                      </a:r>
                      <a:r>
                        <a:rPr kumimoji="0" lang="en-US" sz="1000" b="0" i="0" u="none" strike="noStrike" kern="1200" cap="none" spc="0" normalizeH="0" baseline="0" noProof="0">
                          <a:ln>
                            <a:noFill/>
                          </a:ln>
                          <a:solidFill>
                            <a:prstClr val="black"/>
                          </a:solidFill>
                          <a:effectLst/>
                          <a:uLnTx/>
                          <a:uFillTx/>
                          <a:latin typeface="+mn-lt"/>
                          <a:ea typeface="+mn-ea"/>
                          <a:cs typeface="+mn-cs"/>
                        </a:rPr>
                        <a:t>Nav Media </a:t>
                      </a:r>
                      <a:r>
                        <a:rPr kumimoji="0" lang="ar-AE" sz="1000" b="0" i="0" u="none" strike="noStrike" kern="1200" cap="none" spc="0" normalizeH="0" baseline="0" noProof="0">
                          <a:ln>
                            <a:noFill/>
                          </a:ln>
                          <a:solidFill>
                            <a:prstClr val="black"/>
                          </a:solidFill>
                          <a:effectLst/>
                          <a:uLnTx/>
                          <a:uFillTx/>
                          <a:latin typeface="+mn-lt"/>
                          <a:ea typeface="+mn-ea"/>
                          <a:cs typeface="+mn-cs"/>
                        </a:rPr>
                        <a:t>و </a:t>
                      </a:r>
                      <a:r>
                        <a:rPr kumimoji="0" lang="en-US" sz="1000" b="0" i="0" u="none" strike="noStrike" kern="1200" cap="none" spc="0" normalizeH="0" baseline="0" noProof="0">
                          <a:ln>
                            <a:noFill/>
                          </a:ln>
                          <a:solidFill>
                            <a:prstClr val="black"/>
                          </a:solidFill>
                          <a:effectLst/>
                          <a:uLnTx/>
                          <a:uFillTx/>
                          <a:latin typeface="+mn-lt"/>
                          <a:ea typeface="+mn-ea"/>
                          <a:cs typeface="+mn-cs"/>
                        </a:rPr>
                        <a:t>Evolution LINK-R ،</a:t>
                      </a:r>
                      <a:r>
                        <a:rPr kumimoji="0" lang="ar-AE" sz="1000" b="0" i="0" u="none" strike="noStrike" kern="1200" cap="none" spc="0" normalizeH="0" baseline="0" noProof="0">
                          <a:ln>
                            <a:noFill/>
                          </a:ln>
                          <a:solidFill>
                            <a:prstClr val="black"/>
                          </a:solidFill>
                          <a:effectLst/>
                          <a:uLnTx/>
                          <a:uFillTx/>
                          <a:latin typeface="+mn-lt"/>
                          <a:ea typeface="+mn-ea"/>
                          <a:cs typeface="+mn-cs"/>
                        </a:rPr>
                        <a:t>نظاما الوسائط 
المتعددة المتاحان في سيارتك رينو كابتشر. 
اكتشف مجموعتنا الجديدة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http://bit.ly/2hOG069</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Discover Media Nav and R-LINK Evolution, the two ‏innovative multimedia systems available in your Renault ‏CAPTUR. ‏Discover our now Range here: ‏http://bit.ly/2hOG069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59356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- 2017-10-15 09:47:08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أطلق لنفسك العنان مع أسلوب رينو كابتشر. ‎لأنها مستوحاة من السيارة المستقبلية التي تحمل نفس الاسم، تمتاز هذه السيارة من فئة كروس أوفر بأنها عصرية وعملية. ‎اكتشف مجموعتنا الجديدة من خلال الرابط التالي:</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http://bit.ly/2hOG069</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Let yourself be swept away by the style of Renault 
CAPTUR.</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Inspired by the concept car of the same name, this 
crossover is both stylish and functional. 
Discover our now Range here:</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http://bit.ly/2hOG069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73301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- 2017-10-14 11:41:11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عيش اللحظة مع رينو كابتشر</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اكتشف مجموعتنا الجديدة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http://bit.ly/2hOG069</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Live the moment with Renault CAPTUR ‏Discover our now Range here: ‏http://bit.ly/2hOG069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02246273"/>
                  </a:ext>
                </a:extLst>
              </a:tr>
            </a:tbl>
          </a:graphicData>
        </a:graphic>
      </p:graphicFrame>
      <p:sp>
        <p:nvSpPr>
          <p:cNvPr id="3" name="Title 2">
            <a:extLst>
              <a:ext uri="{FF2B5EF4-FFF2-40B4-BE49-F238E27FC236}">
                <a16:creationId xmlns:a16="http://schemas.microsoft.com/office/drawing/2014/main" id="{A6CCAB27-524A-4A7B-9BCA-6D78FA5662BC}"/>
              </a:ext>
            </a:extLst>
          </p:cNvPr>
          <p:cNvSpPr>
            <a:spLocks noGrp="1"/>
          </p:cNvSpPr>
          <p:nvPr>
            <p:ph type="title"/>
          </p:nvPr>
        </p:nvSpPr>
        <p:spPr/>
        <p:txBody>
          <a:bodyPr/>
          <a:lstStyle/>
          <a:p>
            <a:r>
              <a:rPr lang="en-US"/>
              <a:t>Instagram Posts Table - 6 of 8</a:t>
            </a:r>
          </a:p>
        </p:txBody>
      </p:sp>
      <p:sp>
        <p:nvSpPr>
          <p:cNvPr id="4" name="Text Placeholder 3">
            <a:extLst>
              <a:ext uri="{FF2B5EF4-FFF2-40B4-BE49-F238E27FC236}">
                <a16:creationId xmlns:a16="http://schemas.microsoft.com/office/drawing/2014/main" id="{3844A699-DE9B-4097-9844-01F307F2664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745825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F83B713E-814A-4D2F-8F3B-C10FA974239F}"/>
              </a:ext>
            </a:extLst>
          </p:cNvPr>
          <p:cNvGraphicFramePr>
            <a:graphicFrameLocks noGrp="1"/>
          </p:cNvGraphicFramePr>
          <p:nvPr>
            <p:ph type="tbl" sz="quarter" idx="13"/>
            <p:extLst>
              <p:ext uri="{D42A27DB-BD31-4B8C-83A1-F6EECF244321}">
                <p14:modId xmlns:p14="http://schemas.microsoft.com/office/powerpoint/2010/main" val="89153804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47034450"/>
                    </a:ext>
                  </a:extLst>
                </a:gridCol>
                <a:gridCol w="987552">
                  <a:extLst>
                    <a:ext uri="{9D8B030D-6E8A-4147-A177-3AD203B41FA5}">
                      <a16:colId xmlns:a16="http://schemas.microsoft.com/office/drawing/2014/main" val="3714826379"/>
                    </a:ext>
                  </a:extLst>
                </a:gridCol>
                <a:gridCol w="987552">
                  <a:extLst>
                    <a:ext uri="{9D8B030D-6E8A-4147-A177-3AD203B41FA5}">
                      <a16:colId xmlns:a16="http://schemas.microsoft.com/office/drawing/2014/main" val="2224790232"/>
                    </a:ext>
                  </a:extLst>
                </a:gridCol>
                <a:gridCol w="987552">
                  <a:extLst>
                    <a:ext uri="{9D8B030D-6E8A-4147-A177-3AD203B41FA5}">
                      <a16:colId xmlns:a16="http://schemas.microsoft.com/office/drawing/2014/main" val="2940435735"/>
                    </a:ext>
                  </a:extLst>
                </a:gridCol>
                <a:gridCol w="987552">
                  <a:extLst>
                    <a:ext uri="{9D8B030D-6E8A-4147-A177-3AD203B41FA5}">
                      <a16:colId xmlns:a16="http://schemas.microsoft.com/office/drawing/2014/main" val="2566705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8081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- 2017-10-13 11:36:18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ابتداءً من سيارات الدفع الرباعي ومروراً بالسيارات العائلية المريحة وسيارات ‎الصالون الأنيقة إلى السيارات الرياضية التي تثير الجرأة والحماس - ستجد سيارة ‎رينو تلبي جميع احتياجاتك وتفوق توقعاتك! ‎اكتشف مجموعتنا الجديدة من خلال الرابط التالي:</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http://bit.ly/2hOG069</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رينو #سيارات #السعودية</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From dynamic SUVs, through comfortable family cars and stylish sedans to sport vehicles, Renault increases your 
heartbeat - find a Renault car that suits you best! 
Discover our now Range here:</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http://bit.ly/2hOG069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07960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- 2017-10-12 12:13:59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كونسول وسط مريح وشاشة كبيرة 7.8 بوصة رأسية سهلة الاستخدام تعمل باللمس وغيرها الكثير. كل ما في رينو ميجان سيدان الجديدة كليا يجعلك في قلب الإثارة. 
#رينو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Digital speedometer, ergonomic center, console, large 8.7 inch, intuitive, vertical touchscreen, etc. On board All-New Renault Megane, you are at the heart of the 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54604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- 2017-10-11 11:34:44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تميز عن الجميع ليالاً أو نهاراً بفضل الإضاءة الأمامية والخلفية المميزة بتكنولوجيا </a:t>
                      </a:r>
                      <a:r>
                        <a:rPr kumimoji="0" lang="en-US" sz="1000" b="0" i="0" u="none" strike="noStrike" kern="1200" cap="none" spc="0" normalizeH="0" baseline="0" noProof="0">
                          <a:ln>
                            <a:noFill/>
                          </a:ln>
                          <a:solidFill>
                            <a:prstClr val="black"/>
                          </a:solidFill>
                          <a:effectLst/>
                          <a:uLnTx/>
                          <a:uFillTx/>
                          <a:latin typeface="+mn-lt"/>
                          <a:ea typeface="+mn-ea"/>
                          <a:cs typeface="+mn-cs"/>
                        </a:rPr>
                        <a:t>LED </a:t>
                      </a:r>
                      <a:r>
                        <a:rPr kumimoji="0" lang="ar-AE" sz="1000" b="0" i="0" u="none" strike="noStrike" kern="1200" cap="none" spc="0" normalizeH="0" baseline="0" noProof="0">
                          <a:ln>
                            <a:noFill/>
                          </a:ln>
                          <a:solidFill>
                            <a:prstClr val="black"/>
                          </a:solidFill>
                          <a:effectLst/>
                          <a:uLnTx/>
                          <a:uFillTx/>
                          <a:latin typeface="+mn-lt"/>
                          <a:ea typeface="+mn-ea"/>
                          <a:cs typeface="+mn-cs"/>
                        </a:rPr>
                        <a:t>ثلاثية الأبعاد في سيارة رينو ميجان الجديدة. 
#رينو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All-New Renault Mégane is recognisable as soon as you look at it. Its daytime running lights with LED technology give it a sharp look. The rear lights, also LED and with 3D effect, highlight its unique personality.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84227828"/>
                  </a:ext>
                </a:extLst>
              </a:tr>
            </a:tbl>
          </a:graphicData>
        </a:graphic>
      </p:graphicFrame>
      <p:sp>
        <p:nvSpPr>
          <p:cNvPr id="3" name="Title 2">
            <a:extLst>
              <a:ext uri="{FF2B5EF4-FFF2-40B4-BE49-F238E27FC236}">
                <a16:creationId xmlns:a16="http://schemas.microsoft.com/office/drawing/2014/main" id="{B3A4B76A-7C80-4407-97F1-E15600392DBC}"/>
              </a:ext>
            </a:extLst>
          </p:cNvPr>
          <p:cNvSpPr>
            <a:spLocks noGrp="1"/>
          </p:cNvSpPr>
          <p:nvPr>
            <p:ph type="title"/>
          </p:nvPr>
        </p:nvSpPr>
        <p:spPr/>
        <p:txBody>
          <a:bodyPr/>
          <a:lstStyle/>
          <a:p>
            <a:r>
              <a:rPr lang="en-US"/>
              <a:t>Instagram Posts Table - 7 of 8</a:t>
            </a:r>
          </a:p>
        </p:txBody>
      </p:sp>
      <p:sp>
        <p:nvSpPr>
          <p:cNvPr id="4" name="Text Placeholder 3">
            <a:extLst>
              <a:ext uri="{FF2B5EF4-FFF2-40B4-BE49-F238E27FC236}">
                <a16:creationId xmlns:a16="http://schemas.microsoft.com/office/drawing/2014/main" id="{8CAA61A1-7F64-4A64-836A-0B637483419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557844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9E2C29C4-1B2F-4C8F-B011-4CF60D7767C3}"/>
              </a:ext>
            </a:extLst>
          </p:cNvPr>
          <p:cNvGraphicFramePr>
            <a:graphicFrameLocks noGrp="1"/>
          </p:cNvGraphicFramePr>
          <p:nvPr>
            <p:ph type="tbl" sz="quarter" idx="13"/>
            <p:extLst>
              <p:ext uri="{D42A27DB-BD31-4B8C-83A1-F6EECF244321}">
                <p14:modId xmlns:p14="http://schemas.microsoft.com/office/powerpoint/2010/main" val="299387149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33704422"/>
                    </a:ext>
                  </a:extLst>
                </a:gridCol>
                <a:gridCol w="987552">
                  <a:extLst>
                    <a:ext uri="{9D8B030D-6E8A-4147-A177-3AD203B41FA5}">
                      <a16:colId xmlns:a16="http://schemas.microsoft.com/office/drawing/2014/main" val="1582287508"/>
                    </a:ext>
                  </a:extLst>
                </a:gridCol>
                <a:gridCol w="987552">
                  <a:extLst>
                    <a:ext uri="{9D8B030D-6E8A-4147-A177-3AD203B41FA5}">
                      <a16:colId xmlns:a16="http://schemas.microsoft.com/office/drawing/2014/main" val="1161455481"/>
                    </a:ext>
                  </a:extLst>
                </a:gridCol>
                <a:gridCol w="987552">
                  <a:extLst>
                    <a:ext uri="{9D8B030D-6E8A-4147-A177-3AD203B41FA5}">
                      <a16:colId xmlns:a16="http://schemas.microsoft.com/office/drawing/2014/main" val="1303209843"/>
                    </a:ext>
                  </a:extLst>
                </a:gridCol>
                <a:gridCol w="987552">
                  <a:extLst>
                    <a:ext uri="{9D8B030D-6E8A-4147-A177-3AD203B41FA5}">
                      <a16:colId xmlns:a16="http://schemas.microsoft.com/office/drawing/2014/main" val="4106092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0807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- 2017-10-10 16:30:56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لا تكتمل التهنئة بلا هدية، لذا أخذنا الوقت الكافي لنقول لسيدات المملكة العربية السعودية مبروك، ونقدّم سيارة رينو كابتشر مجانية لأوّل سبع سيدات يتفضّلن بزيارة صالات عرضنا ومعهن رخصتهن السعودية للقيادة.
</a:t>
                      </a:r>
                      <a:r>
                        <a:rPr kumimoji="0" lang="en-US" sz="1000" b="0" i="0" u="none" strike="noStrike" kern="1200" cap="none" spc="0" normalizeH="0" baseline="0" noProof="0">
                          <a:ln>
                            <a:noFill/>
                          </a:ln>
                          <a:solidFill>
                            <a:prstClr val="black"/>
                          </a:solidFill>
                          <a:effectLst/>
                          <a:uLnTx/>
                          <a:uFillTx/>
                          <a:latin typeface="+mn-lt"/>
                          <a:ea typeface="+mn-ea"/>
                          <a:cs typeface="+mn-cs"/>
                        </a:rPr>
                        <a:t>We took the time to congratulate you because we don’t want to be empty handed.
Mabrook women of Saudi Arabia.
The first seven women to bring their Saudi license to our showrooms can drive home in a Renault Captur, absolutely free.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97010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- 2017-10-09 16:14:45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صور الشاشة على اللون المفضل لك من ألوان سيارات ميجان الجديدة ‎#رينو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Screen shot your favorite car 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15149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(Renault - Gulf Advantage) - 2017-10-08 13:26:37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حازت رينو على بطولة العالم لسباق فورمولا 1 للصانعين والسائقين ‎#رينو #السعودية #سيارات</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Renault won the Formula 1 World Championships for manufacturers and drivers.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39685612"/>
                  </a:ext>
                </a:extLst>
              </a:tr>
            </a:tbl>
          </a:graphicData>
        </a:graphic>
      </p:graphicFrame>
      <p:sp>
        <p:nvSpPr>
          <p:cNvPr id="3" name="Title 2">
            <a:extLst>
              <a:ext uri="{FF2B5EF4-FFF2-40B4-BE49-F238E27FC236}">
                <a16:creationId xmlns:a16="http://schemas.microsoft.com/office/drawing/2014/main" id="{A98421F3-895F-4DE5-A7AE-067F6BB1505F}"/>
              </a:ext>
            </a:extLst>
          </p:cNvPr>
          <p:cNvSpPr>
            <a:spLocks noGrp="1"/>
          </p:cNvSpPr>
          <p:nvPr>
            <p:ph type="title"/>
          </p:nvPr>
        </p:nvSpPr>
        <p:spPr/>
        <p:txBody>
          <a:bodyPr/>
          <a:lstStyle/>
          <a:p>
            <a:r>
              <a:rPr lang="en-US"/>
              <a:t>Instagram Posts Table - 8 of 8</a:t>
            </a:r>
          </a:p>
        </p:txBody>
      </p:sp>
      <p:sp>
        <p:nvSpPr>
          <p:cNvPr id="4" name="Text Placeholder 3">
            <a:extLst>
              <a:ext uri="{FF2B5EF4-FFF2-40B4-BE49-F238E27FC236}">
                <a16:creationId xmlns:a16="http://schemas.microsoft.com/office/drawing/2014/main" id="{B15DF97A-9506-43FE-A8DA-9FD0202DAFDC}"/>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0918077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1252A-FB99-4D0E-ADAD-3F01771A4B94}"/>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A8C8F16E-E1B3-4A6B-A34A-1830940A01C3}"/>
              </a:ext>
            </a:extLst>
          </p:cNvPr>
          <p:cNvGraphicFramePr>
            <a:graphicFrameLocks noGrp="1"/>
          </p:cNvGraphicFramePr>
          <p:nvPr>
            <p:ph type="chart" sz="quarter" idx="13"/>
            <p:extLst>
              <p:ext uri="{D42A27DB-BD31-4B8C-83A1-F6EECF244321}">
                <p14:modId xmlns:p14="http://schemas.microsoft.com/office/powerpoint/2010/main" val="4033163548"/>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516F59-4154-4BDA-AD9C-C9EFF306D04C}"/>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CD47E8CC-3155-412D-9445-BD3DB718A709}"/>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4032691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20180308_123812</Template>
  <TotalTime>0</TotalTime>
  <Words>573</Words>
  <Application>Microsoft Office PowerPoint</Application>
  <PresentationFormat>On-screen Show (4:3)</PresentationFormat>
  <Paragraphs>255</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Lato</vt:lpstr>
      <vt:lpstr>quintly_template</vt:lpstr>
      <vt:lpstr>Overview</vt:lpstr>
      <vt:lpstr>Instagram Followers Total</vt:lpstr>
      <vt:lpstr>Instagram Key Metrics Table</vt:lpstr>
      <vt:lpstr>Instagram Followers Change Rate</vt:lpstr>
      <vt:lpstr>Instagram Interaction Rate</vt:lpstr>
      <vt:lpstr>Instagram Posts Table - 1 of 8</vt:lpstr>
      <vt:lpstr>Instagram Posts Table - 2 of 8</vt:lpstr>
      <vt:lpstr>Instagram Posts Table - 3 of 8</vt:lpstr>
      <vt:lpstr>Instagram Posts Table - 4 of 8</vt:lpstr>
      <vt:lpstr>Instagram Posts Table - 5 of 8</vt:lpstr>
      <vt:lpstr>Instagram Posts Table - 6 of 8</vt:lpstr>
      <vt:lpstr>Instagram Posts Table - 7 of 8</vt:lpstr>
      <vt:lpstr>Instagram Posts Table - 8 of 8</vt:lpstr>
      <vt:lpstr>Instagram Average Interactions Per Post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2018-03-08T12:38:13Z</dcterms:created>
  <dcterms:modified xsi:type="dcterms:W3CDTF">2018-03-08T12:38:34Z</dcterms:modified>
</cp:coreProperties>
</file>