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7" autoAdjust="0"/>
    <p:restoredTop sz="96405"/>
  </p:normalViewPr>
  <p:slideViewPr>
    <p:cSldViewPr snapToGrid="0">
      <p:cViewPr varScale="1">
        <p:scale>
          <a:sx n="69" d="100"/>
          <a:sy n="69" d="100"/>
        </p:scale>
        <p:origin x="72" y="2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59095</c:v>
                </c:pt>
                <c:pt idx="1">
                  <c:v>59094</c:v>
                </c:pt>
                <c:pt idx="2">
                  <c:v>59093</c:v>
                </c:pt>
                <c:pt idx="3">
                  <c:v>59092</c:v>
                </c:pt>
                <c:pt idx="4">
                  <c:v>59091</c:v>
                </c:pt>
                <c:pt idx="5">
                  <c:v>59088</c:v>
                </c:pt>
                <c:pt idx="6">
                  <c:v>59088</c:v>
                </c:pt>
                <c:pt idx="7">
                  <c:v>59091</c:v>
                </c:pt>
                <c:pt idx="8">
                  <c:v>59092</c:v>
                </c:pt>
                <c:pt idx="9">
                  <c:v>59088</c:v>
                </c:pt>
                <c:pt idx="10">
                  <c:v>59089</c:v>
                </c:pt>
                <c:pt idx="11">
                  <c:v>59086</c:v>
                </c:pt>
                <c:pt idx="12">
                  <c:v>59087</c:v>
                </c:pt>
                <c:pt idx="13">
                  <c:v>59083</c:v>
                </c:pt>
                <c:pt idx="14">
                  <c:v>59080</c:v>
                </c:pt>
                <c:pt idx="15">
                  <c:v>59077</c:v>
                </c:pt>
                <c:pt idx="16">
                  <c:v>59072</c:v>
                </c:pt>
                <c:pt idx="17">
                  <c:v>59077</c:v>
                </c:pt>
                <c:pt idx="18">
                  <c:v>59073</c:v>
                </c:pt>
                <c:pt idx="19">
                  <c:v>59072</c:v>
                </c:pt>
                <c:pt idx="20">
                  <c:v>59073</c:v>
                </c:pt>
                <c:pt idx="21">
                  <c:v>59072</c:v>
                </c:pt>
                <c:pt idx="22">
                  <c:v>59074</c:v>
                </c:pt>
                <c:pt idx="23">
                  <c:v>59071</c:v>
                </c:pt>
                <c:pt idx="24">
                  <c:v>59069</c:v>
                </c:pt>
                <c:pt idx="25">
                  <c:v>59069</c:v>
                </c:pt>
                <c:pt idx="26">
                  <c:v>59067</c:v>
                </c:pt>
                <c:pt idx="27">
                  <c:v>59059</c:v>
                </c:pt>
                <c:pt idx="28">
                  <c:v>59054</c:v>
                </c:pt>
                <c:pt idx="29">
                  <c:v>59050</c:v>
                </c:pt>
                <c:pt idx="30">
                  <c:v>59039</c:v>
                </c:pt>
              </c:numCache>
            </c:numRef>
          </c:val>
          <c:smooth val="0"/>
          <c:extLst>
            <c:ext xmlns:c16="http://schemas.microsoft.com/office/drawing/2014/chart" uri="{C3380CC4-5D6E-409C-BE32-E72D297353CC}">
              <c16:uniqueId val="{00000000-17F6-48A0-9443-77697D446108}"/>
            </c:ext>
          </c:extLst>
        </c:ser>
        <c:dLbls>
          <c:showLegendKey val="0"/>
          <c:showVal val="0"/>
          <c:showCatName val="0"/>
          <c:showSerName val="0"/>
          <c:showPercent val="0"/>
          <c:showBubbleSize val="0"/>
        </c:dLbls>
        <c:smooth val="0"/>
        <c:axId val="273625568"/>
        <c:axId val="273628848"/>
      </c:lineChart>
      <c:dateAx>
        <c:axId val="27362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28848"/>
        <c:crosses val="autoZero"/>
        <c:auto val="1"/>
        <c:lblOffset val="100"/>
        <c:baseTimeUnit val="days"/>
      </c:dateAx>
      <c:valAx>
        <c:axId val="27362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62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1.8614095947204E-2</c:v>
                </c:pt>
                <c:pt idx="1">
                  <c:v>1.6922191762277002E-2</c:v>
                </c:pt>
                <c:pt idx="2">
                  <c:v>7.6151151574636996E-3</c:v>
                </c:pt>
                <c:pt idx="3">
                  <c:v>1.5230488052528E-2</c:v>
                </c:pt>
                <c:pt idx="4">
                  <c:v>8.4615254438070008E-3</c:v>
                </c:pt>
                <c:pt idx="5">
                  <c:v>0</c:v>
                </c:pt>
                <c:pt idx="6">
                  <c:v>0</c:v>
                </c:pt>
                <c:pt idx="7">
                  <c:v>1.1846536580413E-2</c:v>
                </c:pt>
                <c:pt idx="8">
                  <c:v>5.0769152662842E-3</c:v>
                </c:pt>
                <c:pt idx="9">
                  <c:v>7.1078016584871007E-2</c:v>
                </c:pt>
                <c:pt idx="10">
                  <c:v>6.7695640400757999E-3</c:v>
                </c:pt>
                <c:pt idx="11">
                  <c:v>1.692419652377E-3</c:v>
                </c:pt>
                <c:pt idx="12">
                  <c:v>8.4622414785228001E-3</c:v>
                </c:pt>
                <c:pt idx="13">
                  <c:v>6.7699077600068E-3</c:v>
                </c:pt>
                <c:pt idx="14">
                  <c:v>6.7703661075472999E-3</c:v>
                </c:pt>
                <c:pt idx="15">
                  <c:v>5.0780324317004997E-3</c:v>
                </c:pt>
                <c:pt idx="16">
                  <c:v>1.7774316958391E-2</c:v>
                </c:pt>
                <c:pt idx="17">
                  <c:v>3.3855841825506999E-3</c:v>
                </c:pt>
                <c:pt idx="18">
                  <c:v>0.16589081675836001</c:v>
                </c:pt>
                <c:pt idx="19">
                  <c:v>0</c:v>
                </c:pt>
                <c:pt idx="20">
                  <c:v>8.4642470205850001E-3</c:v>
                </c:pt>
                <c:pt idx="21">
                  <c:v>3.385698808234E-3</c:v>
                </c:pt>
                <c:pt idx="22">
                  <c:v>8.4641037360553995E-3</c:v>
                </c:pt>
                <c:pt idx="23">
                  <c:v>8.4642470205850001E-3</c:v>
                </c:pt>
                <c:pt idx="24">
                  <c:v>5.0787201625190001E-3</c:v>
                </c:pt>
                <c:pt idx="25">
                  <c:v>8.4646769032826006E-3</c:v>
                </c:pt>
                <c:pt idx="26">
                  <c:v>0</c:v>
                </c:pt>
                <c:pt idx="27">
                  <c:v>1.6931073599377E-3</c:v>
                </c:pt>
                <c:pt idx="28">
                  <c:v>1.6933080465997999E-3</c:v>
                </c:pt>
                <c:pt idx="29">
                  <c:v>1.6934227460542999E-3</c:v>
                </c:pt>
                <c:pt idx="30">
                  <c:v>1.6936521915859001E-3</c:v>
                </c:pt>
              </c:numCache>
            </c:numRef>
          </c:val>
          <c:smooth val="0"/>
          <c:extLst>
            <c:ext xmlns:c16="http://schemas.microsoft.com/office/drawing/2014/chart" uri="{C3380CC4-5D6E-409C-BE32-E72D297353CC}">
              <c16:uniqueId val="{00000000-8370-423D-94C2-F69E303B5B4C}"/>
            </c:ext>
          </c:extLst>
        </c:ser>
        <c:dLbls>
          <c:showLegendKey val="0"/>
          <c:showVal val="0"/>
          <c:showCatName val="0"/>
          <c:showSerName val="0"/>
          <c:showPercent val="0"/>
          <c:showBubbleSize val="0"/>
        </c:dLbls>
        <c:smooth val="0"/>
        <c:axId val="276824856"/>
        <c:axId val="41857616"/>
      </c:lineChart>
      <c:dateAx>
        <c:axId val="27682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7616"/>
        <c:crosses val="autoZero"/>
        <c:auto val="1"/>
        <c:lblOffset val="100"/>
        <c:baseTimeUnit val="days"/>
      </c:dateAx>
      <c:valAx>
        <c:axId val="4185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2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-1.6921619060512E-3</c:v>
                </c:pt>
                <c:pt idx="1">
                  <c:v>-1.6921905406549001E-3</c:v>
                </c:pt>
                <c:pt idx="2">
                  <c:v>-1.6922191762277E-3</c:v>
                </c:pt>
                <c:pt idx="3">
                  <c:v>-1.6922478127697001E-3</c:v>
                </c:pt>
                <c:pt idx="4">
                  <c:v>-1.6922764502809E-3</c:v>
                </c:pt>
                <c:pt idx="5">
                  <c:v>-5.0769152662842E-3</c:v>
                </c:pt>
                <c:pt idx="6">
                  <c:v>0</c:v>
                </c:pt>
                <c:pt idx="7">
                  <c:v>5.0771730300568996E-3</c:v>
                </c:pt>
                <c:pt idx="8">
                  <c:v>1.6923050887614E-3</c:v>
                </c:pt>
                <c:pt idx="9">
                  <c:v>-6.7691058011236996E-3</c:v>
                </c:pt>
                <c:pt idx="10">
                  <c:v>1.6923910100190001E-3</c:v>
                </c:pt>
                <c:pt idx="11">
                  <c:v>-5.0770871058910998E-3</c:v>
                </c:pt>
                <c:pt idx="12">
                  <c:v>1.6924482957046E-3</c:v>
                </c:pt>
                <c:pt idx="13">
                  <c:v>-6.769678609508E-3</c:v>
                </c:pt>
                <c:pt idx="14">
                  <c:v>-5.0776026945145002E-3</c:v>
                </c:pt>
                <c:pt idx="15">
                  <c:v>-5.0778605280974998E-3</c:v>
                </c:pt>
                <c:pt idx="16">
                  <c:v>-8.4635306464445007E-3</c:v>
                </c:pt>
                <c:pt idx="17">
                  <c:v>8.4642470205850001E-3</c:v>
                </c:pt>
                <c:pt idx="18">
                  <c:v>-6.7708245171556004E-3</c:v>
                </c:pt>
                <c:pt idx="19">
                  <c:v>-1.6928207472110999E-3</c:v>
                </c:pt>
                <c:pt idx="20">
                  <c:v>1.692849404117E-3</c:v>
                </c:pt>
                <c:pt idx="21">
                  <c:v>-1.6928207472110999E-3</c:v>
                </c:pt>
                <c:pt idx="22">
                  <c:v>3.385698808234E-3</c:v>
                </c:pt>
                <c:pt idx="23">
                  <c:v>-5.078376273826E-3</c:v>
                </c:pt>
                <c:pt idx="24">
                  <c:v>-3.3857561239863999E-3</c:v>
                </c:pt>
                <c:pt idx="25">
                  <c:v>0</c:v>
                </c:pt>
                <c:pt idx="26">
                  <c:v>-3.3858707613130001E-3</c:v>
                </c:pt>
                <c:pt idx="27">
                  <c:v>-1.3543941625612E-2</c:v>
                </c:pt>
                <c:pt idx="28">
                  <c:v>-8.4661101610254003E-3</c:v>
                </c:pt>
                <c:pt idx="29">
                  <c:v>-6.7734615775392002E-3</c:v>
                </c:pt>
                <c:pt idx="30">
                  <c:v>-1.8628281117697001E-2</c:v>
                </c:pt>
              </c:numCache>
            </c:numRef>
          </c:val>
          <c:smooth val="0"/>
          <c:extLst>
            <c:ext xmlns:c16="http://schemas.microsoft.com/office/drawing/2014/chart" uri="{C3380CC4-5D6E-409C-BE32-E72D297353CC}">
              <c16:uniqueId val="{00000000-F3DD-4B00-BF23-0A88109ADBF5}"/>
            </c:ext>
          </c:extLst>
        </c:ser>
        <c:dLbls>
          <c:showLegendKey val="0"/>
          <c:showVal val="0"/>
          <c:showCatName val="0"/>
          <c:showSerName val="0"/>
          <c:showPercent val="0"/>
          <c:showBubbleSize val="0"/>
        </c:dLbls>
        <c:smooth val="0"/>
        <c:axId val="355848032"/>
        <c:axId val="355846064"/>
      </c:lineChart>
      <c:dateAx>
        <c:axId val="35584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46064"/>
        <c:crosses val="autoZero"/>
        <c:auto val="1"/>
        <c:lblOffset val="100"/>
        <c:baseTimeUnit val="days"/>
      </c:dateAx>
      <c:valAx>
        <c:axId val="35584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4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757D-40DC-87EF-D43A9312B1AE}"/>
            </c:ext>
          </c:extLst>
        </c:ser>
        <c:dLbls>
          <c:showLegendKey val="0"/>
          <c:showVal val="0"/>
          <c:showCatName val="0"/>
          <c:showSerName val="0"/>
          <c:showPercent val="0"/>
          <c:showBubbleSize val="0"/>
        </c:dLbls>
        <c:axId val="398986904"/>
        <c:axId val="398987232"/>
      </c:radarChart>
      <c:catAx>
        <c:axId val="39898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87232"/>
        <c:crosses val="autoZero"/>
        <c:auto val="1"/>
        <c:lblAlgn val="ctr"/>
        <c:lblOffset val="100"/>
        <c:noMultiLvlLbl val="0"/>
      </c:catAx>
      <c:valAx>
        <c:axId val="39898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8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7F93E-E931-49BA-851A-030E2ED7B649}"/>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6A1A81B-72B4-4FF7-8E3B-7E4AE633AE43}"/>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4335C31B-8B5F-4647-BEC1-70A0847FD652}"/>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087586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DDE95-2218-4456-BE52-F8172F4D2D4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920C876-A3F4-41D8-84A4-35A87CD82A87}"/>
              </a:ext>
            </a:extLst>
          </p:cNvPr>
          <p:cNvGraphicFramePr>
            <a:graphicFrameLocks noGrp="1"/>
          </p:cNvGraphicFramePr>
          <p:nvPr>
            <p:ph type="chart" sz="quarter" idx="13"/>
            <p:extLst>
              <p:ext uri="{D42A27DB-BD31-4B8C-83A1-F6EECF244321}">
                <p14:modId xmlns:p14="http://schemas.microsoft.com/office/powerpoint/2010/main" val="300272338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DAD9C-D082-447B-9121-B7B1123F2B9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E18E23A-81AE-4ADC-BC87-CD43BFAC103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060009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4FAB735-AFB2-4C82-A30E-4F35612E65C6}"/>
              </a:ext>
            </a:extLst>
          </p:cNvPr>
          <p:cNvGraphicFramePr>
            <a:graphicFrameLocks noGrp="1"/>
          </p:cNvGraphicFramePr>
          <p:nvPr>
            <p:ph type="tbl" sz="quarter" idx="13"/>
            <p:extLst>
              <p:ext uri="{D42A27DB-BD31-4B8C-83A1-F6EECF244321}">
                <p14:modId xmlns:p14="http://schemas.microsoft.com/office/powerpoint/2010/main" val="369257447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52449607"/>
                    </a:ext>
                  </a:extLst>
                </a:gridCol>
                <a:gridCol w="740664">
                  <a:extLst>
                    <a:ext uri="{9D8B030D-6E8A-4147-A177-3AD203B41FA5}">
                      <a16:colId xmlns:a16="http://schemas.microsoft.com/office/drawing/2014/main" val="1555093001"/>
                    </a:ext>
                  </a:extLst>
                </a:gridCol>
                <a:gridCol w="740664">
                  <a:extLst>
                    <a:ext uri="{9D8B030D-6E8A-4147-A177-3AD203B41FA5}">
                      <a16:colId xmlns:a16="http://schemas.microsoft.com/office/drawing/2014/main" val="4004443790"/>
                    </a:ext>
                  </a:extLst>
                </a:gridCol>
                <a:gridCol w="740664">
                  <a:extLst>
                    <a:ext uri="{9D8B030D-6E8A-4147-A177-3AD203B41FA5}">
                      <a16:colId xmlns:a16="http://schemas.microsoft.com/office/drawing/2014/main" val="1498124133"/>
                    </a:ext>
                  </a:extLst>
                </a:gridCol>
                <a:gridCol w="740664">
                  <a:extLst>
                    <a:ext uri="{9D8B030D-6E8A-4147-A177-3AD203B41FA5}">
                      <a16:colId xmlns:a16="http://schemas.microsoft.com/office/drawing/2014/main" val="270849300"/>
                    </a:ext>
                  </a:extLst>
                </a:gridCol>
                <a:gridCol w="740664">
                  <a:extLst>
                    <a:ext uri="{9D8B030D-6E8A-4147-A177-3AD203B41FA5}">
                      <a16:colId xmlns:a16="http://schemas.microsoft.com/office/drawing/2014/main" val="3129372315"/>
                    </a:ext>
                  </a:extLst>
                </a:gridCol>
                <a:gridCol w="740664">
                  <a:extLst>
                    <a:ext uri="{9D8B030D-6E8A-4147-A177-3AD203B41FA5}">
                      <a16:colId xmlns:a16="http://schemas.microsoft.com/office/drawing/2014/main" val="307276392"/>
                    </a:ext>
                  </a:extLst>
                </a:gridCol>
                <a:gridCol w="740664">
                  <a:extLst>
                    <a:ext uri="{9D8B030D-6E8A-4147-A177-3AD203B41FA5}">
                      <a16:colId xmlns:a16="http://schemas.microsoft.com/office/drawing/2014/main" val="685145632"/>
                    </a:ext>
                  </a:extLst>
                </a:gridCol>
                <a:gridCol w="740664">
                  <a:extLst>
                    <a:ext uri="{9D8B030D-6E8A-4147-A177-3AD203B41FA5}">
                      <a16:colId xmlns:a16="http://schemas.microsoft.com/office/drawing/2014/main" val="2525804820"/>
                    </a:ext>
                  </a:extLst>
                </a:gridCol>
                <a:gridCol w="740664">
                  <a:extLst>
                    <a:ext uri="{9D8B030D-6E8A-4147-A177-3AD203B41FA5}">
                      <a16:colId xmlns:a16="http://schemas.microsoft.com/office/drawing/2014/main" val="9780752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98544343"/>
                  </a:ext>
                </a:extLst>
              </a:tr>
              <a:tr h="370840">
                <a:tc>
                  <a:txBody>
                    <a:bodyPr/>
                    <a:lstStyle/>
                    <a:p>
                      <a:r>
                        <a:rPr lang="en-US" sz="1000"/>
                        <a:t>Renault - Gulf Advantage Automobiles</a:t>
                      </a:r>
                    </a:p>
                  </a:txBody>
                  <a:tcPr/>
                </a:tc>
                <a:tc>
                  <a:txBody>
                    <a:bodyPr/>
                    <a:lstStyle/>
                    <a:p>
                      <a:r>
                        <a:rPr lang="en-US" sz="1000"/>
                        <a:t>59039</a:t>
                      </a:r>
                    </a:p>
                  </a:txBody>
                  <a:tcPr/>
                </a:tc>
                <a:tc>
                  <a:txBody>
                    <a:bodyPr/>
                    <a:lstStyle/>
                    <a:p>
                      <a:r>
                        <a:rPr lang="en-US" sz="1000"/>
                        <a:t>-57</a:t>
                      </a:r>
                    </a:p>
                  </a:txBody>
                  <a:tcPr/>
                </a:tc>
                <a:tc>
                  <a:txBody>
                    <a:bodyPr/>
                    <a:lstStyle/>
                    <a:p>
                      <a:r>
                        <a:rPr lang="en-US" sz="1000"/>
                        <a:t>34</a:t>
                      </a:r>
                    </a:p>
                  </a:txBody>
                  <a:tcPr/>
                </a:tc>
                <a:tc>
                  <a:txBody>
                    <a:bodyPr/>
                    <a:lstStyle/>
                    <a:p>
                      <a:r>
                        <a:rPr lang="en-US" sz="1000"/>
                        <a:t>177</a:t>
                      </a:r>
                    </a:p>
                  </a:txBody>
                  <a:tcPr/>
                </a:tc>
                <a:tc>
                  <a:txBody>
                    <a:bodyPr/>
                    <a:lstStyle/>
                    <a:p>
                      <a:r>
                        <a:rPr lang="en-US" sz="1000"/>
                        <a:t>116</a:t>
                      </a:r>
                    </a:p>
                  </a:txBody>
                  <a:tcPr/>
                </a:tc>
                <a:tc>
                  <a:txBody>
                    <a:bodyPr/>
                    <a:lstStyle/>
                    <a:p>
                      <a:r>
                        <a:rPr lang="en-US" sz="1000"/>
                        <a:t>9</a:t>
                      </a:r>
                    </a:p>
                  </a:txBody>
                  <a:tcPr/>
                </a:tc>
                <a:tc>
                  <a:txBody>
                    <a:bodyPr/>
                    <a:lstStyle/>
                    <a:p>
                      <a:r>
                        <a:rPr lang="en-US" sz="1000"/>
                        <a:t>0</a:t>
                      </a:r>
                    </a:p>
                  </a:txBody>
                  <a:tcPr/>
                </a:tc>
                <a:tc>
                  <a:txBody>
                    <a:bodyPr/>
                    <a:lstStyle/>
                    <a:p>
                      <a:r>
                        <a:rPr lang="en-US" sz="1000"/>
                        <a:t>0.0150%</a:t>
                      </a:r>
                    </a:p>
                  </a:txBody>
                  <a:tcPr/>
                </a:tc>
                <a:tc>
                  <a:txBody>
                    <a:bodyPr/>
                    <a:lstStyle/>
                    <a:p>
                      <a:r>
                        <a:rPr lang="en-US" sz="1000"/>
                        <a:t>0.0%</a:t>
                      </a:r>
                    </a:p>
                  </a:txBody>
                  <a:tcPr/>
                </a:tc>
                <a:extLst>
                  <a:ext uri="{0D108BD9-81ED-4DB2-BD59-A6C34878D82A}">
                    <a16:rowId xmlns:a16="http://schemas.microsoft.com/office/drawing/2014/main" val="1592919348"/>
                  </a:ext>
                </a:extLst>
              </a:tr>
            </a:tbl>
          </a:graphicData>
        </a:graphic>
      </p:graphicFrame>
      <p:sp>
        <p:nvSpPr>
          <p:cNvPr id="3" name="Title 2">
            <a:extLst>
              <a:ext uri="{FF2B5EF4-FFF2-40B4-BE49-F238E27FC236}">
                <a16:creationId xmlns:a16="http://schemas.microsoft.com/office/drawing/2014/main" id="{A7B2BD0E-6783-4A04-B768-D428C30143FF}"/>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3CB939D0-D683-4CED-A8E7-342CE297EEF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86250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58E88-FC35-4559-B43F-CA36BD97B21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BBF76F79-7F36-4DEC-B9F2-166562ED1080}"/>
              </a:ext>
            </a:extLst>
          </p:cNvPr>
          <p:cNvGraphicFramePr>
            <a:graphicFrameLocks noGrp="1"/>
          </p:cNvGraphicFramePr>
          <p:nvPr>
            <p:ph type="chart" sz="quarter" idx="13"/>
            <p:extLst>
              <p:ext uri="{D42A27DB-BD31-4B8C-83A1-F6EECF244321}">
                <p14:modId xmlns:p14="http://schemas.microsoft.com/office/powerpoint/2010/main" val="244333308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7AB371-CD1D-4462-BB74-AFD8FAB6B89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AA1420F-A3C8-4798-B6FB-9D9E42C721A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24009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C483-6BED-42D5-A533-E555D8A1AC75}"/>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10A4C938-62E3-4492-898E-C5555055ACAF}"/>
              </a:ext>
            </a:extLst>
          </p:cNvPr>
          <p:cNvGraphicFramePr>
            <a:graphicFrameLocks noGrp="1"/>
          </p:cNvGraphicFramePr>
          <p:nvPr>
            <p:ph type="chart" sz="quarter" idx="13"/>
            <p:extLst>
              <p:ext uri="{D42A27DB-BD31-4B8C-83A1-F6EECF244321}">
                <p14:modId xmlns:p14="http://schemas.microsoft.com/office/powerpoint/2010/main" val="152231118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E67787-D9F2-4DA7-BC76-4E4D1F957F8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958DB41-F3B3-426C-859B-B2F0F615CC8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846452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2658FCA-AD4C-4E0A-8B53-5BC40456F621}"/>
              </a:ext>
            </a:extLst>
          </p:cNvPr>
          <p:cNvGraphicFramePr>
            <a:graphicFrameLocks noGrp="1"/>
          </p:cNvGraphicFramePr>
          <p:nvPr>
            <p:ph type="tbl" sz="quarter" idx="13"/>
            <p:extLst>
              <p:ext uri="{D42A27DB-BD31-4B8C-83A1-F6EECF244321}">
                <p14:modId xmlns:p14="http://schemas.microsoft.com/office/powerpoint/2010/main" val="349145847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7169396"/>
                    </a:ext>
                  </a:extLst>
                </a:gridCol>
                <a:gridCol w="658368">
                  <a:extLst>
                    <a:ext uri="{9D8B030D-6E8A-4147-A177-3AD203B41FA5}">
                      <a16:colId xmlns:a16="http://schemas.microsoft.com/office/drawing/2014/main" val="2811407112"/>
                    </a:ext>
                  </a:extLst>
                </a:gridCol>
                <a:gridCol w="658368">
                  <a:extLst>
                    <a:ext uri="{9D8B030D-6E8A-4147-A177-3AD203B41FA5}">
                      <a16:colId xmlns:a16="http://schemas.microsoft.com/office/drawing/2014/main" val="3044995385"/>
                    </a:ext>
                  </a:extLst>
                </a:gridCol>
                <a:gridCol w="658368">
                  <a:extLst>
                    <a:ext uri="{9D8B030D-6E8A-4147-A177-3AD203B41FA5}">
                      <a16:colId xmlns:a16="http://schemas.microsoft.com/office/drawing/2014/main" val="1821578976"/>
                    </a:ext>
                  </a:extLst>
                </a:gridCol>
                <a:gridCol w="658368">
                  <a:extLst>
                    <a:ext uri="{9D8B030D-6E8A-4147-A177-3AD203B41FA5}">
                      <a16:colId xmlns:a16="http://schemas.microsoft.com/office/drawing/2014/main" val="1990435655"/>
                    </a:ext>
                  </a:extLst>
                </a:gridCol>
                <a:gridCol w="658368">
                  <a:extLst>
                    <a:ext uri="{9D8B030D-6E8A-4147-A177-3AD203B41FA5}">
                      <a16:colId xmlns:a16="http://schemas.microsoft.com/office/drawing/2014/main" val="3348251553"/>
                    </a:ext>
                  </a:extLst>
                </a:gridCol>
                <a:gridCol w="658368">
                  <a:extLst>
                    <a:ext uri="{9D8B030D-6E8A-4147-A177-3AD203B41FA5}">
                      <a16:colId xmlns:a16="http://schemas.microsoft.com/office/drawing/2014/main" val="1688712475"/>
                    </a:ext>
                  </a:extLst>
                </a:gridCol>
                <a:gridCol w="658368">
                  <a:extLst>
                    <a:ext uri="{9D8B030D-6E8A-4147-A177-3AD203B41FA5}">
                      <a16:colId xmlns:a16="http://schemas.microsoft.com/office/drawing/2014/main" val="53209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002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- 2017-10-31 10:01:21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Need more space? Renault SYMBOL brings you a passenger ‏compartment with five real seats.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500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- 2017-10-30 09:12:56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تعكس الخطوط الإنسيابية والأنيقة ووضع القيادة الذي أعيد تصميمه بمواد ذات جودة 
‎ونهاية المقدمة المجدّدة هوية الشكل الجديد لرينو سيمبول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Flowing and elegant lines, a driving position redesigned with quality materials, and a front end reworked to reflect 
Renault's new visual identity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0428439"/>
                  </a:ext>
                </a:extLst>
              </a:tr>
            </a:tbl>
          </a:graphicData>
        </a:graphic>
      </p:graphicFrame>
      <p:sp>
        <p:nvSpPr>
          <p:cNvPr id="3" name="Title 2">
            <a:extLst>
              <a:ext uri="{FF2B5EF4-FFF2-40B4-BE49-F238E27FC236}">
                <a16:creationId xmlns:a16="http://schemas.microsoft.com/office/drawing/2014/main" id="{34A55EF9-065A-46AD-9ABB-968A488F961D}"/>
              </a:ext>
            </a:extLst>
          </p:cNvPr>
          <p:cNvSpPr>
            <a:spLocks noGrp="1"/>
          </p:cNvSpPr>
          <p:nvPr>
            <p:ph type="title"/>
          </p:nvPr>
        </p:nvSpPr>
        <p:spPr/>
        <p:txBody>
          <a:bodyPr/>
          <a:lstStyle/>
          <a:p>
            <a:r>
              <a:rPr lang="en-US"/>
              <a:t>Facebook Own Posts Table - 1 of 11</a:t>
            </a:r>
          </a:p>
        </p:txBody>
      </p:sp>
      <p:sp>
        <p:nvSpPr>
          <p:cNvPr id="4" name="Text Placeholder 3">
            <a:extLst>
              <a:ext uri="{FF2B5EF4-FFF2-40B4-BE49-F238E27FC236}">
                <a16:creationId xmlns:a16="http://schemas.microsoft.com/office/drawing/2014/main" id="{D3DF880C-5E97-43BA-B57F-C115F323398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44671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CA4754D-DD14-4B2A-B2B1-6B001443E634}"/>
              </a:ext>
            </a:extLst>
          </p:cNvPr>
          <p:cNvGraphicFramePr>
            <a:graphicFrameLocks noGrp="1"/>
          </p:cNvGraphicFramePr>
          <p:nvPr>
            <p:ph type="tbl" sz="quarter" idx="13"/>
            <p:extLst>
              <p:ext uri="{D42A27DB-BD31-4B8C-83A1-F6EECF244321}">
                <p14:modId xmlns:p14="http://schemas.microsoft.com/office/powerpoint/2010/main" val="215032093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204598"/>
                    </a:ext>
                  </a:extLst>
                </a:gridCol>
                <a:gridCol w="658368">
                  <a:extLst>
                    <a:ext uri="{9D8B030D-6E8A-4147-A177-3AD203B41FA5}">
                      <a16:colId xmlns:a16="http://schemas.microsoft.com/office/drawing/2014/main" val="1963753954"/>
                    </a:ext>
                  </a:extLst>
                </a:gridCol>
                <a:gridCol w="658368">
                  <a:extLst>
                    <a:ext uri="{9D8B030D-6E8A-4147-A177-3AD203B41FA5}">
                      <a16:colId xmlns:a16="http://schemas.microsoft.com/office/drawing/2014/main" val="1906013643"/>
                    </a:ext>
                  </a:extLst>
                </a:gridCol>
                <a:gridCol w="658368">
                  <a:extLst>
                    <a:ext uri="{9D8B030D-6E8A-4147-A177-3AD203B41FA5}">
                      <a16:colId xmlns:a16="http://schemas.microsoft.com/office/drawing/2014/main" val="2709642909"/>
                    </a:ext>
                  </a:extLst>
                </a:gridCol>
                <a:gridCol w="658368">
                  <a:extLst>
                    <a:ext uri="{9D8B030D-6E8A-4147-A177-3AD203B41FA5}">
                      <a16:colId xmlns:a16="http://schemas.microsoft.com/office/drawing/2014/main" val="3682099973"/>
                    </a:ext>
                  </a:extLst>
                </a:gridCol>
                <a:gridCol w="658368">
                  <a:extLst>
                    <a:ext uri="{9D8B030D-6E8A-4147-A177-3AD203B41FA5}">
                      <a16:colId xmlns:a16="http://schemas.microsoft.com/office/drawing/2014/main" val="4146153776"/>
                    </a:ext>
                  </a:extLst>
                </a:gridCol>
                <a:gridCol w="658368">
                  <a:extLst>
                    <a:ext uri="{9D8B030D-6E8A-4147-A177-3AD203B41FA5}">
                      <a16:colId xmlns:a16="http://schemas.microsoft.com/office/drawing/2014/main" val="902018180"/>
                    </a:ext>
                  </a:extLst>
                </a:gridCol>
                <a:gridCol w="658368">
                  <a:extLst>
                    <a:ext uri="{9D8B030D-6E8A-4147-A177-3AD203B41FA5}">
                      <a16:colId xmlns:a16="http://schemas.microsoft.com/office/drawing/2014/main" val="311480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202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- 2017-10-29 09:15:25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سيمبول ....مستوى أعلى من الميزات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SYMBOL … A New Standard Of Equipment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139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- 2017-10-28 09:52:23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استفد من مجموعة واسعة من التكنولوجيا على متن رينو كوليوس الجديدة. 
‎القيادة بغاية المتعة مع كمبيوتر لوحي يعمل باللمس قياس 7.8 بوصة مع نظام ‎الوسائط المتعددة والمالحة 2 </a:t>
                      </a:r>
                      <a:r>
                        <a:rPr kumimoji="0" lang="en-US" sz="1000" b="0" i="0" u="none" strike="noStrike" kern="1200" cap="none" spc="0" normalizeH="0" baseline="0" noProof="0">
                          <a:ln>
                            <a:noFill/>
                          </a:ln>
                          <a:solidFill>
                            <a:prstClr val="black"/>
                          </a:solidFill>
                          <a:effectLst/>
                          <a:uLnTx/>
                          <a:uFillTx/>
                          <a:latin typeface="+mn-lt"/>
                          <a:ea typeface="+mn-ea"/>
                          <a:cs typeface="+mn-cs"/>
                        </a:rPr>
                        <a:t>Link-R Renault ،</a:t>
                      </a:r>
                      <a:r>
                        <a:rPr kumimoji="0" lang="ar-AE" sz="1000" b="0" i="0" u="none" strike="noStrike" kern="1200" cap="none" spc="0" normalizeH="0" baseline="0" noProof="0">
                          <a:ln>
                            <a:noFill/>
                          </a:ln>
                          <a:solidFill>
                            <a:prstClr val="black"/>
                          </a:solidFill>
                          <a:effectLst/>
                          <a:uLnTx/>
                          <a:uFillTx/>
                          <a:latin typeface="+mn-lt"/>
                          <a:ea typeface="+mn-ea"/>
                          <a:cs typeface="+mn-cs"/>
                        </a:rPr>
                        <a:t>وفتح سهل لحقيبة الأمتعة ‎بالكهرباء، و مجموعة من قيادة أنظمة المساعدة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Benefit from a wide range of on-board technology with 
New Renault KOLEOS. 8.7” touchscreen tablet with R-Link 2 multimedia &amp; navigation system, easy trunk access, a range of driving assistance systems... Driving has never been so enjoyable.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0908058"/>
                  </a:ext>
                </a:extLst>
              </a:tr>
            </a:tbl>
          </a:graphicData>
        </a:graphic>
      </p:graphicFrame>
      <p:sp>
        <p:nvSpPr>
          <p:cNvPr id="3" name="Title 2">
            <a:extLst>
              <a:ext uri="{FF2B5EF4-FFF2-40B4-BE49-F238E27FC236}">
                <a16:creationId xmlns:a16="http://schemas.microsoft.com/office/drawing/2014/main" id="{6419F15D-B368-4E6B-890D-7B3BF2912E05}"/>
              </a:ext>
            </a:extLst>
          </p:cNvPr>
          <p:cNvSpPr>
            <a:spLocks noGrp="1"/>
          </p:cNvSpPr>
          <p:nvPr>
            <p:ph type="title"/>
          </p:nvPr>
        </p:nvSpPr>
        <p:spPr/>
        <p:txBody>
          <a:bodyPr/>
          <a:lstStyle/>
          <a:p>
            <a:r>
              <a:rPr lang="en-US"/>
              <a:t>Facebook Own Posts Table - 2 of 11</a:t>
            </a:r>
          </a:p>
        </p:txBody>
      </p:sp>
      <p:sp>
        <p:nvSpPr>
          <p:cNvPr id="4" name="Text Placeholder 3">
            <a:extLst>
              <a:ext uri="{FF2B5EF4-FFF2-40B4-BE49-F238E27FC236}">
                <a16:creationId xmlns:a16="http://schemas.microsoft.com/office/drawing/2014/main" id="{32C63DEA-788A-460E-A3B8-8AFAAA4AD7B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26470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90E963F-017A-44CD-965B-C3065C9374E7}"/>
              </a:ext>
            </a:extLst>
          </p:cNvPr>
          <p:cNvGraphicFramePr>
            <a:graphicFrameLocks noGrp="1"/>
          </p:cNvGraphicFramePr>
          <p:nvPr>
            <p:ph type="tbl" sz="quarter" idx="13"/>
            <p:extLst>
              <p:ext uri="{D42A27DB-BD31-4B8C-83A1-F6EECF244321}">
                <p14:modId xmlns:p14="http://schemas.microsoft.com/office/powerpoint/2010/main" val="160427588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7074433"/>
                    </a:ext>
                  </a:extLst>
                </a:gridCol>
                <a:gridCol w="658368">
                  <a:extLst>
                    <a:ext uri="{9D8B030D-6E8A-4147-A177-3AD203B41FA5}">
                      <a16:colId xmlns:a16="http://schemas.microsoft.com/office/drawing/2014/main" val="1895837404"/>
                    </a:ext>
                  </a:extLst>
                </a:gridCol>
                <a:gridCol w="658368">
                  <a:extLst>
                    <a:ext uri="{9D8B030D-6E8A-4147-A177-3AD203B41FA5}">
                      <a16:colId xmlns:a16="http://schemas.microsoft.com/office/drawing/2014/main" val="59842472"/>
                    </a:ext>
                  </a:extLst>
                </a:gridCol>
                <a:gridCol w="658368">
                  <a:extLst>
                    <a:ext uri="{9D8B030D-6E8A-4147-A177-3AD203B41FA5}">
                      <a16:colId xmlns:a16="http://schemas.microsoft.com/office/drawing/2014/main" val="1699605114"/>
                    </a:ext>
                  </a:extLst>
                </a:gridCol>
                <a:gridCol w="658368">
                  <a:extLst>
                    <a:ext uri="{9D8B030D-6E8A-4147-A177-3AD203B41FA5}">
                      <a16:colId xmlns:a16="http://schemas.microsoft.com/office/drawing/2014/main" val="4240992032"/>
                    </a:ext>
                  </a:extLst>
                </a:gridCol>
                <a:gridCol w="658368">
                  <a:extLst>
                    <a:ext uri="{9D8B030D-6E8A-4147-A177-3AD203B41FA5}">
                      <a16:colId xmlns:a16="http://schemas.microsoft.com/office/drawing/2014/main" val="3334617223"/>
                    </a:ext>
                  </a:extLst>
                </a:gridCol>
                <a:gridCol w="658368">
                  <a:extLst>
                    <a:ext uri="{9D8B030D-6E8A-4147-A177-3AD203B41FA5}">
                      <a16:colId xmlns:a16="http://schemas.microsoft.com/office/drawing/2014/main" val="1556909922"/>
                    </a:ext>
                  </a:extLst>
                </a:gridCol>
                <a:gridCol w="658368">
                  <a:extLst>
                    <a:ext uri="{9D8B030D-6E8A-4147-A177-3AD203B41FA5}">
                      <a16:colId xmlns:a16="http://schemas.microsoft.com/office/drawing/2014/main" val="183993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655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- 2017-10-26 18:09:53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كوليوس الجديدة تدعوك للرفاهية. مع مقصورة فسيحة، مساحة واسعة للتخزين، و 
‎خاصية تهوية المقاعد، والإضاءة المحيطة، وفتحة سقف بانورامية ... يمكنك
‎الاستمتاع برحلة سفر من الدرجة الأولى.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New Renault KOLEOS is an invitation to well-being. 
Spacious cabin, wide range of storage, ventilated seats, 
customizable ambient lighting, panoramic sunroof... 
Travel first class.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428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- 2017-10-25 09:08:13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طراز رياضي، و واجهة أمامية قوية و أضواء </a:t>
                      </a:r>
                      <a:r>
                        <a:rPr kumimoji="0" lang="en-US" sz="1000" b="0" i="0" u="none" strike="noStrike" kern="1200" cap="none" spc="0" normalizeH="0" baseline="0" noProof="0">
                          <a:ln>
                            <a:noFill/>
                          </a:ln>
                          <a:solidFill>
                            <a:prstClr val="black"/>
                          </a:solidFill>
                          <a:effectLst/>
                          <a:uLnTx/>
                          <a:uFillTx/>
                          <a:latin typeface="+mn-lt"/>
                          <a:ea typeface="+mn-ea"/>
                          <a:cs typeface="+mn-cs"/>
                        </a:rPr>
                        <a:t>LED</a:t>
                      </a:r>
                      <a:r>
                        <a:rPr kumimoji="0" lang="ar-AE" sz="1000" b="0" i="0" u="none" strike="noStrike" kern="1200" cap="none" spc="0" normalizeH="0" baseline="0" noProof="0">
                          <a:ln>
                            <a:noFill/>
                          </a:ln>
                          <a:solidFill>
                            <a:prstClr val="black"/>
                          </a:solidFill>
                          <a:effectLst/>
                          <a:uLnTx/>
                          <a:uFillTx/>
                          <a:latin typeface="+mn-lt"/>
                          <a:ea typeface="+mn-ea"/>
                          <a:cs typeface="+mn-cs"/>
                        </a:rPr>
                        <a:t>على شكل حرف </a:t>
                      </a:r>
                      <a:r>
                        <a:rPr kumimoji="0" lang="en-US" sz="1000" b="0" i="0" u="none" strike="noStrike" kern="1200" cap="none" spc="0" normalizeH="0" baseline="0" noProof="0">
                          <a:ln>
                            <a:noFill/>
                          </a:ln>
                          <a:solidFill>
                            <a:prstClr val="black"/>
                          </a:solidFill>
                          <a:effectLst/>
                          <a:uLnTx/>
                          <a:uFillTx/>
                          <a:latin typeface="+mn-lt"/>
                          <a:ea typeface="+mn-ea"/>
                          <a:cs typeface="+mn-cs"/>
                        </a:rPr>
                        <a:t>C</a:t>
                      </a:r>
                      <a:r>
                        <a:rPr kumimoji="0" lang="ar-AE" sz="1000" b="0" i="0" u="none" strike="noStrike" kern="1200" cap="none" spc="0" normalizeH="0" baseline="0" noProof="0">
                          <a:ln>
                            <a:noFill/>
                          </a:ln>
                          <a:solidFill>
                            <a:prstClr val="black"/>
                          </a:solidFill>
                          <a:effectLst/>
                          <a:uLnTx/>
                          <a:uFillTx/>
                          <a:latin typeface="+mn-lt"/>
                          <a:ea typeface="+mn-ea"/>
                          <a:cs typeface="+mn-cs"/>
                        </a:rPr>
                        <a:t>تعمل في 
وضع النهار ... رينو كوليوس الجديدة تجذب أنظار الجميع. تابع رحلتك بكامل الثقة.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Athletic profile, robust front end, C-Shape LED Daytime 
‏Running Lights, taut lines underscored with chrome... 
‏New Renault KOLEOS captures everyone's attention. 
‏Take your journey with confidence.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210012"/>
                  </a:ext>
                </a:extLst>
              </a:tr>
            </a:tbl>
          </a:graphicData>
        </a:graphic>
      </p:graphicFrame>
      <p:sp>
        <p:nvSpPr>
          <p:cNvPr id="3" name="Title 2">
            <a:extLst>
              <a:ext uri="{FF2B5EF4-FFF2-40B4-BE49-F238E27FC236}">
                <a16:creationId xmlns:a16="http://schemas.microsoft.com/office/drawing/2014/main" id="{04C8E70B-9473-46D0-9745-351324F76F41}"/>
              </a:ext>
            </a:extLst>
          </p:cNvPr>
          <p:cNvSpPr>
            <a:spLocks noGrp="1"/>
          </p:cNvSpPr>
          <p:nvPr>
            <p:ph type="title"/>
          </p:nvPr>
        </p:nvSpPr>
        <p:spPr/>
        <p:txBody>
          <a:bodyPr/>
          <a:lstStyle/>
          <a:p>
            <a:r>
              <a:rPr lang="en-US"/>
              <a:t>Facebook Own Posts Table - 3 of 11</a:t>
            </a:r>
          </a:p>
        </p:txBody>
      </p:sp>
      <p:sp>
        <p:nvSpPr>
          <p:cNvPr id="4" name="Text Placeholder 3">
            <a:extLst>
              <a:ext uri="{FF2B5EF4-FFF2-40B4-BE49-F238E27FC236}">
                <a16:creationId xmlns:a16="http://schemas.microsoft.com/office/drawing/2014/main" id="{B74C1EB8-57B1-4C1D-9AE2-33C5A1A399C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48099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08C1DBB-C0D9-4172-AFAF-4FF86860B33D}"/>
              </a:ext>
            </a:extLst>
          </p:cNvPr>
          <p:cNvGraphicFramePr>
            <a:graphicFrameLocks noGrp="1"/>
          </p:cNvGraphicFramePr>
          <p:nvPr>
            <p:ph type="tbl" sz="quarter" idx="13"/>
            <p:extLst>
              <p:ext uri="{D42A27DB-BD31-4B8C-83A1-F6EECF244321}">
                <p14:modId xmlns:p14="http://schemas.microsoft.com/office/powerpoint/2010/main" val="4382974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547556"/>
                    </a:ext>
                  </a:extLst>
                </a:gridCol>
                <a:gridCol w="658368">
                  <a:extLst>
                    <a:ext uri="{9D8B030D-6E8A-4147-A177-3AD203B41FA5}">
                      <a16:colId xmlns:a16="http://schemas.microsoft.com/office/drawing/2014/main" val="915964553"/>
                    </a:ext>
                  </a:extLst>
                </a:gridCol>
                <a:gridCol w="658368">
                  <a:extLst>
                    <a:ext uri="{9D8B030D-6E8A-4147-A177-3AD203B41FA5}">
                      <a16:colId xmlns:a16="http://schemas.microsoft.com/office/drawing/2014/main" val="35937573"/>
                    </a:ext>
                  </a:extLst>
                </a:gridCol>
                <a:gridCol w="658368">
                  <a:extLst>
                    <a:ext uri="{9D8B030D-6E8A-4147-A177-3AD203B41FA5}">
                      <a16:colId xmlns:a16="http://schemas.microsoft.com/office/drawing/2014/main" val="396738442"/>
                    </a:ext>
                  </a:extLst>
                </a:gridCol>
                <a:gridCol w="658368">
                  <a:extLst>
                    <a:ext uri="{9D8B030D-6E8A-4147-A177-3AD203B41FA5}">
                      <a16:colId xmlns:a16="http://schemas.microsoft.com/office/drawing/2014/main" val="1325813424"/>
                    </a:ext>
                  </a:extLst>
                </a:gridCol>
                <a:gridCol w="658368">
                  <a:extLst>
                    <a:ext uri="{9D8B030D-6E8A-4147-A177-3AD203B41FA5}">
                      <a16:colId xmlns:a16="http://schemas.microsoft.com/office/drawing/2014/main" val="862818495"/>
                    </a:ext>
                  </a:extLst>
                </a:gridCol>
                <a:gridCol w="658368">
                  <a:extLst>
                    <a:ext uri="{9D8B030D-6E8A-4147-A177-3AD203B41FA5}">
                      <a16:colId xmlns:a16="http://schemas.microsoft.com/office/drawing/2014/main" val="1726056368"/>
                    </a:ext>
                  </a:extLst>
                </a:gridCol>
                <a:gridCol w="658368">
                  <a:extLst>
                    <a:ext uri="{9D8B030D-6E8A-4147-A177-3AD203B41FA5}">
                      <a16:colId xmlns:a16="http://schemas.microsoft.com/office/drawing/2014/main" val="3825973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769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- 2017-10-24 13:38:01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العالم بين يديك مع سيارات رينو كوليوس.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Renault KOLEOS…Whatever your quest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856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- 2017-10-23 14:48:12</a:t>
                      </a:r>
                      <a:r>
                        <a:rPr kumimoji="0" lang="en-US" sz="1000" b="0" i="0" u="none" strike="noStrike" kern="1200" cap="none" spc="0" normalizeH="0" baseline="0" noProof="0">
                          <a:ln>
                            <a:noFill/>
                          </a:ln>
                          <a:solidFill>
                            <a:prstClr val="black"/>
                          </a:solidFill>
                          <a:effectLst/>
                          <a:uLnTx/>
                          <a:uFillTx/>
                          <a:latin typeface="+mn-lt"/>
                          <a:ea typeface="+mn-ea"/>
                          <a:cs typeface="+mn-cs"/>
                        </a:rPr>
                        <a:t>
Car maintenance won’t disrupt your life!
You already have an account in MY RENAUT? Don’t yet?
Register now and enjoy! 
www.myrenault-me.com
#Renault #Saudi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791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- 2017-10-23 14:43:59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صيانة سيارتك لن تربك حياتك! 
لديك حساب في </a:t>
                      </a:r>
                      <a:r>
                        <a:rPr kumimoji="0" lang="en-US" sz="1000" b="0" i="0" u="none" strike="noStrike" kern="1200" cap="none" spc="0" normalizeH="0" baseline="0" noProof="0">
                          <a:ln>
                            <a:noFill/>
                          </a:ln>
                          <a:solidFill>
                            <a:prstClr val="black"/>
                          </a:solidFill>
                          <a:effectLst/>
                          <a:uLnTx/>
                          <a:uFillTx/>
                          <a:latin typeface="+mn-lt"/>
                          <a:ea typeface="+mn-ea"/>
                          <a:cs typeface="+mn-cs"/>
                        </a:rPr>
                        <a:t>MY RENAULT ؟ </a:t>
                      </a:r>
                      <a:r>
                        <a:rPr kumimoji="0" lang="ar-AE" sz="1000" b="0" i="0" u="none" strike="noStrike" kern="1200" cap="none" spc="0" normalizeH="0" baseline="0" noProof="0">
                          <a:ln>
                            <a:noFill/>
                          </a:ln>
                          <a:solidFill>
                            <a:prstClr val="black"/>
                          </a:solidFill>
                          <a:effectLst/>
                          <a:uLnTx/>
                          <a:uFillTx/>
                          <a:latin typeface="+mn-lt"/>
                          <a:ea typeface="+mn-ea"/>
                          <a:cs typeface="+mn-cs"/>
                        </a:rPr>
                        <a:t>ليس بعد؟ 
سجل الآن واستمتع بالعديد من المزايا.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#صيانة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0655279"/>
                  </a:ext>
                </a:extLst>
              </a:tr>
            </a:tbl>
          </a:graphicData>
        </a:graphic>
      </p:graphicFrame>
      <p:sp>
        <p:nvSpPr>
          <p:cNvPr id="3" name="Title 2">
            <a:extLst>
              <a:ext uri="{FF2B5EF4-FFF2-40B4-BE49-F238E27FC236}">
                <a16:creationId xmlns:a16="http://schemas.microsoft.com/office/drawing/2014/main" id="{4AF4AAA4-D06E-472D-82D2-E517706F9CC2}"/>
              </a:ext>
            </a:extLst>
          </p:cNvPr>
          <p:cNvSpPr>
            <a:spLocks noGrp="1"/>
          </p:cNvSpPr>
          <p:nvPr>
            <p:ph type="title"/>
          </p:nvPr>
        </p:nvSpPr>
        <p:spPr/>
        <p:txBody>
          <a:bodyPr/>
          <a:lstStyle/>
          <a:p>
            <a:r>
              <a:rPr lang="en-US"/>
              <a:t>Facebook Own Posts Table - 4 of 11</a:t>
            </a:r>
          </a:p>
        </p:txBody>
      </p:sp>
      <p:sp>
        <p:nvSpPr>
          <p:cNvPr id="4" name="Text Placeholder 3">
            <a:extLst>
              <a:ext uri="{FF2B5EF4-FFF2-40B4-BE49-F238E27FC236}">
                <a16:creationId xmlns:a16="http://schemas.microsoft.com/office/drawing/2014/main" id="{0E0B7B8E-11A3-4609-A17D-88374250933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88989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8E359E7-BF2F-4C7E-9CDF-3DF4E9FD4B65}"/>
              </a:ext>
            </a:extLst>
          </p:cNvPr>
          <p:cNvGraphicFramePr>
            <a:graphicFrameLocks noGrp="1"/>
          </p:cNvGraphicFramePr>
          <p:nvPr>
            <p:ph type="tbl" sz="quarter" idx="13"/>
            <p:extLst>
              <p:ext uri="{D42A27DB-BD31-4B8C-83A1-F6EECF244321}">
                <p14:modId xmlns:p14="http://schemas.microsoft.com/office/powerpoint/2010/main" val="119938144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7740147"/>
                    </a:ext>
                  </a:extLst>
                </a:gridCol>
                <a:gridCol w="658368">
                  <a:extLst>
                    <a:ext uri="{9D8B030D-6E8A-4147-A177-3AD203B41FA5}">
                      <a16:colId xmlns:a16="http://schemas.microsoft.com/office/drawing/2014/main" val="2425556151"/>
                    </a:ext>
                  </a:extLst>
                </a:gridCol>
                <a:gridCol w="658368">
                  <a:extLst>
                    <a:ext uri="{9D8B030D-6E8A-4147-A177-3AD203B41FA5}">
                      <a16:colId xmlns:a16="http://schemas.microsoft.com/office/drawing/2014/main" val="211096040"/>
                    </a:ext>
                  </a:extLst>
                </a:gridCol>
                <a:gridCol w="658368">
                  <a:extLst>
                    <a:ext uri="{9D8B030D-6E8A-4147-A177-3AD203B41FA5}">
                      <a16:colId xmlns:a16="http://schemas.microsoft.com/office/drawing/2014/main" val="4281102923"/>
                    </a:ext>
                  </a:extLst>
                </a:gridCol>
                <a:gridCol w="658368">
                  <a:extLst>
                    <a:ext uri="{9D8B030D-6E8A-4147-A177-3AD203B41FA5}">
                      <a16:colId xmlns:a16="http://schemas.microsoft.com/office/drawing/2014/main" val="2592020962"/>
                    </a:ext>
                  </a:extLst>
                </a:gridCol>
                <a:gridCol w="658368">
                  <a:extLst>
                    <a:ext uri="{9D8B030D-6E8A-4147-A177-3AD203B41FA5}">
                      <a16:colId xmlns:a16="http://schemas.microsoft.com/office/drawing/2014/main" val="1533952074"/>
                    </a:ext>
                  </a:extLst>
                </a:gridCol>
                <a:gridCol w="658368">
                  <a:extLst>
                    <a:ext uri="{9D8B030D-6E8A-4147-A177-3AD203B41FA5}">
                      <a16:colId xmlns:a16="http://schemas.microsoft.com/office/drawing/2014/main" val="3474306272"/>
                    </a:ext>
                  </a:extLst>
                </a:gridCol>
                <a:gridCol w="658368">
                  <a:extLst>
                    <a:ext uri="{9D8B030D-6E8A-4147-A177-3AD203B41FA5}">
                      <a16:colId xmlns:a16="http://schemas.microsoft.com/office/drawing/2014/main" val="4189493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7193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- 2017-10-22 16:11:56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بمميزات جديرة بالثقة، ومفيدة على متن سيارة رينو داستر. سوف تعشق 
‎مثبت السرعة، ومستشعرات التوقف الخلفية ونظام الوسائط </a:t>
                      </a:r>
                      <a:r>
                        <a:rPr kumimoji="0" lang="en-US" sz="1000" b="0" i="0" u="none" strike="noStrike" kern="1200" cap="none" spc="0" normalizeH="0" baseline="0" noProof="0">
                          <a:ln>
                            <a:noFill/>
                          </a:ln>
                          <a:solidFill>
                            <a:prstClr val="black"/>
                          </a:solidFill>
                          <a:effectLst/>
                          <a:uLnTx/>
                          <a:uFillTx/>
                          <a:latin typeface="+mn-lt"/>
                          <a:ea typeface="+mn-ea"/>
                          <a:cs typeface="+mn-cs"/>
                        </a:rPr>
                        <a:t>Nav Media ،
‎</a:t>
                      </a:r>
                      <a:r>
                        <a:rPr kumimoji="0" lang="ar-AE" sz="1000" b="0" i="0" u="none" strike="noStrike" kern="1200" cap="none" spc="0" normalizeH="0" baseline="0" noProof="0">
                          <a:ln>
                            <a:noFill/>
                          </a:ln>
                          <a:solidFill>
                            <a:prstClr val="black"/>
                          </a:solidFill>
                          <a:effectLst/>
                          <a:uLnTx/>
                          <a:uFillTx/>
                          <a:latin typeface="+mn-lt"/>
                          <a:ea typeface="+mn-ea"/>
                          <a:cs typeface="+mn-cs"/>
                        </a:rPr>
                        <a:t>ونظام الوسائط المتعددة المتكامل.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Enjoy reliable, useful features on board the Renault 
DUSTER. You will love the cruise control, rear parking 
distance control and Media Nav, the integrated multimedia 
system.
Discover our now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70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- 2017-10-21 18:18:41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ادخل إلى عالم سيارات الدفع الرباعي مع التمتع براحة سيارات الصالون. تم 
‎تصميم رينو داستر من جديد لتصبح أكثر عملية، وإتقانًا وراحة.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Enter the world of the 4x4 while enjoying the comfort of a saloon car.
Renault DUSTER has been redesigned to be more practical, modular and comfortable.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7298010"/>
                  </a:ext>
                </a:extLst>
              </a:tr>
            </a:tbl>
          </a:graphicData>
        </a:graphic>
      </p:graphicFrame>
      <p:sp>
        <p:nvSpPr>
          <p:cNvPr id="3" name="Title 2">
            <a:extLst>
              <a:ext uri="{FF2B5EF4-FFF2-40B4-BE49-F238E27FC236}">
                <a16:creationId xmlns:a16="http://schemas.microsoft.com/office/drawing/2014/main" id="{4E6E2812-8909-4071-AA19-5CF6BA23B1A1}"/>
              </a:ext>
            </a:extLst>
          </p:cNvPr>
          <p:cNvSpPr>
            <a:spLocks noGrp="1"/>
          </p:cNvSpPr>
          <p:nvPr>
            <p:ph type="title"/>
          </p:nvPr>
        </p:nvSpPr>
        <p:spPr/>
        <p:txBody>
          <a:bodyPr/>
          <a:lstStyle/>
          <a:p>
            <a:r>
              <a:rPr lang="en-US"/>
              <a:t>Facebook Own Posts Table - 5 of 11</a:t>
            </a:r>
          </a:p>
        </p:txBody>
      </p:sp>
      <p:sp>
        <p:nvSpPr>
          <p:cNvPr id="4" name="Text Placeholder 3">
            <a:extLst>
              <a:ext uri="{FF2B5EF4-FFF2-40B4-BE49-F238E27FC236}">
                <a16:creationId xmlns:a16="http://schemas.microsoft.com/office/drawing/2014/main" id="{1F2B0700-C9C4-4236-93F9-22A1E24A178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99624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81F9127-E41E-451D-B854-1D44A1F902B1}"/>
              </a:ext>
            </a:extLst>
          </p:cNvPr>
          <p:cNvGraphicFramePr>
            <a:graphicFrameLocks noGrp="1"/>
          </p:cNvGraphicFramePr>
          <p:nvPr>
            <p:ph type="tbl" sz="quarter" idx="13"/>
            <p:extLst>
              <p:ext uri="{D42A27DB-BD31-4B8C-83A1-F6EECF244321}">
                <p14:modId xmlns:p14="http://schemas.microsoft.com/office/powerpoint/2010/main" val="386365951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8906157"/>
                    </a:ext>
                  </a:extLst>
                </a:gridCol>
                <a:gridCol w="658368">
                  <a:extLst>
                    <a:ext uri="{9D8B030D-6E8A-4147-A177-3AD203B41FA5}">
                      <a16:colId xmlns:a16="http://schemas.microsoft.com/office/drawing/2014/main" val="579246635"/>
                    </a:ext>
                  </a:extLst>
                </a:gridCol>
                <a:gridCol w="658368">
                  <a:extLst>
                    <a:ext uri="{9D8B030D-6E8A-4147-A177-3AD203B41FA5}">
                      <a16:colId xmlns:a16="http://schemas.microsoft.com/office/drawing/2014/main" val="2282490300"/>
                    </a:ext>
                  </a:extLst>
                </a:gridCol>
                <a:gridCol w="658368">
                  <a:extLst>
                    <a:ext uri="{9D8B030D-6E8A-4147-A177-3AD203B41FA5}">
                      <a16:colId xmlns:a16="http://schemas.microsoft.com/office/drawing/2014/main" val="755083789"/>
                    </a:ext>
                  </a:extLst>
                </a:gridCol>
                <a:gridCol w="658368">
                  <a:extLst>
                    <a:ext uri="{9D8B030D-6E8A-4147-A177-3AD203B41FA5}">
                      <a16:colId xmlns:a16="http://schemas.microsoft.com/office/drawing/2014/main" val="2193723335"/>
                    </a:ext>
                  </a:extLst>
                </a:gridCol>
                <a:gridCol w="658368">
                  <a:extLst>
                    <a:ext uri="{9D8B030D-6E8A-4147-A177-3AD203B41FA5}">
                      <a16:colId xmlns:a16="http://schemas.microsoft.com/office/drawing/2014/main" val="706029959"/>
                    </a:ext>
                  </a:extLst>
                </a:gridCol>
                <a:gridCol w="658368">
                  <a:extLst>
                    <a:ext uri="{9D8B030D-6E8A-4147-A177-3AD203B41FA5}">
                      <a16:colId xmlns:a16="http://schemas.microsoft.com/office/drawing/2014/main" val="230588772"/>
                    </a:ext>
                  </a:extLst>
                </a:gridCol>
                <a:gridCol w="658368">
                  <a:extLst>
                    <a:ext uri="{9D8B030D-6E8A-4147-A177-3AD203B41FA5}">
                      <a16:colId xmlns:a16="http://schemas.microsoft.com/office/drawing/2014/main" val="163088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76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- 2017-10-21 10:48:47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تأسر القلوب.
أبعد بكثير من مجرد سيارة دفع رباعي! تصميمها الحديث ومقدمتها الشهيرة من رينو تؤكد على شخصيتها القوية، الشبيهة بشخصية المحاربيناكتشف مجموعتنا الجديدة من خالل الرابط التالي:‏</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Fall in love with Renault DUSTER. 4x4 but much more! 
‏Its modern style and its Renault front end emphasize its 
‏strong, warrior-like character.
‏Discover our now Range here:‏http://bit.ly/2hOG069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992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- 2017-10-19 16:41:05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القطعة الناقصة في شكل السيارة؟
‎شاركنا إجابتك!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What is the missing piece?
Share your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895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- 2017-10-18 09:05:51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حياة بلا حدود مع رينو داستر.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رينو#السعودية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Live without limits with the new Renault DUSTER
‏Discover our now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0698100"/>
                  </a:ext>
                </a:extLst>
              </a:tr>
            </a:tbl>
          </a:graphicData>
        </a:graphic>
      </p:graphicFrame>
      <p:sp>
        <p:nvSpPr>
          <p:cNvPr id="3" name="Title 2">
            <a:extLst>
              <a:ext uri="{FF2B5EF4-FFF2-40B4-BE49-F238E27FC236}">
                <a16:creationId xmlns:a16="http://schemas.microsoft.com/office/drawing/2014/main" id="{DC4D70AC-EE11-42BC-BF00-4A24B397ADDF}"/>
              </a:ext>
            </a:extLst>
          </p:cNvPr>
          <p:cNvSpPr>
            <a:spLocks noGrp="1"/>
          </p:cNvSpPr>
          <p:nvPr>
            <p:ph type="title"/>
          </p:nvPr>
        </p:nvSpPr>
        <p:spPr/>
        <p:txBody>
          <a:bodyPr/>
          <a:lstStyle/>
          <a:p>
            <a:r>
              <a:rPr lang="en-US"/>
              <a:t>Facebook Own Posts Table - 6 of 11</a:t>
            </a:r>
          </a:p>
        </p:txBody>
      </p:sp>
      <p:sp>
        <p:nvSpPr>
          <p:cNvPr id="4" name="Text Placeholder 3">
            <a:extLst>
              <a:ext uri="{FF2B5EF4-FFF2-40B4-BE49-F238E27FC236}">
                <a16:creationId xmlns:a16="http://schemas.microsoft.com/office/drawing/2014/main" id="{42136105-61E9-4BBD-AA6A-B2E915D6671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9101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8DE0DD1-8F1C-41B7-B54C-B5255960F566}"/>
              </a:ext>
            </a:extLst>
          </p:cNvPr>
          <p:cNvGraphicFramePr>
            <a:graphicFrameLocks noGrp="1"/>
          </p:cNvGraphicFramePr>
          <p:nvPr>
            <p:ph type="tbl" sz="quarter" idx="13"/>
            <p:extLst>
              <p:ext uri="{D42A27DB-BD31-4B8C-83A1-F6EECF244321}">
                <p14:modId xmlns:p14="http://schemas.microsoft.com/office/powerpoint/2010/main" val="250337921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3279606"/>
                    </a:ext>
                  </a:extLst>
                </a:gridCol>
                <a:gridCol w="658368">
                  <a:extLst>
                    <a:ext uri="{9D8B030D-6E8A-4147-A177-3AD203B41FA5}">
                      <a16:colId xmlns:a16="http://schemas.microsoft.com/office/drawing/2014/main" val="2529441384"/>
                    </a:ext>
                  </a:extLst>
                </a:gridCol>
                <a:gridCol w="658368">
                  <a:extLst>
                    <a:ext uri="{9D8B030D-6E8A-4147-A177-3AD203B41FA5}">
                      <a16:colId xmlns:a16="http://schemas.microsoft.com/office/drawing/2014/main" val="2495328633"/>
                    </a:ext>
                  </a:extLst>
                </a:gridCol>
                <a:gridCol w="658368">
                  <a:extLst>
                    <a:ext uri="{9D8B030D-6E8A-4147-A177-3AD203B41FA5}">
                      <a16:colId xmlns:a16="http://schemas.microsoft.com/office/drawing/2014/main" val="1839031549"/>
                    </a:ext>
                  </a:extLst>
                </a:gridCol>
                <a:gridCol w="658368">
                  <a:extLst>
                    <a:ext uri="{9D8B030D-6E8A-4147-A177-3AD203B41FA5}">
                      <a16:colId xmlns:a16="http://schemas.microsoft.com/office/drawing/2014/main" val="2467856835"/>
                    </a:ext>
                  </a:extLst>
                </a:gridCol>
                <a:gridCol w="658368">
                  <a:extLst>
                    <a:ext uri="{9D8B030D-6E8A-4147-A177-3AD203B41FA5}">
                      <a16:colId xmlns:a16="http://schemas.microsoft.com/office/drawing/2014/main" val="3081513235"/>
                    </a:ext>
                  </a:extLst>
                </a:gridCol>
                <a:gridCol w="658368">
                  <a:extLst>
                    <a:ext uri="{9D8B030D-6E8A-4147-A177-3AD203B41FA5}">
                      <a16:colId xmlns:a16="http://schemas.microsoft.com/office/drawing/2014/main" val="667036678"/>
                    </a:ext>
                  </a:extLst>
                </a:gridCol>
                <a:gridCol w="658368">
                  <a:extLst>
                    <a:ext uri="{9D8B030D-6E8A-4147-A177-3AD203B41FA5}">
                      <a16:colId xmlns:a16="http://schemas.microsoft.com/office/drawing/2014/main" val="3741220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4055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- 2017-10-17 16:29:20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الفروقات الثلاثة بين الصورتين؟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Spot the 3 differences!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230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- 2017-10-17 13:53:13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شركة أفضلية الخليج للسيارات تفتتح فرعاً جديداً لسيارات رينــو بمدينة أبها 
الرياض، 8 أكتوبر 2017م: افتتحت شركة أفضلية الخليج للسيارات مستورد سيارات رينو العلامة الأوروبية الأولى في المملكة، فرعاً جديداً لسيارات رينـو في مدينة أبها بمنطقة عسير، يتضمن صالة عرض كبرى، ومركزاً متطوراً لصيانة السيارات. حيث تم تجهيز الفرع الجديد بأحدث وسائل العرض الإلكترونية، وبالتقنيات الجديدة والمبتكرة، وبتصاميم عصرية رائعة وديكورات جذابة لتقديم أفضل وأرقى الخدمات المتكاملة لعملائها الكرام تحت سقف واحد. 
وحضر حفل الافتتاح السيد راجكومار مدير العمليات بشركة أفضلية الخليج للسيارات في المملكة، والسيد مجدي حسن السيد مدير عام إدارة المبيعات والتسويق بشركة أفضلية الخليج للسيارات، وعدد من المسؤولين  من رينو الشرق الأوسط،  وكبار العملاء، ورجال الصحافة والإعلام.
وقال السيد راجكومار في تصريح بهذه المناسبة، إن افتتاح الفرع الجديد لسيارات رينو بمدينة أبها يأتي في إطار خطط شركة رينو التوسعية والهادفة إلى تغطية معظم مدن المملكة بشبكة واسعة من صالات العرض ومراكز الصيانة لمواكبة الطلب المتزايد والاقبال الكبير الذي تشهده سي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605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- 2017-10-17 09:58:25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2822682"/>
                  </a:ext>
                </a:extLst>
              </a:tr>
            </a:tbl>
          </a:graphicData>
        </a:graphic>
      </p:graphicFrame>
      <p:sp>
        <p:nvSpPr>
          <p:cNvPr id="3" name="Title 2">
            <a:extLst>
              <a:ext uri="{FF2B5EF4-FFF2-40B4-BE49-F238E27FC236}">
                <a16:creationId xmlns:a16="http://schemas.microsoft.com/office/drawing/2014/main" id="{F14D0847-B4C4-4151-A869-3988999FCE4C}"/>
              </a:ext>
            </a:extLst>
          </p:cNvPr>
          <p:cNvSpPr>
            <a:spLocks noGrp="1"/>
          </p:cNvSpPr>
          <p:nvPr>
            <p:ph type="title"/>
          </p:nvPr>
        </p:nvSpPr>
        <p:spPr/>
        <p:txBody>
          <a:bodyPr/>
          <a:lstStyle/>
          <a:p>
            <a:r>
              <a:rPr lang="en-US"/>
              <a:t>Facebook Own Posts Table - 7 of 11</a:t>
            </a:r>
          </a:p>
        </p:txBody>
      </p:sp>
      <p:sp>
        <p:nvSpPr>
          <p:cNvPr id="4" name="Text Placeholder 3">
            <a:extLst>
              <a:ext uri="{FF2B5EF4-FFF2-40B4-BE49-F238E27FC236}">
                <a16:creationId xmlns:a16="http://schemas.microsoft.com/office/drawing/2014/main" id="{ACC12B10-515F-430C-B30C-A5A0121CBB2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00220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496A8B9-6022-4718-97E5-A232021A4830}"/>
              </a:ext>
            </a:extLst>
          </p:cNvPr>
          <p:cNvGraphicFramePr>
            <a:graphicFrameLocks noGrp="1"/>
          </p:cNvGraphicFramePr>
          <p:nvPr>
            <p:ph type="tbl" sz="quarter" idx="13"/>
            <p:extLst>
              <p:ext uri="{D42A27DB-BD31-4B8C-83A1-F6EECF244321}">
                <p14:modId xmlns:p14="http://schemas.microsoft.com/office/powerpoint/2010/main" val="129848638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5213453"/>
                    </a:ext>
                  </a:extLst>
                </a:gridCol>
                <a:gridCol w="658368">
                  <a:extLst>
                    <a:ext uri="{9D8B030D-6E8A-4147-A177-3AD203B41FA5}">
                      <a16:colId xmlns:a16="http://schemas.microsoft.com/office/drawing/2014/main" val="1843119567"/>
                    </a:ext>
                  </a:extLst>
                </a:gridCol>
                <a:gridCol w="658368">
                  <a:extLst>
                    <a:ext uri="{9D8B030D-6E8A-4147-A177-3AD203B41FA5}">
                      <a16:colId xmlns:a16="http://schemas.microsoft.com/office/drawing/2014/main" val="2108751118"/>
                    </a:ext>
                  </a:extLst>
                </a:gridCol>
                <a:gridCol w="658368">
                  <a:extLst>
                    <a:ext uri="{9D8B030D-6E8A-4147-A177-3AD203B41FA5}">
                      <a16:colId xmlns:a16="http://schemas.microsoft.com/office/drawing/2014/main" val="1311118994"/>
                    </a:ext>
                  </a:extLst>
                </a:gridCol>
                <a:gridCol w="658368">
                  <a:extLst>
                    <a:ext uri="{9D8B030D-6E8A-4147-A177-3AD203B41FA5}">
                      <a16:colId xmlns:a16="http://schemas.microsoft.com/office/drawing/2014/main" val="864263810"/>
                    </a:ext>
                  </a:extLst>
                </a:gridCol>
                <a:gridCol w="658368">
                  <a:extLst>
                    <a:ext uri="{9D8B030D-6E8A-4147-A177-3AD203B41FA5}">
                      <a16:colId xmlns:a16="http://schemas.microsoft.com/office/drawing/2014/main" val="104131905"/>
                    </a:ext>
                  </a:extLst>
                </a:gridCol>
                <a:gridCol w="658368">
                  <a:extLst>
                    <a:ext uri="{9D8B030D-6E8A-4147-A177-3AD203B41FA5}">
                      <a16:colId xmlns:a16="http://schemas.microsoft.com/office/drawing/2014/main" val="4143709124"/>
                    </a:ext>
                  </a:extLst>
                </a:gridCol>
                <a:gridCol w="658368">
                  <a:extLst>
                    <a:ext uri="{9D8B030D-6E8A-4147-A177-3AD203B41FA5}">
                      <a16:colId xmlns:a16="http://schemas.microsoft.com/office/drawing/2014/main" val="921249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705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- 2017-10-17 09:09:24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كابتشر، يمكنك أن تجني مزايا التقدم التقني المتحقق على مدار تاريخنا البالغ 35 عاما في سباقات فورميلا 1 
اكتشف مجموعتنا الجديدة من خالل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With Renault CAPTUR, you can reap the benefits of the technological advances made during our 35 years in formula 1 racing.
‏Discover our now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642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- 2017-10-16 09:19:17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نظام الوسائط </a:t>
                      </a:r>
                      <a:r>
                        <a:rPr kumimoji="0" lang="en-US" sz="1000" b="0" i="0" u="none" strike="noStrike" kern="1200" cap="none" spc="0" normalizeH="0" baseline="0" noProof="0">
                          <a:ln>
                            <a:noFill/>
                          </a:ln>
                          <a:solidFill>
                            <a:prstClr val="black"/>
                          </a:solidFill>
                          <a:effectLst/>
                          <a:uLnTx/>
                          <a:uFillTx/>
                          <a:latin typeface="+mn-lt"/>
                          <a:ea typeface="+mn-ea"/>
                          <a:cs typeface="+mn-cs"/>
                        </a:rPr>
                        <a:t>Nav Media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Evolution LINK-R ،</a:t>
                      </a:r>
                      <a:r>
                        <a:rPr kumimoji="0" lang="ar-AE" sz="1000" b="0" i="0" u="none" strike="noStrike" kern="1200" cap="none" spc="0" normalizeH="0" baseline="0" noProof="0">
                          <a:ln>
                            <a:noFill/>
                          </a:ln>
                          <a:solidFill>
                            <a:prstClr val="black"/>
                          </a:solidFill>
                          <a:effectLst/>
                          <a:uLnTx/>
                          <a:uFillTx/>
                          <a:latin typeface="+mn-lt"/>
                          <a:ea typeface="+mn-ea"/>
                          <a:cs typeface="+mn-cs"/>
                        </a:rPr>
                        <a:t>نظاما الوسائط 
المتعددة المتاحان في سيارتك رينو كابتشر.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Discover Media Nav and R-LINK Evolution, the two 
‏innovative multimedia systems available in your Renault 
‏CAPTUR. 
‏Discover our now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426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- 2017-10-15 16:37:44</a:t>
                      </a:r>
                      <a:r>
                        <a:rPr kumimoji="0" lang="en-US" sz="1000" b="0" i="0" u="none" strike="noStrike" kern="1200" cap="none" spc="0" normalizeH="0" baseline="0" noProof="0">
                          <a:ln>
                            <a:noFill/>
                          </a:ln>
                          <a:solidFill>
                            <a:prstClr val="black"/>
                          </a:solidFill>
                          <a:effectLst/>
                          <a:uLnTx/>
                          <a:uFillTx/>
                          <a:latin typeface="+mn-lt"/>
                          <a:ea typeface="+mn-ea"/>
                          <a:cs typeface="+mn-cs"/>
                        </a:rPr>
                        <a:t>
Renault at the French National Day Celebration in 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6101024"/>
                  </a:ext>
                </a:extLst>
              </a:tr>
            </a:tbl>
          </a:graphicData>
        </a:graphic>
      </p:graphicFrame>
      <p:sp>
        <p:nvSpPr>
          <p:cNvPr id="3" name="Title 2">
            <a:extLst>
              <a:ext uri="{FF2B5EF4-FFF2-40B4-BE49-F238E27FC236}">
                <a16:creationId xmlns:a16="http://schemas.microsoft.com/office/drawing/2014/main" id="{1A93BA8B-8636-41AC-AD83-E2D7819D155D}"/>
              </a:ext>
            </a:extLst>
          </p:cNvPr>
          <p:cNvSpPr>
            <a:spLocks noGrp="1"/>
          </p:cNvSpPr>
          <p:nvPr>
            <p:ph type="title"/>
          </p:nvPr>
        </p:nvSpPr>
        <p:spPr/>
        <p:txBody>
          <a:bodyPr/>
          <a:lstStyle/>
          <a:p>
            <a:r>
              <a:rPr lang="en-US"/>
              <a:t>Facebook Own Posts Table - 8 of 11</a:t>
            </a:r>
          </a:p>
        </p:txBody>
      </p:sp>
      <p:sp>
        <p:nvSpPr>
          <p:cNvPr id="4" name="Text Placeholder 3">
            <a:extLst>
              <a:ext uri="{FF2B5EF4-FFF2-40B4-BE49-F238E27FC236}">
                <a16:creationId xmlns:a16="http://schemas.microsoft.com/office/drawing/2014/main" id="{2AF94289-6881-47DF-8D2B-75AE0DFDFF4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05198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95A8643-F041-4157-BF33-7F35A7EC6099}"/>
              </a:ext>
            </a:extLst>
          </p:cNvPr>
          <p:cNvGraphicFramePr>
            <a:graphicFrameLocks noGrp="1"/>
          </p:cNvGraphicFramePr>
          <p:nvPr>
            <p:ph type="tbl" sz="quarter" idx="13"/>
            <p:extLst>
              <p:ext uri="{D42A27DB-BD31-4B8C-83A1-F6EECF244321}">
                <p14:modId xmlns:p14="http://schemas.microsoft.com/office/powerpoint/2010/main" val="374392822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8616845"/>
                    </a:ext>
                  </a:extLst>
                </a:gridCol>
                <a:gridCol w="658368">
                  <a:extLst>
                    <a:ext uri="{9D8B030D-6E8A-4147-A177-3AD203B41FA5}">
                      <a16:colId xmlns:a16="http://schemas.microsoft.com/office/drawing/2014/main" val="3506929801"/>
                    </a:ext>
                  </a:extLst>
                </a:gridCol>
                <a:gridCol w="658368">
                  <a:extLst>
                    <a:ext uri="{9D8B030D-6E8A-4147-A177-3AD203B41FA5}">
                      <a16:colId xmlns:a16="http://schemas.microsoft.com/office/drawing/2014/main" val="2678757930"/>
                    </a:ext>
                  </a:extLst>
                </a:gridCol>
                <a:gridCol w="658368">
                  <a:extLst>
                    <a:ext uri="{9D8B030D-6E8A-4147-A177-3AD203B41FA5}">
                      <a16:colId xmlns:a16="http://schemas.microsoft.com/office/drawing/2014/main" val="1601853913"/>
                    </a:ext>
                  </a:extLst>
                </a:gridCol>
                <a:gridCol w="658368">
                  <a:extLst>
                    <a:ext uri="{9D8B030D-6E8A-4147-A177-3AD203B41FA5}">
                      <a16:colId xmlns:a16="http://schemas.microsoft.com/office/drawing/2014/main" val="3874788857"/>
                    </a:ext>
                  </a:extLst>
                </a:gridCol>
                <a:gridCol w="658368">
                  <a:extLst>
                    <a:ext uri="{9D8B030D-6E8A-4147-A177-3AD203B41FA5}">
                      <a16:colId xmlns:a16="http://schemas.microsoft.com/office/drawing/2014/main" val="3324177782"/>
                    </a:ext>
                  </a:extLst>
                </a:gridCol>
                <a:gridCol w="658368">
                  <a:extLst>
                    <a:ext uri="{9D8B030D-6E8A-4147-A177-3AD203B41FA5}">
                      <a16:colId xmlns:a16="http://schemas.microsoft.com/office/drawing/2014/main" val="1114003612"/>
                    </a:ext>
                  </a:extLst>
                </a:gridCol>
                <a:gridCol w="658368">
                  <a:extLst>
                    <a:ext uri="{9D8B030D-6E8A-4147-A177-3AD203B41FA5}">
                      <a16:colId xmlns:a16="http://schemas.microsoft.com/office/drawing/2014/main" val="290119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233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- 2017-10-15 09:47:44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أسلوب رينو كابتشر. 
‎لأنها مستوحاة من السيارة المستقبلية التي تحمل نفس الاسم، تمتاز هذه السيارة من فئة كروس أوفر بأنها عصرية وعملية.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Let yourself be swept away by the style of Renault 
CAPTUR.
Inspired by the concept car of the same name, this 
crossover is both stylish and functional.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739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- 2017-10-14 11:41:52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عيش اللحظة مع رينو كابتشر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Live the moment with Renault CAPTUR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9828634"/>
                  </a:ext>
                </a:extLst>
              </a:tr>
            </a:tbl>
          </a:graphicData>
        </a:graphic>
      </p:graphicFrame>
      <p:sp>
        <p:nvSpPr>
          <p:cNvPr id="3" name="Title 2">
            <a:extLst>
              <a:ext uri="{FF2B5EF4-FFF2-40B4-BE49-F238E27FC236}">
                <a16:creationId xmlns:a16="http://schemas.microsoft.com/office/drawing/2014/main" id="{1DD6A8FF-72A9-4C71-B52D-0A00B3D491F6}"/>
              </a:ext>
            </a:extLst>
          </p:cNvPr>
          <p:cNvSpPr>
            <a:spLocks noGrp="1"/>
          </p:cNvSpPr>
          <p:nvPr>
            <p:ph type="title"/>
          </p:nvPr>
        </p:nvSpPr>
        <p:spPr/>
        <p:txBody>
          <a:bodyPr/>
          <a:lstStyle/>
          <a:p>
            <a:r>
              <a:rPr lang="en-US"/>
              <a:t>Facebook Own Posts Table - 9 of 11</a:t>
            </a:r>
          </a:p>
        </p:txBody>
      </p:sp>
      <p:sp>
        <p:nvSpPr>
          <p:cNvPr id="4" name="Text Placeholder 3">
            <a:extLst>
              <a:ext uri="{FF2B5EF4-FFF2-40B4-BE49-F238E27FC236}">
                <a16:creationId xmlns:a16="http://schemas.microsoft.com/office/drawing/2014/main" id="{81872689-57A0-46C7-AAE3-FE9A5BF642A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41098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1E00560-590F-4AFA-BCF7-B3305078471D}"/>
              </a:ext>
            </a:extLst>
          </p:cNvPr>
          <p:cNvGraphicFramePr>
            <a:graphicFrameLocks noGrp="1"/>
          </p:cNvGraphicFramePr>
          <p:nvPr>
            <p:ph type="tbl" sz="quarter" idx="13"/>
            <p:extLst>
              <p:ext uri="{D42A27DB-BD31-4B8C-83A1-F6EECF244321}">
                <p14:modId xmlns:p14="http://schemas.microsoft.com/office/powerpoint/2010/main" val="38212514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1249487"/>
                    </a:ext>
                  </a:extLst>
                </a:gridCol>
                <a:gridCol w="658368">
                  <a:extLst>
                    <a:ext uri="{9D8B030D-6E8A-4147-A177-3AD203B41FA5}">
                      <a16:colId xmlns:a16="http://schemas.microsoft.com/office/drawing/2014/main" val="3036417077"/>
                    </a:ext>
                  </a:extLst>
                </a:gridCol>
                <a:gridCol w="658368">
                  <a:extLst>
                    <a:ext uri="{9D8B030D-6E8A-4147-A177-3AD203B41FA5}">
                      <a16:colId xmlns:a16="http://schemas.microsoft.com/office/drawing/2014/main" val="4214114240"/>
                    </a:ext>
                  </a:extLst>
                </a:gridCol>
                <a:gridCol w="658368">
                  <a:extLst>
                    <a:ext uri="{9D8B030D-6E8A-4147-A177-3AD203B41FA5}">
                      <a16:colId xmlns:a16="http://schemas.microsoft.com/office/drawing/2014/main" val="4156590558"/>
                    </a:ext>
                  </a:extLst>
                </a:gridCol>
                <a:gridCol w="658368">
                  <a:extLst>
                    <a:ext uri="{9D8B030D-6E8A-4147-A177-3AD203B41FA5}">
                      <a16:colId xmlns:a16="http://schemas.microsoft.com/office/drawing/2014/main" val="1389289154"/>
                    </a:ext>
                  </a:extLst>
                </a:gridCol>
                <a:gridCol w="658368">
                  <a:extLst>
                    <a:ext uri="{9D8B030D-6E8A-4147-A177-3AD203B41FA5}">
                      <a16:colId xmlns:a16="http://schemas.microsoft.com/office/drawing/2014/main" val="2395902607"/>
                    </a:ext>
                  </a:extLst>
                </a:gridCol>
                <a:gridCol w="658368">
                  <a:extLst>
                    <a:ext uri="{9D8B030D-6E8A-4147-A177-3AD203B41FA5}">
                      <a16:colId xmlns:a16="http://schemas.microsoft.com/office/drawing/2014/main" val="529552362"/>
                    </a:ext>
                  </a:extLst>
                </a:gridCol>
                <a:gridCol w="658368">
                  <a:extLst>
                    <a:ext uri="{9D8B030D-6E8A-4147-A177-3AD203B41FA5}">
                      <a16:colId xmlns:a16="http://schemas.microsoft.com/office/drawing/2014/main" val="945152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099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- 2017-10-13 11:37:26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ابتداءً من سيارات الدفع الرباعي ومروراً بالسيارات العائلية المريحة وسيارات 
‎الصالون الأنيقة إلى السيارات الرياضية التي تثير الجرأة والحماس - ستجد سيارة 
‎رينو تلبي جميع احتياجاتك وتفوق توقعاتك!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From dynamic SUVs, through comfortable family cars and stylish sedans to sport vehicles, Renault increases your 
heartbeat - find a Renault car that suits you best! 
Discover our now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695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- 2017-10-12 12:14:26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كونسول وسط مريح وشاشة كبيرة 7.8 بوصة رأسية سهلة الاستخدام تعمل باللمس وغيرها الكثير. كل ما في رينو ميجان سيدان الجديدة كليا يجعلك في قلب الإثارة.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Digital speedometer, ergonomic center, console, large 8.7 inch, intuitive, vertical touchscreen, etc. On board All-New Renault Megane, you are at the heart of the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9882200"/>
                  </a:ext>
                </a:extLst>
              </a:tr>
            </a:tbl>
          </a:graphicData>
        </a:graphic>
      </p:graphicFrame>
      <p:sp>
        <p:nvSpPr>
          <p:cNvPr id="3" name="Title 2">
            <a:extLst>
              <a:ext uri="{FF2B5EF4-FFF2-40B4-BE49-F238E27FC236}">
                <a16:creationId xmlns:a16="http://schemas.microsoft.com/office/drawing/2014/main" id="{AC99B7D6-5808-46B0-AAA7-8323DA00058A}"/>
              </a:ext>
            </a:extLst>
          </p:cNvPr>
          <p:cNvSpPr>
            <a:spLocks noGrp="1"/>
          </p:cNvSpPr>
          <p:nvPr>
            <p:ph type="title"/>
          </p:nvPr>
        </p:nvSpPr>
        <p:spPr/>
        <p:txBody>
          <a:bodyPr/>
          <a:lstStyle/>
          <a:p>
            <a:r>
              <a:rPr lang="en-US"/>
              <a:t>Facebook Own Posts Table - 10 of 11</a:t>
            </a:r>
          </a:p>
        </p:txBody>
      </p:sp>
      <p:sp>
        <p:nvSpPr>
          <p:cNvPr id="4" name="Text Placeholder 3">
            <a:extLst>
              <a:ext uri="{FF2B5EF4-FFF2-40B4-BE49-F238E27FC236}">
                <a16:creationId xmlns:a16="http://schemas.microsoft.com/office/drawing/2014/main" id="{D85691F7-31CC-4E98-8A5C-23593575C15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44292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E68DA91-3B3B-4E9B-A102-BF8B90223523}"/>
              </a:ext>
            </a:extLst>
          </p:cNvPr>
          <p:cNvGraphicFramePr>
            <a:graphicFrameLocks noGrp="1"/>
          </p:cNvGraphicFramePr>
          <p:nvPr>
            <p:ph type="tbl" sz="quarter" idx="13"/>
            <p:extLst>
              <p:ext uri="{D42A27DB-BD31-4B8C-83A1-F6EECF244321}">
                <p14:modId xmlns:p14="http://schemas.microsoft.com/office/powerpoint/2010/main" val="428881716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4699988"/>
                    </a:ext>
                  </a:extLst>
                </a:gridCol>
                <a:gridCol w="658368">
                  <a:extLst>
                    <a:ext uri="{9D8B030D-6E8A-4147-A177-3AD203B41FA5}">
                      <a16:colId xmlns:a16="http://schemas.microsoft.com/office/drawing/2014/main" val="3001937977"/>
                    </a:ext>
                  </a:extLst>
                </a:gridCol>
                <a:gridCol w="658368">
                  <a:extLst>
                    <a:ext uri="{9D8B030D-6E8A-4147-A177-3AD203B41FA5}">
                      <a16:colId xmlns:a16="http://schemas.microsoft.com/office/drawing/2014/main" val="3467582376"/>
                    </a:ext>
                  </a:extLst>
                </a:gridCol>
                <a:gridCol w="658368">
                  <a:extLst>
                    <a:ext uri="{9D8B030D-6E8A-4147-A177-3AD203B41FA5}">
                      <a16:colId xmlns:a16="http://schemas.microsoft.com/office/drawing/2014/main" val="875933687"/>
                    </a:ext>
                  </a:extLst>
                </a:gridCol>
                <a:gridCol w="658368">
                  <a:extLst>
                    <a:ext uri="{9D8B030D-6E8A-4147-A177-3AD203B41FA5}">
                      <a16:colId xmlns:a16="http://schemas.microsoft.com/office/drawing/2014/main" val="1062428048"/>
                    </a:ext>
                  </a:extLst>
                </a:gridCol>
                <a:gridCol w="658368">
                  <a:extLst>
                    <a:ext uri="{9D8B030D-6E8A-4147-A177-3AD203B41FA5}">
                      <a16:colId xmlns:a16="http://schemas.microsoft.com/office/drawing/2014/main" val="2844102710"/>
                    </a:ext>
                  </a:extLst>
                </a:gridCol>
                <a:gridCol w="658368">
                  <a:extLst>
                    <a:ext uri="{9D8B030D-6E8A-4147-A177-3AD203B41FA5}">
                      <a16:colId xmlns:a16="http://schemas.microsoft.com/office/drawing/2014/main" val="1929439063"/>
                    </a:ext>
                  </a:extLst>
                </a:gridCol>
                <a:gridCol w="658368">
                  <a:extLst>
                    <a:ext uri="{9D8B030D-6E8A-4147-A177-3AD203B41FA5}">
                      <a16:colId xmlns:a16="http://schemas.microsoft.com/office/drawing/2014/main" val="3434397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202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- 2017-10-11 11:36:08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تميز عن الجميع ليالاً أو نهاراً بفضل الإضاءة الأمامية والخلفية المميزة بتكنولوجيا </a:t>
                      </a:r>
                      <a:r>
                        <a:rPr kumimoji="0" lang="en-US" sz="1000" b="0" i="0" u="none" strike="noStrike" kern="1200" cap="none" spc="0" normalizeH="0" baseline="0" noProof="0">
                          <a:ln>
                            <a:noFill/>
                          </a:ln>
                          <a:solidFill>
                            <a:prstClr val="black"/>
                          </a:solidFill>
                          <a:effectLst/>
                          <a:uLnTx/>
                          <a:uFillTx/>
                          <a:latin typeface="+mn-lt"/>
                          <a:ea typeface="+mn-ea"/>
                          <a:cs typeface="+mn-cs"/>
                        </a:rPr>
                        <a:t>LED </a:t>
                      </a:r>
                      <a:r>
                        <a:rPr kumimoji="0" lang="ar-AE" sz="1000" b="0" i="0" u="none" strike="noStrike" kern="1200" cap="none" spc="0" normalizeH="0" baseline="0" noProof="0">
                          <a:ln>
                            <a:noFill/>
                          </a:ln>
                          <a:solidFill>
                            <a:prstClr val="black"/>
                          </a:solidFill>
                          <a:effectLst/>
                          <a:uLnTx/>
                          <a:uFillTx/>
                          <a:latin typeface="+mn-lt"/>
                          <a:ea typeface="+mn-ea"/>
                          <a:cs typeface="+mn-cs"/>
                        </a:rPr>
                        <a:t>ثلاثية الأبعاد في سيارة رينو ميجان الجديدة.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All-New Renault Mégane is recognisable as soon as you look at it. Its daytime running lights with LED technology give it a sharp look. The rear lights, also LED and with 3D effect, highlight its unique personality.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9736516"/>
                  </a:ext>
                </a:extLst>
              </a:tr>
            </a:tbl>
          </a:graphicData>
        </a:graphic>
      </p:graphicFrame>
      <p:sp>
        <p:nvSpPr>
          <p:cNvPr id="3" name="Title 2">
            <a:extLst>
              <a:ext uri="{FF2B5EF4-FFF2-40B4-BE49-F238E27FC236}">
                <a16:creationId xmlns:a16="http://schemas.microsoft.com/office/drawing/2014/main" id="{899D1E17-F2A5-4F15-89D0-DEE49A6984D1}"/>
              </a:ext>
            </a:extLst>
          </p:cNvPr>
          <p:cNvSpPr>
            <a:spLocks noGrp="1"/>
          </p:cNvSpPr>
          <p:nvPr>
            <p:ph type="title"/>
          </p:nvPr>
        </p:nvSpPr>
        <p:spPr/>
        <p:txBody>
          <a:bodyPr/>
          <a:lstStyle/>
          <a:p>
            <a:r>
              <a:rPr lang="en-US"/>
              <a:t>Facebook Own Posts Table - 11 of 11</a:t>
            </a:r>
          </a:p>
        </p:txBody>
      </p:sp>
      <p:sp>
        <p:nvSpPr>
          <p:cNvPr id="4" name="Text Placeholder 3">
            <a:extLst>
              <a:ext uri="{FF2B5EF4-FFF2-40B4-BE49-F238E27FC236}">
                <a16:creationId xmlns:a16="http://schemas.microsoft.com/office/drawing/2014/main" id="{0F91ED3D-6B4C-4A64-98F0-FF825CFDC0A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67744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4125-27B3-468D-94C9-5D63717C0234}"/>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2A5C0140-8FA7-4CD1-B5A1-274A5B8EBDD8}"/>
              </a:ext>
            </a:extLst>
          </p:cNvPr>
          <p:cNvGraphicFramePr>
            <a:graphicFrameLocks noGrp="1"/>
          </p:cNvGraphicFramePr>
          <p:nvPr>
            <p:ph type="chart" sz="quarter" idx="13"/>
            <p:extLst>
              <p:ext uri="{D42A27DB-BD31-4B8C-83A1-F6EECF244321}">
                <p14:modId xmlns:p14="http://schemas.microsoft.com/office/powerpoint/2010/main" val="64253766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7B9BD3-6FF4-416C-83EF-E932711E583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8D585C1-2970-4933-BFC5-4C16272150B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384671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20180308_123714</Template>
  <TotalTime>0</TotalTime>
  <Words>735</Words>
  <Application>Microsoft Office PowerPoint</Application>
  <PresentationFormat>On-screen Show (4:3)</PresentationFormat>
  <Paragraphs>345</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Lato</vt:lpstr>
      <vt:lpstr>quintly_template</vt:lpstr>
      <vt:lpstr>Overview</vt:lpstr>
      <vt:lpstr>Facebook Fans Total</vt:lpstr>
      <vt:lpstr>Facebook Key Metrics Table</vt:lpstr>
      <vt:lpstr>Facebook Interaction Rate</vt:lpstr>
      <vt:lpstr>Facebook Fans Change Rate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2018-03-08T12:37:15Z</dcterms:created>
  <dcterms:modified xsi:type="dcterms:W3CDTF">2018-03-08T12:37:53Z</dcterms:modified>
</cp:coreProperties>
</file>