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6405"/>
  </p:normalViewPr>
  <p:slideViewPr>
    <p:cSldViewPr snapToGrid="0">
      <p:cViewPr varScale="1">
        <p:scale>
          <a:sx n="75" d="100"/>
          <a:sy n="75" d="100"/>
        </p:scale>
        <p:origin x="64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c:f>
              <c:numCache>
                <c:formatCode>m/d/yyyy</c:formatCode>
                <c:ptCount val="1"/>
                <c:pt idx="0">
                  <c:v>42917</c:v>
                </c:pt>
              </c:numCache>
            </c:numRef>
          </c:cat>
          <c:val>
            <c:numRef>
              <c:f>Sheet1!$B$2</c:f>
              <c:numCache>
                <c:formatCode>General</c:formatCode>
                <c:ptCount val="1"/>
                <c:pt idx="0">
                  <c:v>675</c:v>
                </c:pt>
              </c:numCache>
            </c:numRef>
          </c:val>
          <c:smooth val="0"/>
          <c:extLst>
            <c:ext xmlns:c16="http://schemas.microsoft.com/office/drawing/2014/chart" uri="{C3380CC4-5D6E-409C-BE32-E72D297353CC}">
              <c16:uniqueId val="{00000000-BCE8-4F82-AB64-DBEDB87F7A2F}"/>
            </c:ext>
          </c:extLst>
        </c:ser>
        <c:dLbls>
          <c:showLegendKey val="0"/>
          <c:showVal val="0"/>
          <c:showCatName val="0"/>
          <c:showSerName val="0"/>
          <c:showPercent val="0"/>
          <c:showBubbleSize val="0"/>
        </c:dLbls>
        <c:smooth val="0"/>
        <c:axId val="282242576"/>
        <c:axId val="282242904"/>
      </c:lineChart>
      <c:dateAx>
        <c:axId val="282242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42904"/>
        <c:crosses val="autoZero"/>
        <c:auto val="1"/>
        <c:lblOffset val="100"/>
        <c:baseTimeUnit val="days"/>
      </c:dateAx>
      <c:valAx>
        <c:axId val="28224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4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c:f>
              <c:numCache>
                <c:formatCode>m/d/yyyy</c:formatCode>
                <c:ptCount val="1"/>
                <c:pt idx="0">
                  <c:v>42917</c:v>
                </c:pt>
              </c:numCache>
            </c:numRef>
          </c:cat>
          <c:val>
            <c:numRef>
              <c:f>Sheet1!$B$2</c:f>
              <c:numCache>
                <c:formatCode>General</c:formatCode>
                <c:ptCount val="1"/>
                <c:pt idx="0">
                  <c:v>-0.14792899408283999</c:v>
                </c:pt>
              </c:numCache>
            </c:numRef>
          </c:val>
          <c:smooth val="0"/>
          <c:extLst>
            <c:ext xmlns:c16="http://schemas.microsoft.com/office/drawing/2014/chart" uri="{C3380CC4-5D6E-409C-BE32-E72D297353CC}">
              <c16:uniqueId val="{00000000-178B-4C39-B878-C9E06D018015}"/>
            </c:ext>
          </c:extLst>
        </c:ser>
        <c:dLbls>
          <c:showLegendKey val="0"/>
          <c:showVal val="0"/>
          <c:showCatName val="0"/>
          <c:showSerName val="0"/>
          <c:showPercent val="0"/>
          <c:showBubbleSize val="0"/>
        </c:dLbls>
        <c:smooth val="0"/>
        <c:axId val="281802432"/>
        <c:axId val="281796856"/>
      </c:lineChart>
      <c:dateAx>
        <c:axId val="281802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96856"/>
        <c:crosses val="autoZero"/>
        <c:auto val="1"/>
        <c:lblOffset val="100"/>
        <c:baseTimeUnit val="days"/>
      </c:dateAx>
      <c:valAx>
        <c:axId val="28179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0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c:f>
              <c:numCache>
                <c:formatCode>m/d/yyyy</c:formatCode>
                <c:ptCount val="1"/>
                <c:pt idx="0">
                  <c:v>42917</c:v>
                </c:pt>
              </c:numCache>
            </c:numRef>
          </c:cat>
          <c:val>
            <c:numRef>
              <c:f>Sheet1!$B$2</c:f>
              <c:numCache>
                <c:formatCode>General</c:formatCode>
                <c:ptCount val="1"/>
                <c:pt idx="0">
                  <c:v>1.3375999999999999</c:v>
                </c:pt>
              </c:numCache>
            </c:numRef>
          </c:val>
          <c:smooth val="0"/>
          <c:extLst>
            <c:ext xmlns:c16="http://schemas.microsoft.com/office/drawing/2014/chart" uri="{C3380CC4-5D6E-409C-BE32-E72D297353CC}">
              <c16:uniqueId val="{00000000-65AA-4672-8C83-E1E37FF65B5A}"/>
            </c:ext>
          </c:extLst>
        </c:ser>
        <c:dLbls>
          <c:showLegendKey val="0"/>
          <c:showVal val="0"/>
          <c:showCatName val="0"/>
          <c:showSerName val="0"/>
          <c:showPercent val="0"/>
          <c:showBubbleSize val="0"/>
        </c:dLbls>
        <c:smooth val="0"/>
        <c:axId val="281227552"/>
        <c:axId val="281227880"/>
      </c:lineChart>
      <c:dateAx>
        <c:axId val="281227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27880"/>
        <c:crosses val="autoZero"/>
        <c:auto val="1"/>
        <c:lblOffset val="100"/>
        <c:baseTimeUnit val="days"/>
      </c:dateAx>
      <c:valAx>
        <c:axId val="28122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2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c:f>
              <c:numCache>
                <c:formatCode>m/d/yyyy</c:formatCode>
                <c:ptCount val="1"/>
                <c:pt idx="0">
                  <c:v>42917</c:v>
                </c:pt>
              </c:numCache>
            </c:numRef>
          </c:cat>
          <c:val>
            <c:numRef>
              <c:f>Sheet1!$B$2</c:f>
              <c:numCache>
                <c:formatCode>General</c:formatCode>
                <c:ptCount val="1"/>
                <c:pt idx="0">
                  <c:v>9</c:v>
                </c:pt>
              </c:numCache>
            </c:numRef>
          </c:val>
          <c:smooth val="0"/>
          <c:extLst>
            <c:ext xmlns:c16="http://schemas.microsoft.com/office/drawing/2014/chart" uri="{C3380CC4-5D6E-409C-BE32-E72D297353CC}">
              <c16:uniqueId val="{00000000-3265-4583-82CE-5A574721F219}"/>
            </c:ext>
          </c:extLst>
        </c:ser>
        <c:dLbls>
          <c:showLegendKey val="0"/>
          <c:showVal val="0"/>
          <c:showCatName val="0"/>
          <c:showSerName val="0"/>
          <c:showPercent val="0"/>
          <c:showBubbleSize val="0"/>
        </c:dLbls>
        <c:smooth val="0"/>
        <c:axId val="404254976"/>
        <c:axId val="404251040"/>
      </c:lineChart>
      <c:dateAx>
        <c:axId val="404254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251040"/>
        <c:crosses val="autoZero"/>
        <c:auto val="1"/>
        <c:lblOffset val="100"/>
        <c:baseTimeUnit val="days"/>
      </c:dateAx>
      <c:valAx>
        <c:axId val="40425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25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81D6F-DBDE-4A84-A649-4273E8BD934C}"/>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F4789561-82E6-4C48-ACF6-2E6E8966498D}"/>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677395D0-A27D-41CE-ABE1-E6AA31AB3D1D}"/>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999538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7138F-5206-48F9-9463-426FFD7A3717}"/>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8D71F485-9587-4388-BB15-7D48D8AFAE9F}"/>
              </a:ext>
            </a:extLst>
          </p:cNvPr>
          <p:cNvGraphicFramePr>
            <a:graphicFrameLocks noGrp="1"/>
          </p:cNvGraphicFramePr>
          <p:nvPr>
            <p:ph type="chart" sz="quarter" idx="13"/>
            <p:extLst>
              <p:ext uri="{D42A27DB-BD31-4B8C-83A1-F6EECF244321}">
                <p14:modId xmlns:p14="http://schemas.microsoft.com/office/powerpoint/2010/main" val="404848974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0EF0EF-AB11-4349-BA1D-2872DBD09ED6}"/>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B690A341-4683-4A23-9E21-E2778D100545}"/>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341608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7B9E7AB6-9E67-4EC2-9637-A2BB5603906B}"/>
              </a:ext>
            </a:extLst>
          </p:cNvPr>
          <p:cNvGraphicFramePr>
            <a:graphicFrameLocks noGrp="1"/>
          </p:cNvGraphicFramePr>
          <p:nvPr>
            <p:ph type="tbl" sz="quarter" idx="13"/>
            <p:extLst>
              <p:ext uri="{D42A27DB-BD31-4B8C-83A1-F6EECF244321}">
                <p14:modId xmlns:p14="http://schemas.microsoft.com/office/powerpoint/2010/main" val="169486249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86790722"/>
                    </a:ext>
                  </a:extLst>
                </a:gridCol>
                <a:gridCol w="699516">
                  <a:extLst>
                    <a:ext uri="{9D8B030D-6E8A-4147-A177-3AD203B41FA5}">
                      <a16:colId xmlns:a16="http://schemas.microsoft.com/office/drawing/2014/main" val="2470629751"/>
                    </a:ext>
                  </a:extLst>
                </a:gridCol>
                <a:gridCol w="699516">
                  <a:extLst>
                    <a:ext uri="{9D8B030D-6E8A-4147-A177-3AD203B41FA5}">
                      <a16:colId xmlns:a16="http://schemas.microsoft.com/office/drawing/2014/main" val="867600456"/>
                    </a:ext>
                  </a:extLst>
                </a:gridCol>
                <a:gridCol w="658368">
                  <a:extLst>
                    <a:ext uri="{9D8B030D-6E8A-4147-A177-3AD203B41FA5}">
                      <a16:colId xmlns:a16="http://schemas.microsoft.com/office/drawing/2014/main" val="419109843"/>
                    </a:ext>
                  </a:extLst>
                </a:gridCol>
                <a:gridCol w="658368">
                  <a:extLst>
                    <a:ext uri="{9D8B030D-6E8A-4147-A177-3AD203B41FA5}">
                      <a16:colId xmlns:a16="http://schemas.microsoft.com/office/drawing/2014/main" val="1615417671"/>
                    </a:ext>
                  </a:extLst>
                </a:gridCol>
                <a:gridCol w="658368">
                  <a:extLst>
                    <a:ext uri="{9D8B030D-6E8A-4147-A177-3AD203B41FA5}">
                      <a16:colId xmlns:a16="http://schemas.microsoft.com/office/drawing/2014/main" val="1863366857"/>
                    </a:ext>
                  </a:extLst>
                </a:gridCol>
                <a:gridCol w="699516">
                  <a:extLst>
                    <a:ext uri="{9D8B030D-6E8A-4147-A177-3AD203B41FA5}">
                      <a16:colId xmlns:a16="http://schemas.microsoft.com/office/drawing/2014/main" val="109410306"/>
                    </a:ext>
                  </a:extLst>
                </a:gridCol>
                <a:gridCol w="699516">
                  <a:extLst>
                    <a:ext uri="{9D8B030D-6E8A-4147-A177-3AD203B41FA5}">
                      <a16:colId xmlns:a16="http://schemas.microsoft.com/office/drawing/2014/main" val="125392173"/>
                    </a:ext>
                  </a:extLst>
                </a:gridCol>
                <a:gridCol w="699516">
                  <a:extLst>
                    <a:ext uri="{9D8B030D-6E8A-4147-A177-3AD203B41FA5}">
                      <a16:colId xmlns:a16="http://schemas.microsoft.com/office/drawing/2014/main" val="2964759364"/>
                    </a:ext>
                  </a:extLst>
                </a:gridCol>
                <a:gridCol w="658368">
                  <a:extLst>
                    <a:ext uri="{9D8B030D-6E8A-4147-A177-3AD203B41FA5}">
                      <a16:colId xmlns:a16="http://schemas.microsoft.com/office/drawing/2014/main" val="260683256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76198569"/>
                  </a:ext>
                </a:extLst>
              </a:tr>
              <a:tr h="370840">
                <a:tc>
                  <a:txBody>
                    <a:bodyPr/>
                    <a:lstStyle/>
                    <a:p>
                      <a:r>
                        <a:rPr lang="en-US" sz="1000"/>
                        <a:t>renaultgaa (Renault - Gulf Advantage)</a:t>
                      </a:r>
                    </a:p>
                  </a:txBody>
                  <a:tcPr/>
                </a:tc>
                <a:tc>
                  <a:txBody>
                    <a:bodyPr/>
                    <a:lstStyle/>
                    <a:p>
                      <a:r>
                        <a:rPr lang="en-US" sz="1000"/>
                        <a:t>675</a:t>
                      </a:r>
                    </a:p>
                  </a:txBody>
                  <a:tcPr/>
                </a:tc>
                <a:tc>
                  <a:txBody>
                    <a:bodyPr/>
                    <a:lstStyle/>
                    <a:p>
                      <a:r>
                        <a:rPr lang="en-US" sz="1000"/>
                        <a:t>-1</a:t>
                      </a:r>
                    </a:p>
                  </a:txBody>
                  <a:tcPr/>
                </a:tc>
                <a:tc>
                  <a:txBody>
                    <a:bodyPr/>
                    <a:lstStyle/>
                    <a:p>
                      <a:r>
                        <a:rPr lang="en-US" sz="1000"/>
                        <a:t>21</a:t>
                      </a:r>
                    </a:p>
                  </a:txBody>
                  <a:tcPr/>
                </a:tc>
                <a:tc>
                  <a:txBody>
                    <a:bodyPr/>
                    <a:lstStyle/>
                    <a:p>
                      <a:r>
                        <a:rPr lang="en-US" sz="1000"/>
                        <a:t>1</a:t>
                      </a:r>
                    </a:p>
                  </a:txBody>
                  <a:tcPr/>
                </a:tc>
                <a:tc>
                  <a:txBody>
                    <a:bodyPr/>
                    <a:lstStyle/>
                    <a:p>
                      <a:r>
                        <a:rPr lang="en-US" sz="1000"/>
                        <a:t>6</a:t>
                      </a:r>
                    </a:p>
                  </a:txBody>
                  <a:tcPr/>
                </a:tc>
                <a:tc>
                  <a:txBody>
                    <a:bodyPr/>
                    <a:lstStyle/>
                    <a:p>
                      <a:r>
                        <a:rPr lang="en-US" sz="1000"/>
                        <a:t>28</a:t>
                      </a:r>
                    </a:p>
                  </a:txBody>
                  <a:tcPr/>
                </a:tc>
                <a:tc>
                  <a:txBody>
                    <a:bodyPr/>
                    <a:lstStyle/>
                    <a:p>
                      <a:r>
                        <a:rPr lang="en-US" sz="1000"/>
                        <a:t>242</a:t>
                      </a:r>
                    </a:p>
                  </a:txBody>
                  <a:tcPr/>
                </a:tc>
                <a:tc>
                  <a:txBody>
                    <a:bodyPr/>
                    <a:lstStyle/>
                    <a:p>
                      <a:r>
                        <a:rPr lang="en-US" sz="1000"/>
                        <a:t>11</a:t>
                      </a:r>
                    </a:p>
                  </a:txBody>
                  <a:tcPr/>
                </a:tc>
                <a:tc>
                  <a:txBody>
                    <a:bodyPr/>
                    <a:lstStyle/>
                    <a:p>
                      <a:r>
                        <a:rPr lang="en-US" sz="1000"/>
                        <a:t>1.3386%</a:t>
                      </a:r>
                    </a:p>
                  </a:txBody>
                  <a:tcPr/>
                </a:tc>
                <a:extLst>
                  <a:ext uri="{0D108BD9-81ED-4DB2-BD59-A6C34878D82A}">
                    <a16:rowId xmlns:a16="http://schemas.microsoft.com/office/drawing/2014/main" val="3193444968"/>
                  </a:ext>
                </a:extLst>
              </a:tr>
            </a:tbl>
          </a:graphicData>
        </a:graphic>
      </p:graphicFrame>
      <p:sp>
        <p:nvSpPr>
          <p:cNvPr id="3" name="Title 2">
            <a:extLst>
              <a:ext uri="{FF2B5EF4-FFF2-40B4-BE49-F238E27FC236}">
                <a16:creationId xmlns:a16="http://schemas.microsoft.com/office/drawing/2014/main" id="{B4A8C6BE-CC76-4085-9502-58D2E6839319}"/>
              </a:ext>
            </a:extLst>
          </p:cNvPr>
          <p:cNvSpPr>
            <a:spLocks noGrp="1"/>
          </p:cNvSpPr>
          <p:nvPr>
            <p:ph type="title"/>
          </p:nvPr>
        </p:nvSpPr>
        <p:spPr/>
        <p:txBody>
          <a:bodyPr/>
          <a:lstStyle/>
          <a:p>
            <a:r>
              <a:rPr lang="en-US"/>
              <a:t>Instagram Key Metrics Table</a:t>
            </a:r>
          </a:p>
        </p:txBody>
      </p:sp>
      <p:sp>
        <p:nvSpPr>
          <p:cNvPr id="4" name="Text Placeholder 3">
            <a:extLst>
              <a:ext uri="{FF2B5EF4-FFF2-40B4-BE49-F238E27FC236}">
                <a16:creationId xmlns:a16="http://schemas.microsoft.com/office/drawing/2014/main" id="{5F9BB5C0-A4B7-44A3-B2B8-B5839925B0AC}"/>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653225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70824-40D9-4097-9B41-E2E00D440B99}"/>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292DAB52-4303-4E7E-BE91-EBFC118A1552}"/>
              </a:ext>
            </a:extLst>
          </p:cNvPr>
          <p:cNvGraphicFramePr>
            <a:graphicFrameLocks noGrp="1"/>
          </p:cNvGraphicFramePr>
          <p:nvPr>
            <p:ph type="chart" sz="quarter" idx="13"/>
            <p:extLst>
              <p:ext uri="{D42A27DB-BD31-4B8C-83A1-F6EECF244321}">
                <p14:modId xmlns:p14="http://schemas.microsoft.com/office/powerpoint/2010/main" val="229950064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B6364F-4FE9-4FB4-A32A-B69B0B47E6EF}"/>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222C3F82-3058-4734-900A-74C6E598B17D}"/>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758347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6700C-1DAE-4F9C-BC0D-6454F75D1DF7}"/>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44CCC891-3C9E-4A3E-A3B0-AD2D50E522CE}"/>
              </a:ext>
            </a:extLst>
          </p:cNvPr>
          <p:cNvGraphicFramePr>
            <a:graphicFrameLocks noGrp="1"/>
          </p:cNvGraphicFramePr>
          <p:nvPr>
            <p:ph type="chart" sz="quarter" idx="13"/>
            <p:extLst>
              <p:ext uri="{D42A27DB-BD31-4B8C-83A1-F6EECF244321}">
                <p14:modId xmlns:p14="http://schemas.microsoft.com/office/powerpoint/2010/main" val="369360388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B5DC3B-2FB8-4239-A998-C4C03E1FA853}"/>
              </a:ext>
            </a:extLst>
          </p:cNvPr>
          <p:cNvSpPr>
            <a:spLocks noGrp="1"/>
          </p:cNvSpPr>
          <p:nvPr>
            <p:ph type="body" sz="quarter" idx="14"/>
          </p:nvPr>
        </p:nvSpPr>
        <p:spPr/>
        <p:txBody>
          <a:bodyPr/>
          <a:lstStyle/>
          <a:p>
            <a:r>
              <a:rPr lang="en-US"/>
              <a:t>07/01/2017 - 08/31/2017</a:t>
            </a:r>
          </a:p>
        </p:txBody>
      </p:sp>
      <p:sp>
        <p:nvSpPr>
          <p:cNvPr id="5" name="Footer Placeholder 4">
            <a:extLst>
              <a:ext uri="{FF2B5EF4-FFF2-40B4-BE49-F238E27FC236}">
                <a16:creationId xmlns:a16="http://schemas.microsoft.com/office/drawing/2014/main" id="{027DF94A-5C29-47D9-BE41-A8B594941803}"/>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684419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A7995FE-23D8-4BCF-81D1-EA75E0BB56B3}"/>
              </a:ext>
            </a:extLst>
          </p:cNvPr>
          <p:cNvGraphicFramePr>
            <a:graphicFrameLocks noGrp="1"/>
          </p:cNvGraphicFramePr>
          <p:nvPr>
            <p:ph type="tbl" sz="quarter" idx="13"/>
            <p:extLst>
              <p:ext uri="{D42A27DB-BD31-4B8C-83A1-F6EECF244321}">
                <p14:modId xmlns:p14="http://schemas.microsoft.com/office/powerpoint/2010/main" val="251272735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67777241"/>
                    </a:ext>
                  </a:extLst>
                </a:gridCol>
                <a:gridCol w="987552">
                  <a:extLst>
                    <a:ext uri="{9D8B030D-6E8A-4147-A177-3AD203B41FA5}">
                      <a16:colId xmlns:a16="http://schemas.microsoft.com/office/drawing/2014/main" val="3163035996"/>
                    </a:ext>
                  </a:extLst>
                </a:gridCol>
                <a:gridCol w="987552">
                  <a:extLst>
                    <a:ext uri="{9D8B030D-6E8A-4147-A177-3AD203B41FA5}">
                      <a16:colId xmlns:a16="http://schemas.microsoft.com/office/drawing/2014/main" val="1640827526"/>
                    </a:ext>
                  </a:extLst>
                </a:gridCol>
                <a:gridCol w="987552">
                  <a:extLst>
                    <a:ext uri="{9D8B030D-6E8A-4147-A177-3AD203B41FA5}">
                      <a16:colId xmlns:a16="http://schemas.microsoft.com/office/drawing/2014/main" val="820397811"/>
                    </a:ext>
                  </a:extLst>
                </a:gridCol>
                <a:gridCol w="987552">
                  <a:extLst>
                    <a:ext uri="{9D8B030D-6E8A-4147-A177-3AD203B41FA5}">
                      <a16:colId xmlns:a16="http://schemas.microsoft.com/office/drawing/2014/main" val="3763614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5292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- 2017-07-31 14:00:42</a:t>
                      </a:r>
                      <a:r>
                        <a:rPr kumimoji="0" lang="en-US" sz="1000" b="0" i="0" u="none" strike="noStrike" kern="1200" cap="none" spc="0" normalizeH="0" baseline="0" noProof="0">
                          <a:ln>
                            <a:noFill/>
                          </a:ln>
                          <a:solidFill>
                            <a:prstClr val="black"/>
                          </a:solidFill>
                          <a:effectLst/>
                          <a:uLnTx/>
                          <a:uFillTx/>
                          <a:latin typeface="+mn-lt"/>
                          <a:ea typeface="+mn-ea"/>
                          <a:cs typeface="+mn-cs"/>
                        </a:rPr>
                        <a:t>
Make your Renault’s Air conditioner summer ready!
Breathe easy this summer by getting your car’s air conditioner checked now for Free.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80283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- 2017-07-31 13:00:45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جهّز سيارتك رينو لأجواء الصيف المنعشة!
استمتع بأجواء منعشة هذا الصيف بالحصول على فحص مجاني لنظام تكييف سيارتك الآن.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20032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- 2017-07-30 15:00:53</a:t>
                      </a:r>
                      <a:r>
                        <a:rPr kumimoji="0" lang="en-US" sz="1000" b="0" i="0" u="none" strike="noStrike" kern="1200" cap="none" spc="0" normalizeH="0" baseline="0" noProof="0">
                          <a:ln>
                            <a:noFill/>
                          </a:ln>
                          <a:solidFill>
                            <a:prstClr val="black"/>
                          </a:solidFill>
                          <a:effectLst/>
                          <a:uLnTx/>
                          <a:uFillTx/>
                          <a:latin typeface="+mn-lt"/>
                          <a:ea typeface="+mn-ea"/>
                          <a:cs typeface="+mn-cs"/>
                        </a:rPr>
                        <a:t>
Screenshot the correct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28518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- 2017-07-29 15:00:43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جهزت نفسك للرحلة؟
</a:t>
                      </a:r>
                      <a:r>
                        <a:rPr kumimoji="0" lang="en-US" sz="1000" b="0" i="0" u="none" strike="noStrike" kern="1200" cap="none" spc="0" normalizeH="0" baseline="0" noProof="0">
                          <a:ln>
                            <a:noFill/>
                          </a:ln>
                          <a:solidFill>
                            <a:prstClr val="black"/>
                          </a:solidFill>
                          <a:effectLst/>
                          <a:uLnTx/>
                          <a:uFillTx/>
                          <a:latin typeface="+mn-lt"/>
                          <a:ea typeface="+mn-ea"/>
                          <a:cs typeface="+mn-cs"/>
                        </a:rPr>
                        <a:t>Do you know how to pack for a road trip?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3523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- 2017-07-28 14:01:01</a:t>
                      </a:r>
                      <a:r>
                        <a:rPr kumimoji="0" lang="en-US" sz="1000" b="0" i="0" u="none" strike="noStrike" kern="1200" cap="none" spc="0" normalizeH="0" baseline="0" noProof="0">
                          <a:ln>
                            <a:noFill/>
                          </a:ln>
                          <a:solidFill>
                            <a:prstClr val="black"/>
                          </a:solidFill>
                          <a:effectLst/>
                          <a:uLnTx/>
                          <a:uFillTx/>
                          <a:latin typeface="+mn-lt"/>
                          <a:ea typeface="+mn-ea"/>
                          <a:cs typeface="+mn-cs"/>
                        </a:rPr>
                        <a:t>
Make your Renault’s Air conditioner summer ready!
Breathe easy this summer by getting your car’s air conditioner checked now for Free.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6948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- 2017-07-28 13:00:37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جهّز سيارتك رينو لأجواء الصيف المنعشة!
استمتع بأجواء منعشة هذا الصيف بالحصول على فحص مجاني لنظام تكييف سيارتك الآن.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89807535"/>
                  </a:ext>
                </a:extLst>
              </a:tr>
            </a:tbl>
          </a:graphicData>
        </a:graphic>
      </p:graphicFrame>
      <p:sp>
        <p:nvSpPr>
          <p:cNvPr id="3" name="Title 2">
            <a:extLst>
              <a:ext uri="{FF2B5EF4-FFF2-40B4-BE49-F238E27FC236}">
                <a16:creationId xmlns:a16="http://schemas.microsoft.com/office/drawing/2014/main" id="{6FD7DCFD-43AD-475A-AD7B-52D2B0FCBF83}"/>
              </a:ext>
            </a:extLst>
          </p:cNvPr>
          <p:cNvSpPr>
            <a:spLocks noGrp="1"/>
          </p:cNvSpPr>
          <p:nvPr>
            <p:ph type="title"/>
          </p:nvPr>
        </p:nvSpPr>
        <p:spPr/>
        <p:txBody>
          <a:bodyPr/>
          <a:lstStyle/>
          <a:p>
            <a:r>
              <a:rPr lang="en-US"/>
              <a:t>Instagram Posts Table - 1 of 5</a:t>
            </a:r>
          </a:p>
        </p:txBody>
      </p:sp>
      <p:sp>
        <p:nvSpPr>
          <p:cNvPr id="4" name="Text Placeholder 3">
            <a:extLst>
              <a:ext uri="{FF2B5EF4-FFF2-40B4-BE49-F238E27FC236}">
                <a16:creationId xmlns:a16="http://schemas.microsoft.com/office/drawing/2014/main" id="{DE79BB35-31CB-47A0-8CD7-94121CD0C74E}"/>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228833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A49AF75-9024-4670-9315-C806682A2635}"/>
              </a:ext>
            </a:extLst>
          </p:cNvPr>
          <p:cNvGraphicFramePr>
            <a:graphicFrameLocks noGrp="1"/>
          </p:cNvGraphicFramePr>
          <p:nvPr>
            <p:ph type="tbl" sz="quarter" idx="13"/>
            <p:extLst>
              <p:ext uri="{D42A27DB-BD31-4B8C-83A1-F6EECF244321}">
                <p14:modId xmlns:p14="http://schemas.microsoft.com/office/powerpoint/2010/main" val="23109390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78531223"/>
                    </a:ext>
                  </a:extLst>
                </a:gridCol>
                <a:gridCol w="987552">
                  <a:extLst>
                    <a:ext uri="{9D8B030D-6E8A-4147-A177-3AD203B41FA5}">
                      <a16:colId xmlns:a16="http://schemas.microsoft.com/office/drawing/2014/main" val="1510717315"/>
                    </a:ext>
                  </a:extLst>
                </a:gridCol>
                <a:gridCol w="987552">
                  <a:extLst>
                    <a:ext uri="{9D8B030D-6E8A-4147-A177-3AD203B41FA5}">
                      <a16:colId xmlns:a16="http://schemas.microsoft.com/office/drawing/2014/main" val="3675927450"/>
                    </a:ext>
                  </a:extLst>
                </a:gridCol>
                <a:gridCol w="987552">
                  <a:extLst>
                    <a:ext uri="{9D8B030D-6E8A-4147-A177-3AD203B41FA5}">
                      <a16:colId xmlns:a16="http://schemas.microsoft.com/office/drawing/2014/main" val="1142768455"/>
                    </a:ext>
                  </a:extLst>
                </a:gridCol>
                <a:gridCol w="987552">
                  <a:extLst>
                    <a:ext uri="{9D8B030D-6E8A-4147-A177-3AD203B41FA5}">
                      <a16:colId xmlns:a16="http://schemas.microsoft.com/office/drawing/2014/main" val="3061590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2893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- 2017-07-27 15:00:39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تأكد من تغيير الزيت خلال فصل الصيف حتى لا يتلف المحرك #نصائح_ربنو
</a:t>
                      </a:r>
                      <a:r>
                        <a:rPr kumimoji="0" lang="en-US" sz="1000" b="0" i="0" u="none" strike="noStrike" kern="1200" cap="none" spc="0" normalizeH="0" baseline="0" noProof="0">
                          <a:ln>
                            <a:noFill/>
                          </a:ln>
                          <a:solidFill>
                            <a:prstClr val="black"/>
                          </a:solidFill>
                          <a:effectLst/>
                          <a:uLnTx/>
                          <a:uFillTx/>
                          <a:latin typeface="+mn-lt"/>
                          <a:ea typeface="+mn-ea"/>
                          <a:cs typeface="+mn-cs"/>
                        </a:rPr>
                        <a:t>Make sure you change your car's oil in the summer so it does not negatively affect the engine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8686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- 2017-07-26 15:00:43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التقط الشاشة على سيارتك المفضلة!
</a:t>
                      </a:r>
                      <a:r>
                        <a:rPr kumimoji="0" lang="en-US" sz="1000" b="0" i="0" u="none" strike="noStrike" kern="1200" cap="none" spc="0" normalizeH="0" baseline="0" noProof="0">
                          <a:ln>
                            <a:noFill/>
                          </a:ln>
                          <a:solidFill>
                            <a:prstClr val="black"/>
                          </a:solidFill>
                          <a:effectLst/>
                          <a:uLnTx/>
                          <a:uFillTx/>
                          <a:latin typeface="+mn-lt"/>
                          <a:ea typeface="+mn-ea"/>
                          <a:cs typeface="+mn-cs"/>
                        </a:rPr>
                        <a:t>All of our cars are unique! Screenshot your favorite!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91920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- 2017-07-26 13:00:31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تفادي ارتفاع حرارة محرك سيارتك عن طريق التأكد من سلامة مقياس درجة الحرارة الموجود في السيارة و استبدال مضخة الماء و المروحة عند ملاحظة ضعفها #نصائح_رينو
</a:t>
                      </a:r>
                      <a:r>
                        <a:rPr kumimoji="0" lang="en-US" sz="1000" b="0" i="0" u="none" strike="noStrike" kern="1200" cap="none" spc="0" normalizeH="0" baseline="0" noProof="0">
                          <a:ln>
                            <a:noFill/>
                          </a:ln>
                          <a:solidFill>
                            <a:prstClr val="black"/>
                          </a:solidFill>
                          <a:effectLst/>
                          <a:uLnTx/>
                          <a:uFillTx/>
                          <a:latin typeface="+mn-lt"/>
                          <a:ea typeface="+mn-ea"/>
                          <a:cs typeface="+mn-cs"/>
                        </a:rPr>
                        <a:t>Avoid having your car engine overheat by constantly checking its parts and rushing to fix what needs to be fixed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3283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- 2017-07-25 14:00:57</a:t>
                      </a:r>
                      <a:r>
                        <a:rPr kumimoji="0" lang="en-US" sz="1000" b="0" i="0" u="none" strike="noStrike" kern="1200" cap="none" spc="0" normalizeH="0" baseline="0" noProof="0">
                          <a:ln>
                            <a:noFill/>
                          </a:ln>
                          <a:solidFill>
                            <a:prstClr val="black"/>
                          </a:solidFill>
                          <a:effectLst/>
                          <a:uLnTx/>
                          <a:uFillTx/>
                          <a:latin typeface="+mn-lt"/>
                          <a:ea typeface="+mn-ea"/>
                          <a:cs typeface="+mn-cs"/>
                        </a:rPr>
                        <a:t>
Make your Renault’s Air conditioner summer ready!
Breathe easy this summer by getting your car’s air conditioner checked now for Free.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0079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- 2017-07-25 13:02:39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جهّز سيارتك رينو لأجواء الصيف المنعشة!
استمتع بأجواء منعشة هذا الصيف بالحصول على فحص مجاني لنظام تكييف سيارتك الآن.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1264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- 2017-07-24 15:00:35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هي وجهتك لرحلتك بالسيارة هذا الصيف؟
</a:t>
                      </a:r>
                      <a:r>
                        <a:rPr kumimoji="0" lang="en-US" sz="1000" b="0" i="0" u="none" strike="noStrike" kern="1200" cap="none" spc="0" normalizeH="0" baseline="0" noProof="0">
                          <a:ln>
                            <a:noFill/>
                          </a:ln>
                          <a:solidFill>
                            <a:prstClr val="black"/>
                          </a:solidFill>
                          <a:effectLst/>
                          <a:uLnTx/>
                          <a:uFillTx/>
                          <a:latin typeface="+mn-lt"/>
                          <a:ea typeface="+mn-ea"/>
                          <a:cs typeface="+mn-cs"/>
                        </a:rPr>
                        <a:t>What is your road trip destination?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3186848"/>
                  </a:ext>
                </a:extLst>
              </a:tr>
            </a:tbl>
          </a:graphicData>
        </a:graphic>
      </p:graphicFrame>
      <p:sp>
        <p:nvSpPr>
          <p:cNvPr id="3" name="Title 2">
            <a:extLst>
              <a:ext uri="{FF2B5EF4-FFF2-40B4-BE49-F238E27FC236}">
                <a16:creationId xmlns:a16="http://schemas.microsoft.com/office/drawing/2014/main" id="{87E41EC2-7DC8-4E4B-8897-5CAFCFB2B194}"/>
              </a:ext>
            </a:extLst>
          </p:cNvPr>
          <p:cNvSpPr>
            <a:spLocks noGrp="1"/>
          </p:cNvSpPr>
          <p:nvPr>
            <p:ph type="title"/>
          </p:nvPr>
        </p:nvSpPr>
        <p:spPr/>
        <p:txBody>
          <a:bodyPr/>
          <a:lstStyle/>
          <a:p>
            <a:r>
              <a:rPr lang="en-US"/>
              <a:t>Instagram Posts Table - 2 of 5</a:t>
            </a:r>
          </a:p>
        </p:txBody>
      </p:sp>
      <p:sp>
        <p:nvSpPr>
          <p:cNvPr id="4" name="Text Placeholder 3">
            <a:extLst>
              <a:ext uri="{FF2B5EF4-FFF2-40B4-BE49-F238E27FC236}">
                <a16:creationId xmlns:a16="http://schemas.microsoft.com/office/drawing/2014/main" id="{B3FDFEEC-F43D-4DAE-8A1A-0187284C601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445404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A9C8DB8-C677-4FF1-B35F-A5560CFA92D2}"/>
              </a:ext>
            </a:extLst>
          </p:cNvPr>
          <p:cNvGraphicFramePr>
            <a:graphicFrameLocks noGrp="1"/>
          </p:cNvGraphicFramePr>
          <p:nvPr>
            <p:ph type="tbl" sz="quarter" idx="13"/>
            <p:extLst>
              <p:ext uri="{D42A27DB-BD31-4B8C-83A1-F6EECF244321}">
                <p14:modId xmlns:p14="http://schemas.microsoft.com/office/powerpoint/2010/main" val="93746569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77695434"/>
                    </a:ext>
                  </a:extLst>
                </a:gridCol>
                <a:gridCol w="987552">
                  <a:extLst>
                    <a:ext uri="{9D8B030D-6E8A-4147-A177-3AD203B41FA5}">
                      <a16:colId xmlns:a16="http://schemas.microsoft.com/office/drawing/2014/main" val="233621214"/>
                    </a:ext>
                  </a:extLst>
                </a:gridCol>
                <a:gridCol w="987552">
                  <a:extLst>
                    <a:ext uri="{9D8B030D-6E8A-4147-A177-3AD203B41FA5}">
                      <a16:colId xmlns:a16="http://schemas.microsoft.com/office/drawing/2014/main" val="914469858"/>
                    </a:ext>
                  </a:extLst>
                </a:gridCol>
                <a:gridCol w="987552">
                  <a:extLst>
                    <a:ext uri="{9D8B030D-6E8A-4147-A177-3AD203B41FA5}">
                      <a16:colId xmlns:a16="http://schemas.microsoft.com/office/drawing/2014/main" val="430765319"/>
                    </a:ext>
                  </a:extLst>
                </a:gridCol>
                <a:gridCol w="987552">
                  <a:extLst>
                    <a:ext uri="{9D8B030D-6E8A-4147-A177-3AD203B41FA5}">
                      <a16:colId xmlns:a16="http://schemas.microsoft.com/office/drawing/2014/main" val="1729165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3611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- 2017-07-24 13:00:44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زود ببعض الخرائط وحدد خط سيرك مسبقا. تعرف على المناطق المحيطة بالطريق التي تسير عليها. ثم حدد الجهة التي تستدعيها في حالة تعطل سيارتك #نصائح_رينو
</a:t>
                      </a:r>
                      <a:r>
                        <a:rPr kumimoji="0" lang="en-US" sz="1000" b="0" i="0" u="none" strike="noStrike" kern="1200" cap="none" spc="0" normalizeH="0" baseline="0" noProof="0">
                          <a:ln>
                            <a:noFill/>
                          </a:ln>
                          <a:solidFill>
                            <a:prstClr val="black"/>
                          </a:solidFill>
                          <a:effectLst/>
                          <a:uLnTx/>
                          <a:uFillTx/>
                          <a:latin typeface="+mn-lt"/>
                          <a:ea typeface="+mn-ea"/>
                          <a:cs typeface="+mn-cs"/>
                        </a:rPr>
                        <a:t>Get some maps and plan your path while locating certain points that might be of your assistance in case something happens.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06823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- 2017-07-23 15:00:34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تجنب وقوف سيارتك تحت ضوء الشمس المباشر حيث يمكن أن تلحق ضرراً بالأجزاء الداخلية للسيارة #نصائح_رينو
</a:t>
                      </a:r>
                      <a:r>
                        <a:rPr kumimoji="0" lang="en-US" sz="1000" b="0" i="0" u="none" strike="noStrike" kern="1200" cap="none" spc="0" normalizeH="0" baseline="0" noProof="0">
                          <a:ln>
                            <a:noFill/>
                          </a:ln>
                          <a:solidFill>
                            <a:prstClr val="black"/>
                          </a:solidFill>
                          <a:effectLst/>
                          <a:uLnTx/>
                          <a:uFillTx/>
                          <a:latin typeface="+mn-lt"/>
                          <a:ea typeface="+mn-ea"/>
                          <a:cs typeface="+mn-cs"/>
                        </a:rPr>
                        <a:t>Avoid parking your car in direct sunlight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8241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- 2017-07-23 13:01:04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سيما خلال فصل الصيف الحار، إن عمل نظام مكيف الهواء هو أمر ضروري للمحافظة على برودة مناسبة وللحماية من درجات الحرارة العالية. قم بمراجعة سائل التبريد والتأكد من كفايته داخل السيارة. #نصائح_رينو
</a:t>
                      </a:r>
                      <a:r>
                        <a:rPr kumimoji="0" lang="en-US" sz="1000" b="0" i="0" u="none" strike="noStrike" kern="1200" cap="none" spc="0" normalizeH="0" baseline="0" noProof="0">
                          <a:ln>
                            <a:noFill/>
                          </a:ln>
                          <a:solidFill>
                            <a:prstClr val="black"/>
                          </a:solidFill>
                          <a:effectLst/>
                          <a:uLnTx/>
                          <a:uFillTx/>
                          <a:latin typeface="+mn-lt"/>
                          <a:ea typeface="+mn-ea"/>
                          <a:cs typeface="+mn-cs"/>
                        </a:rPr>
                        <a:t>Never neglect the importance of checking your car's air conditioning; especially in the hot summer months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2193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- 2017-07-22 14:01:00</a:t>
                      </a:r>
                      <a:r>
                        <a:rPr kumimoji="0" lang="en-US" sz="1000" b="0" i="0" u="none" strike="noStrike" kern="1200" cap="none" spc="0" normalizeH="0" baseline="0" noProof="0">
                          <a:ln>
                            <a:noFill/>
                          </a:ln>
                          <a:solidFill>
                            <a:prstClr val="black"/>
                          </a:solidFill>
                          <a:effectLst/>
                          <a:uLnTx/>
                          <a:uFillTx/>
                          <a:latin typeface="+mn-lt"/>
                          <a:ea typeface="+mn-ea"/>
                          <a:cs typeface="+mn-cs"/>
                        </a:rPr>
                        <a:t>
Make your Renault’s Air conditioner summer ready!
Breathe easy this summer by getting your car’s air conditioner checked now for Free.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1732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- 2017-07-22 13:01:28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جهّز سيارتك رينو لأجواء الصيف المنعشة!
استمتع بأجواء منعشة هذا الصيف بالحصول على فحص مجاني لنظام تكييف سيارتك الآن.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42323456"/>
                  </a:ext>
                </a:extLst>
              </a:tr>
            </a:tbl>
          </a:graphicData>
        </a:graphic>
      </p:graphicFrame>
      <p:sp>
        <p:nvSpPr>
          <p:cNvPr id="3" name="Title 2">
            <a:extLst>
              <a:ext uri="{FF2B5EF4-FFF2-40B4-BE49-F238E27FC236}">
                <a16:creationId xmlns:a16="http://schemas.microsoft.com/office/drawing/2014/main" id="{11235F24-A997-45FE-AF4D-15402C1C2B23}"/>
              </a:ext>
            </a:extLst>
          </p:cNvPr>
          <p:cNvSpPr>
            <a:spLocks noGrp="1"/>
          </p:cNvSpPr>
          <p:nvPr>
            <p:ph type="title"/>
          </p:nvPr>
        </p:nvSpPr>
        <p:spPr/>
        <p:txBody>
          <a:bodyPr/>
          <a:lstStyle/>
          <a:p>
            <a:r>
              <a:rPr lang="en-US"/>
              <a:t>Instagram Posts Table - 3 of 5</a:t>
            </a:r>
          </a:p>
        </p:txBody>
      </p:sp>
      <p:sp>
        <p:nvSpPr>
          <p:cNvPr id="4" name="Text Placeholder 3">
            <a:extLst>
              <a:ext uri="{FF2B5EF4-FFF2-40B4-BE49-F238E27FC236}">
                <a16:creationId xmlns:a16="http://schemas.microsoft.com/office/drawing/2014/main" id="{FC6B895C-1CD4-4148-9D9D-3642FB7ED658}"/>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694110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E554F7D9-D3FD-47E2-AA8D-63D5AD0DA272}"/>
              </a:ext>
            </a:extLst>
          </p:cNvPr>
          <p:cNvGraphicFramePr>
            <a:graphicFrameLocks noGrp="1"/>
          </p:cNvGraphicFramePr>
          <p:nvPr>
            <p:ph type="tbl" sz="quarter" idx="13"/>
            <p:extLst>
              <p:ext uri="{D42A27DB-BD31-4B8C-83A1-F6EECF244321}">
                <p14:modId xmlns:p14="http://schemas.microsoft.com/office/powerpoint/2010/main" val="387716436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64068905"/>
                    </a:ext>
                  </a:extLst>
                </a:gridCol>
                <a:gridCol w="987552">
                  <a:extLst>
                    <a:ext uri="{9D8B030D-6E8A-4147-A177-3AD203B41FA5}">
                      <a16:colId xmlns:a16="http://schemas.microsoft.com/office/drawing/2014/main" val="2236745766"/>
                    </a:ext>
                  </a:extLst>
                </a:gridCol>
                <a:gridCol w="987552">
                  <a:extLst>
                    <a:ext uri="{9D8B030D-6E8A-4147-A177-3AD203B41FA5}">
                      <a16:colId xmlns:a16="http://schemas.microsoft.com/office/drawing/2014/main" val="1192026914"/>
                    </a:ext>
                  </a:extLst>
                </a:gridCol>
                <a:gridCol w="987552">
                  <a:extLst>
                    <a:ext uri="{9D8B030D-6E8A-4147-A177-3AD203B41FA5}">
                      <a16:colId xmlns:a16="http://schemas.microsoft.com/office/drawing/2014/main" val="2874081874"/>
                    </a:ext>
                  </a:extLst>
                </a:gridCol>
                <a:gridCol w="987552">
                  <a:extLst>
                    <a:ext uri="{9D8B030D-6E8A-4147-A177-3AD203B41FA5}">
                      <a16:colId xmlns:a16="http://schemas.microsoft.com/office/drawing/2014/main" val="82658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497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- 2017-07-21 15:01:01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#سيمبول للنزهات العائلية
#</a:t>
                      </a:r>
                      <a:r>
                        <a:rPr kumimoji="0" lang="en-US" sz="1000" b="0" i="0" u="none" strike="noStrike" kern="1200" cap="none" spc="0" normalizeH="0" baseline="0" noProof="0">
                          <a:ln>
                            <a:noFill/>
                          </a:ln>
                          <a:solidFill>
                            <a:prstClr val="black"/>
                          </a:solidFill>
                          <a:effectLst/>
                          <a:uLnTx/>
                          <a:uFillTx/>
                          <a:latin typeface="+mn-lt"/>
                          <a:ea typeface="+mn-ea"/>
                          <a:cs typeface="+mn-cs"/>
                        </a:rPr>
                        <a:t>Renault #Symbol, for family outings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6730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- 2017-07-20 15:00:40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#تاليسمان، قيادة حرة
#</a:t>
                      </a:r>
                      <a:r>
                        <a:rPr kumimoji="0" lang="en-US" sz="1000" b="0" i="0" u="none" strike="noStrike" kern="1200" cap="none" spc="0" normalizeH="0" baseline="0" noProof="0">
                          <a:ln>
                            <a:noFill/>
                          </a:ln>
                          <a:solidFill>
                            <a:prstClr val="black"/>
                          </a:solidFill>
                          <a:effectLst/>
                          <a:uLnTx/>
                          <a:uFillTx/>
                          <a:latin typeface="+mn-lt"/>
                          <a:ea typeface="+mn-ea"/>
                          <a:cs typeface="+mn-cs"/>
                        </a:rPr>
                        <a:t>Renault #Talisman, smooth driving all the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943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- 2017-07-19 15:00:41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#كوليوس، صديقك في رحلات الاستكشاف
#</a:t>
                      </a:r>
                      <a:r>
                        <a:rPr kumimoji="0" lang="en-US" sz="1000" b="0" i="0" u="none" strike="noStrike" kern="1200" cap="none" spc="0" normalizeH="0" baseline="0" noProof="0">
                          <a:ln>
                            <a:noFill/>
                          </a:ln>
                          <a:solidFill>
                            <a:prstClr val="black"/>
                          </a:solidFill>
                          <a:effectLst/>
                          <a:uLnTx/>
                          <a:uFillTx/>
                          <a:latin typeface="+mn-lt"/>
                          <a:ea typeface="+mn-ea"/>
                          <a:cs typeface="+mn-cs"/>
                        </a:rPr>
                        <a:t>Renault #Koleos, your companion in your discovery excursions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5017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- 2017-07-18 10:15:31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جميع الأشياء تستخدم في الرحلات ، ما عدا...؟
</a:t>
                      </a:r>
                      <a:r>
                        <a:rPr kumimoji="0" lang="en-US" sz="1000" b="0" i="0" u="none" strike="noStrike" kern="1200" cap="none" spc="0" normalizeH="0" baseline="0" noProof="0">
                          <a:ln>
                            <a:noFill/>
                          </a:ln>
                          <a:solidFill>
                            <a:prstClr val="black"/>
                          </a:solidFill>
                          <a:effectLst/>
                          <a:uLnTx/>
                          <a:uFillTx/>
                          <a:latin typeface="+mn-lt"/>
                          <a:ea typeface="+mn-ea"/>
                          <a:cs typeface="+mn-cs"/>
                        </a:rPr>
                        <a:t>Which one is not a road-trip item?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9696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- 2017-07-17 15:00:26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لضمان راحة البال خلال فترة الصيف، تحقق من سلامة المركبة وصحتها بشكل مستمر و خصوصاُ في وقت الصيف #نصائح_رينو
</a:t>
                      </a:r>
                      <a:r>
                        <a:rPr kumimoji="0" lang="en-US" sz="1000" b="0" i="0" u="none" strike="noStrike" kern="1200" cap="none" spc="0" normalizeH="0" baseline="0" noProof="0">
                          <a:ln>
                            <a:noFill/>
                          </a:ln>
                          <a:solidFill>
                            <a:prstClr val="black"/>
                          </a:solidFill>
                          <a:effectLst/>
                          <a:uLnTx/>
                          <a:uFillTx/>
                          <a:latin typeface="+mn-lt"/>
                          <a:ea typeface="+mn-ea"/>
                          <a:cs typeface="+mn-cs"/>
                        </a:rPr>
                        <a:t>Put your mind at ease and guarantee your car's safety with regular check-ups that should increase within the summer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70549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- 2017-07-16 15:00:36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#ميجان، الاجتماعية الأنيقة
#</a:t>
                      </a:r>
                      <a:r>
                        <a:rPr kumimoji="0" lang="en-US" sz="1000" b="0" i="0" u="none" strike="noStrike" kern="1200" cap="none" spc="0" normalizeH="0" baseline="0" noProof="0">
                          <a:ln>
                            <a:noFill/>
                          </a:ln>
                          <a:solidFill>
                            <a:prstClr val="black"/>
                          </a:solidFill>
                          <a:effectLst/>
                          <a:uLnTx/>
                          <a:uFillTx/>
                          <a:latin typeface="+mn-lt"/>
                          <a:ea typeface="+mn-ea"/>
                          <a:cs typeface="+mn-cs"/>
                        </a:rPr>
                        <a:t>Renault #Megane, socializing in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8436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- 2017-07-06 15:01:10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#كابتشر، الاستمتاع بالحياة بجانب البحر
#</a:t>
                      </a:r>
                      <a:r>
                        <a:rPr kumimoji="0" lang="en-US" sz="1000" b="0" i="0" u="none" strike="noStrike" kern="1200" cap="none" spc="0" normalizeH="0" baseline="0" noProof="0">
                          <a:ln>
                            <a:noFill/>
                          </a:ln>
                          <a:solidFill>
                            <a:prstClr val="black"/>
                          </a:solidFill>
                          <a:effectLst/>
                          <a:uLnTx/>
                          <a:uFillTx/>
                          <a:latin typeface="+mn-lt"/>
                          <a:ea typeface="+mn-ea"/>
                          <a:cs typeface="+mn-cs"/>
                        </a:rPr>
                        <a:t>Renault #Capture, enjoying life by the beach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8314458"/>
                  </a:ext>
                </a:extLst>
              </a:tr>
            </a:tbl>
          </a:graphicData>
        </a:graphic>
      </p:graphicFrame>
      <p:sp>
        <p:nvSpPr>
          <p:cNvPr id="3" name="Title 2">
            <a:extLst>
              <a:ext uri="{FF2B5EF4-FFF2-40B4-BE49-F238E27FC236}">
                <a16:creationId xmlns:a16="http://schemas.microsoft.com/office/drawing/2014/main" id="{1B66CDB1-E546-42A2-B843-928E324C67C1}"/>
              </a:ext>
            </a:extLst>
          </p:cNvPr>
          <p:cNvSpPr>
            <a:spLocks noGrp="1"/>
          </p:cNvSpPr>
          <p:nvPr>
            <p:ph type="title"/>
          </p:nvPr>
        </p:nvSpPr>
        <p:spPr/>
        <p:txBody>
          <a:bodyPr/>
          <a:lstStyle/>
          <a:p>
            <a:r>
              <a:rPr lang="en-US"/>
              <a:t>Instagram Posts Table - 4 of 5</a:t>
            </a:r>
          </a:p>
        </p:txBody>
      </p:sp>
      <p:sp>
        <p:nvSpPr>
          <p:cNvPr id="4" name="Text Placeholder 3">
            <a:extLst>
              <a:ext uri="{FF2B5EF4-FFF2-40B4-BE49-F238E27FC236}">
                <a16:creationId xmlns:a16="http://schemas.microsoft.com/office/drawing/2014/main" id="{4DD1D00C-7B0A-4F67-84A0-74F029F78AF7}"/>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809049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8B62465-FBC6-4343-A410-F6321D5F4ECD}"/>
              </a:ext>
            </a:extLst>
          </p:cNvPr>
          <p:cNvGraphicFramePr>
            <a:graphicFrameLocks noGrp="1"/>
          </p:cNvGraphicFramePr>
          <p:nvPr>
            <p:ph type="tbl" sz="quarter" idx="13"/>
            <p:extLst>
              <p:ext uri="{D42A27DB-BD31-4B8C-83A1-F6EECF244321}">
                <p14:modId xmlns:p14="http://schemas.microsoft.com/office/powerpoint/2010/main" val="422267901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02563452"/>
                    </a:ext>
                  </a:extLst>
                </a:gridCol>
                <a:gridCol w="987552">
                  <a:extLst>
                    <a:ext uri="{9D8B030D-6E8A-4147-A177-3AD203B41FA5}">
                      <a16:colId xmlns:a16="http://schemas.microsoft.com/office/drawing/2014/main" val="4271714207"/>
                    </a:ext>
                  </a:extLst>
                </a:gridCol>
                <a:gridCol w="987552">
                  <a:extLst>
                    <a:ext uri="{9D8B030D-6E8A-4147-A177-3AD203B41FA5}">
                      <a16:colId xmlns:a16="http://schemas.microsoft.com/office/drawing/2014/main" val="3400654582"/>
                    </a:ext>
                  </a:extLst>
                </a:gridCol>
                <a:gridCol w="987552">
                  <a:extLst>
                    <a:ext uri="{9D8B030D-6E8A-4147-A177-3AD203B41FA5}">
                      <a16:colId xmlns:a16="http://schemas.microsoft.com/office/drawing/2014/main" val="3644990625"/>
                    </a:ext>
                  </a:extLst>
                </a:gridCol>
                <a:gridCol w="987552">
                  <a:extLst>
                    <a:ext uri="{9D8B030D-6E8A-4147-A177-3AD203B41FA5}">
                      <a16:colId xmlns:a16="http://schemas.microsoft.com/office/drawing/2014/main" val="3433156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3974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- 2017-07-05 14:00:20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جهّز سيارتك رينو لأجواء الصيف المنعشة!
استمتع بأجواء منعشة هذا الصيف بالحصول على فحص مجاني لنظام تكييف سيارتك الآن.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Make your Renault’s Air conditioner summer ready!
Breathe easy this summer by getting your car’s air conditioner checked now for Free.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05112678"/>
                  </a:ext>
                </a:extLst>
              </a:tr>
            </a:tbl>
          </a:graphicData>
        </a:graphic>
      </p:graphicFrame>
      <p:sp>
        <p:nvSpPr>
          <p:cNvPr id="3" name="Title 2">
            <a:extLst>
              <a:ext uri="{FF2B5EF4-FFF2-40B4-BE49-F238E27FC236}">
                <a16:creationId xmlns:a16="http://schemas.microsoft.com/office/drawing/2014/main" id="{349C8EF2-252B-4787-9B56-D5AA43F811F9}"/>
              </a:ext>
            </a:extLst>
          </p:cNvPr>
          <p:cNvSpPr>
            <a:spLocks noGrp="1"/>
          </p:cNvSpPr>
          <p:nvPr>
            <p:ph type="title"/>
          </p:nvPr>
        </p:nvSpPr>
        <p:spPr/>
        <p:txBody>
          <a:bodyPr/>
          <a:lstStyle/>
          <a:p>
            <a:r>
              <a:rPr lang="en-US"/>
              <a:t>Instagram Posts Table - 5 of 5</a:t>
            </a:r>
          </a:p>
        </p:txBody>
      </p:sp>
      <p:sp>
        <p:nvSpPr>
          <p:cNvPr id="4" name="Text Placeholder 3">
            <a:extLst>
              <a:ext uri="{FF2B5EF4-FFF2-40B4-BE49-F238E27FC236}">
                <a16:creationId xmlns:a16="http://schemas.microsoft.com/office/drawing/2014/main" id="{3D0C9634-0A1E-4EA1-ABE5-6F7014AC975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349582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AA537-99D3-498D-97FC-5F9AAF26D263}"/>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77131103-9F43-48FE-B5C2-5B05609B082C}"/>
              </a:ext>
            </a:extLst>
          </p:cNvPr>
          <p:cNvGraphicFramePr>
            <a:graphicFrameLocks noGrp="1"/>
          </p:cNvGraphicFramePr>
          <p:nvPr>
            <p:ph type="chart" sz="quarter" idx="13"/>
            <p:extLst>
              <p:ext uri="{D42A27DB-BD31-4B8C-83A1-F6EECF244321}">
                <p14:modId xmlns:p14="http://schemas.microsoft.com/office/powerpoint/2010/main" val="173333613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DB70C3-957E-41DA-A1A2-C4ACA799087C}"/>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6ED70521-15F7-4157-9F46-0A0E988BBEDA}"/>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4377625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20180308_112500</Template>
  <TotalTime>0</TotalTime>
  <Words>529</Words>
  <Application>Microsoft Office PowerPoint</Application>
  <PresentationFormat>On-screen Show (4:3)</PresentationFormat>
  <Paragraphs>195</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Lato</vt:lpstr>
      <vt:lpstr>quintly_template</vt:lpstr>
      <vt:lpstr>Overview</vt:lpstr>
      <vt:lpstr>Instagram Followers Total</vt:lpstr>
      <vt:lpstr>Instagram Key Metrics Table</vt:lpstr>
      <vt:lpstr>Instagram Followers Change Rate</vt:lpstr>
      <vt:lpstr>Instagram Interaction Rate</vt:lpstr>
      <vt:lpstr>Instagram Posts Table - 1 of 5</vt:lpstr>
      <vt:lpstr>Instagram Posts Table - 2 of 5</vt:lpstr>
      <vt:lpstr>Instagram Posts Table - 3 of 5</vt:lpstr>
      <vt:lpstr>Instagram Posts Table - 4 of 5</vt:lpstr>
      <vt:lpstr>Instagram Posts Table - 5 of 5</vt:lpstr>
      <vt:lpstr>Instagram Average Interactions Per Post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2018-03-08T11:25:00Z</dcterms:created>
  <dcterms:modified xsi:type="dcterms:W3CDTF">2018-03-08T11:25:21Z</dcterms:modified>
</cp:coreProperties>
</file>