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renaultgaa (Renault - Gulf Advantage)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664</c:v>
                </c:pt>
                <c:pt idx="1">
                  <c:v>665</c:v>
                </c:pt>
                <c:pt idx="2">
                  <c:v>665</c:v>
                </c:pt>
                <c:pt idx="3">
                  <c:v>665</c:v>
                </c:pt>
                <c:pt idx="4">
                  <c:v>666</c:v>
                </c:pt>
                <c:pt idx="5">
                  <c:v>666</c:v>
                </c:pt>
                <c:pt idx="6">
                  <c:v>666</c:v>
                </c:pt>
                <c:pt idx="7">
                  <c:v>669</c:v>
                </c:pt>
                <c:pt idx="8">
                  <c:v>670</c:v>
                </c:pt>
                <c:pt idx="9">
                  <c:v>670</c:v>
                </c:pt>
                <c:pt idx="10">
                  <c:v>671</c:v>
                </c:pt>
                <c:pt idx="11">
                  <c:v>672</c:v>
                </c:pt>
                <c:pt idx="12">
                  <c:v>673</c:v>
                </c:pt>
                <c:pt idx="13">
                  <c:v>672</c:v>
                </c:pt>
                <c:pt idx="14">
                  <c:v>672</c:v>
                </c:pt>
                <c:pt idx="15">
                  <c:v>670</c:v>
                </c:pt>
                <c:pt idx="16">
                  <c:v>671</c:v>
                </c:pt>
                <c:pt idx="17">
                  <c:v>671</c:v>
                </c:pt>
                <c:pt idx="18">
                  <c:v>672</c:v>
                </c:pt>
                <c:pt idx="19">
                  <c:v>672</c:v>
                </c:pt>
                <c:pt idx="20">
                  <c:v>672</c:v>
                </c:pt>
                <c:pt idx="21">
                  <c:v>674</c:v>
                </c:pt>
                <c:pt idx="22">
                  <c:v>675</c:v>
                </c:pt>
                <c:pt idx="23">
                  <c:v>675</c:v>
                </c:pt>
                <c:pt idx="24">
                  <c:v>675</c:v>
                </c:pt>
                <c:pt idx="25">
                  <c:v>675</c:v>
                </c:pt>
                <c:pt idx="26">
                  <c:v>674</c:v>
                </c:pt>
                <c:pt idx="27">
                  <c:v>674</c:v>
                </c:pt>
                <c:pt idx="28">
                  <c:v>676</c:v>
                </c:pt>
                <c:pt idx="29">
                  <c:v>676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01-4571-A4A7-D82056BB3A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079976"/>
        <c:axId val="283077024"/>
      </c:lineChart>
      <c:dateAx>
        <c:axId val="283079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077024"/>
        <c:crosses val="autoZero"/>
        <c:auto val="1"/>
        <c:lblOffset val="100"/>
        <c:baseTimeUnit val="days"/>
      </c:dateAx>
      <c:valAx>
        <c:axId val="283077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079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renaultgaa (Renault - Gulf Advantage)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0.15060240963855001</c:v>
                </c:pt>
                <c:pt idx="2">
                  <c:v>0</c:v>
                </c:pt>
                <c:pt idx="3">
                  <c:v>0</c:v>
                </c:pt>
                <c:pt idx="4">
                  <c:v>0.15037593984962</c:v>
                </c:pt>
                <c:pt idx="5">
                  <c:v>0</c:v>
                </c:pt>
                <c:pt idx="6">
                  <c:v>0</c:v>
                </c:pt>
                <c:pt idx="7">
                  <c:v>0.45045045045045001</c:v>
                </c:pt>
                <c:pt idx="8">
                  <c:v>0.14947683109118001</c:v>
                </c:pt>
                <c:pt idx="9">
                  <c:v>0</c:v>
                </c:pt>
                <c:pt idx="10">
                  <c:v>0.14925373134327999</c:v>
                </c:pt>
                <c:pt idx="11">
                  <c:v>0.14903129657228001</c:v>
                </c:pt>
                <c:pt idx="12">
                  <c:v>0.14880952380952001</c:v>
                </c:pt>
                <c:pt idx="13">
                  <c:v>-0.14858841010401</c:v>
                </c:pt>
                <c:pt idx="14">
                  <c:v>0</c:v>
                </c:pt>
                <c:pt idx="15">
                  <c:v>-0.29761904761905</c:v>
                </c:pt>
                <c:pt idx="16">
                  <c:v>0.14925373134327999</c:v>
                </c:pt>
                <c:pt idx="17">
                  <c:v>0</c:v>
                </c:pt>
                <c:pt idx="18">
                  <c:v>0.14903129657228001</c:v>
                </c:pt>
                <c:pt idx="19">
                  <c:v>0</c:v>
                </c:pt>
                <c:pt idx="20">
                  <c:v>0</c:v>
                </c:pt>
                <c:pt idx="21">
                  <c:v>0.29761904761905</c:v>
                </c:pt>
                <c:pt idx="22">
                  <c:v>0.14836795252226001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-0.14814814814815</c:v>
                </c:pt>
                <c:pt idx="27">
                  <c:v>0</c:v>
                </c:pt>
                <c:pt idx="28">
                  <c:v>0.29673590504450997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886-41B4-9D4C-6840EC676A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2605400"/>
        <c:axId val="372607368"/>
      </c:lineChart>
      <c:dateAx>
        <c:axId val="372605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607368"/>
        <c:crosses val="autoZero"/>
        <c:auto val="1"/>
        <c:lblOffset val="100"/>
        <c:baseTimeUnit val="days"/>
      </c:dateAx>
      <c:valAx>
        <c:axId val="372607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605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renaultgaa (Renault - Gulf Advantage)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1.6554</c:v>
                </c:pt>
                <c:pt idx="2">
                  <c:v>0</c:v>
                </c:pt>
                <c:pt idx="3">
                  <c:v>3.1579000000000002</c:v>
                </c:pt>
                <c:pt idx="4">
                  <c:v>1.2020999999999999</c:v>
                </c:pt>
                <c:pt idx="5">
                  <c:v>1.8018000000000001</c:v>
                </c:pt>
                <c:pt idx="6">
                  <c:v>2.5526</c:v>
                </c:pt>
                <c:pt idx="7">
                  <c:v>1.1984999999999999</c:v>
                </c:pt>
                <c:pt idx="8">
                  <c:v>0</c:v>
                </c:pt>
                <c:pt idx="9">
                  <c:v>0</c:v>
                </c:pt>
                <c:pt idx="10">
                  <c:v>1.1186</c:v>
                </c:pt>
                <c:pt idx="11">
                  <c:v>1.6380999999999999</c:v>
                </c:pt>
                <c:pt idx="12">
                  <c:v>2.2305000000000001</c:v>
                </c:pt>
                <c:pt idx="13">
                  <c:v>1.3383</c:v>
                </c:pt>
                <c:pt idx="14">
                  <c:v>1.3392999999999999</c:v>
                </c:pt>
                <c:pt idx="15">
                  <c:v>0</c:v>
                </c:pt>
                <c:pt idx="16">
                  <c:v>0</c:v>
                </c:pt>
                <c:pt idx="17">
                  <c:v>2.5335000000000001</c:v>
                </c:pt>
                <c:pt idx="18">
                  <c:v>2.8294999999999999</c:v>
                </c:pt>
                <c:pt idx="19">
                  <c:v>1.9345000000000001</c:v>
                </c:pt>
                <c:pt idx="20">
                  <c:v>2.5297999999999998</c:v>
                </c:pt>
                <c:pt idx="21">
                  <c:v>2.3774000000000002</c:v>
                </c:pt>
                <c:pt idx="22">
                  <c:v>0</c:v>
                </c:pt>
                <c:pt idx="23">
                  <c:v>2.2222</c:v>
                </c:pt>
                <c:pt idx="24">
                  <c:v>1.9258999999999999</c:v>
                </c:pt>
                <c:pt idx="25">
                  <c:v>1.1852</c:v>
                </c:pt>
                <c:pt idx="26">
                  <c:v>1.4825999999999999</c:v>
                </c:pt>
                <c:pt idx="27">
                  <c:v>1.2611000000000001</c:v>
                </c:pt>
                <c:pt idx="28">
                  <c:v>2.0741000000000001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86-4FA4-B126-199751F347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5882416"/>
        <c:axId val="375873560"/>
      </c:lineChart>
      <c:dateAx>
        <c:axId val="375882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873560"/>
        <c:crosses val="autoZero"/>
        <c:auto val="1"/>
        <c:lblOffset val="100"/>
        <c:baseTimeUnit val="days"/>
      </c:dateAx>
      <c:valAx>
        <c:axId val="375873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882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renaultgaa (Renault - Gulf Advantage)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11</c:v>
                </c:pt>
                <c:pt idx="2">
                  <c:v>0</c:v>
                </c:pt>
                <c:pt idx="3">
                  <c:v>21</c:v>
                </c:pt>
                <c:pt idx="4">
                  <c:v>8</c:v>
                </c:pt>
                <c:pt idx="5">
                  <c:v>12</c:v>
                </c:pt>
                <c:pt idx="6">
                  <c:v>17</c:v>
                </c:pt>
                <c:pt idx="7">
                  <c:v>8</c:v>
                </c:pt>
                <c:pt idx="8">
                  <c:v>0</c:v>
                </c:pt>
                <c:pt idx="9">
                  <c:v>0</c:v>
                </c:pt>
                <c:pt idx="10">
                  <c:v>7</c:v>
                </c:pt>
                <c:pt idx="11">
                  <c:v>11</c:v>
                </c:pt>
                <c:pt idx="12">
                  <c:v>15</c:v>
                </c:pt>
                <c:pt idx="13">
                  <c:v>9</c:v>
                </c:pt>
                <c:pt idx="14">
                  <c:v>9</c:v>
                </c:pt>
                <c:pt idx="15">
                  <c:v>0</c:v>
                </c:pt>
                <c:pt idx="16">
                  <c:v>0</c:v>
                </c:pt>
                <c:pt idx="17">
                  <c:v>17</c:v>
                </c:pt>
                <c:pt idx="18">
                  <c:v>19</c:v>
                </c:pt>
                <c:pt idx="19">
                  <c:v>13</c:v>
                </c:pt>
                <c:pt idx="20">
                  <c:v>17</c:v>
                </c:pt>
                <c:pt idx="21">
                  <c:v>16</c:v>
                </c:pt>
                <c:pt idx="22">
                  <c:v>0</c:v>
                </c:pt>
                <c:pt idx="23">
                  <c:v>15</c:v>
                </c:pt>
                <c:pt idx="24">
                  <c:v>13</c:v>
                </c:pt>
                <c:pt idx="25">
                  <c:v>8</c:v>
                </c:pt>
                <c:pt idx="26">
                  <c:v>10</c:v>
                </c:pt>
                <c:pt idx="27">
                  <c:v>8</c:v>
                </c:pt>
                <c:pt idx="28">
                  <c:v>14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64-45F0-8A46-4B1133B232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4049976"/>
        <c:axId val="404056864"/>
      </c:lineChart>
      <c:dateAx>
        <c:axId val="404049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056864"/>
        <c:crosses val="autoZero"/>
        <c:auto val="1"/>
        <c:lblOffset val="100"/>
        <c:baseTimeUnit val="days"/>
      </c:dateAx>
      <c:valAx>
        <c:axId val="404056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049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FF092-76CD-439B-BE44-73840DCD30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8543CF-7F2E-478C-B61B-655DCBD224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768EC6-29CE-4FB1-8DFB-FF4993A5652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483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46120-E8A2-4D39-B6C0-B71B26555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97A61A-4427-4B46-ACA5-83DABB0973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107718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1396A3-A8BB-4311-9423-55D2551C16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5D50A8-3365-477D-B824-EDFFD8575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64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3EDE3D-48B4-4C9B-B92A-28C18EF855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135190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6700691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04137050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312302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55994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40618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77987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3704082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78848204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312305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99995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68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renaultgaa (Renault - Gulf Advantage)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1.7689%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59682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4A4B827-4FA9-4A9B-BB55-2398672B0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E2093A-0A1A-4AE9-825F-8239534F00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719597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522B1-782D-4738-99AA-39EF97BE0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800461-7028-48A3-9F1A-50FF2B39BF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857254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E53298-5A03-4867-A302-0C95E94DA4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D924C9-8D1D-455D-81F6-36E398005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934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65E80-B3ED-4492-8016-5D999D427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8A48A3-632A-4E97-93FF-1A98811C37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4305814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37D2F7-2B5F-413C-994F-1F3503BB87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01F9D0-C625-4075-8D16-A1AEA1C45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02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68F288-5959-4BC7-ABFE-F84D6406EE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763484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7870292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940846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98935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113299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633410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421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- 2017-06-29 20:04:46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#ميجان، طموحك يبدأ من أسلوبك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#Megane, next level starts with attitude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2.0710%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6115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- 2017-06-28 20:07:24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#تاليسمان، خطوتك التالية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#Talisman, your next move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1.7804%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466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- 2017-06-28 15:05:55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تولى القيادة بأمان باستخدام وظيفة برنامج التحكم بثبات المركبة إلكترونيًا الذي يساعدك في بقاء السيارة في مسارها #رينو #سيمبول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Drive safely with your #Renault Symbol's Electronic Stability Program function, that helps you keep the car on course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0611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- 2017-06-27 20:05:57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#كابتشر، تقدير خمسة نجوم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#Captur, five-star rating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1.4837%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890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- 2017-06-26 20:07:59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#سيمبول، مستوى أعلى من الميزات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#Symbol, a new standard of equipment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1.1852%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082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- 2017-06-25 20:05:05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الأناقة مع #رينو #تاليسمان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Elegance with #Renault #Talisman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1.9259%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401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- 2017-06-24 21:14:39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 عام وانتم بخير!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2.2222%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22278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069745E-9D9A-425A-A582-1AE5262C1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496D68-1032-4C7B-BB37-0CAAA90B69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1202247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30E700-3CD8-4F50-A6B9-D287C5DCF4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996126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9871788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086479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181949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012623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461709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270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- 2017-06-22 20:03:45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#كوليوس، العالم بين يديك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#Koleos, whatever your quest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2.3739%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858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- 2017-06-21 20:01:22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السرعة مع #رينو #سيمبول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Speed with #Renault #Symbol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2.5298%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103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- 2017-06-20 20:00:53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#كابتشر، اغتنم متعة الحياة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#Captur, follow your instincts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1.9345%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58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- 2017-06-19 20:01:31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#ميجان، نسبة قليلة من انبعاثات ثاني أكسيد الكربون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#Megane, low on CO2 emission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2.8274%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57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- 2017-06-18 20:00:57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#داستر، عيش بلا حدود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#Duster, live without limits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2.5335%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4667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- 2017-06-15 20:01:25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تستطيع حلها؟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 you get your car out of the maze?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31504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5962E6F-EE2D-4E26-8B0E-473367E2A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1446F3-8F36-45E1-93F4-817BE61CB3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27831021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104797-E95B-440D-B252-514AF33603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587525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9127309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856894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239386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617314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79818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59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- 2017-06-14 20:00:35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رينو لأجواء الصيف المنعشة!
استمتع بأجواء منعشة هذا الصيف بالحصول على فحص مجاني لنظام تكييف سيارتك الآن.
(الرابط في البايو)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Make your Renault’s Air conditioner summer ready!
Breathe easy this summer by getting your car’s air conditioner checked now for Free.
Link in bio.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170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- 2017-06-14 18:01:18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تحتوي #رينو #ميجان على حقيبة أمتعة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XXL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لتوفر لك مساحة كبيرة لتحميل مقاضي #رمضان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#Megane is equipped with an XXL boot that has plenty of loading space for all Ramadan's groceries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1.9345%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331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- 2017-06-13 17:09:22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محرك موثوق وقوي!يولد قوة 135 حصانا ليمنحك قيادة ديناميكية وتسارعا رائع لتظل سعيدًا على الطريق #رينو #داستر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reliable and sturdy engine that generates up to 135hp for dynamic driving and excellent pickup to keep you happy on the road #Renault #Duster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2.2288%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8535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- 2017-06-12 20:30:56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#كابتشر مجهزة بمصابيح إضافية للمنعطفات للتعرف على تحديد العوائق في طريقك للتراويح #رمضان_كريم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Identify obstacles more quickly on winding roads on your way to pray Taraweeh with the additional cornering lights that your #Renault #Captur is equipped with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1.6369%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58611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F7B5F46-265F-40D4-9A14-063BFC7B6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9C9E9C-B0AF-4963-A7F1-6EED1BF5F2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13389070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BC63BE-F011-404E-B080-9786BFDB10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834870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1753248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66859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487362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145413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888228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922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- 2017-06-11 20:01:29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تستطيع حلها؟ شاركنا إجابتك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 you guess which one is the correct piece?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1.4903%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787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- 2017-06-11 20:00:12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رينو لأجواء الصيف المنعشة!
استمتع بأجواء منعشة هذا الصيف بالحصول على فحص مجاني لنظام تكييف سيارتك الآن.
(الرابط في البايو)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Make your Renault’s Air conditioner summer ready!
Breathe easy this summer by getting your car’s air conditioner checked now for Free.
Link in bio.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027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- 2017-06-08 20:00:17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رينو لأجواء الصيف المنعشة!
استمتع بأجواء منعشة هذا الصيف بالحصول على فحص مجاني لنظام تكييف سيارتك الآن.
(الرابط في البايو)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Make your Renault’s Air conditioner summer ready!
Breathe easy this summer by getting your car’s air conditioner checked now for Free.
Link in bio.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24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- 2017-06-08 18:02:11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كاميرا للرؤية الخلفية و حساسات تسهل عليك القيادة وقت نهار #رمضان #داستر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Rear-view camera &amp; sensors to make driving on this fasting day much easier for you #Duster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1.7937%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5799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98350C3-C82A-4205-8FEB-7AC7342A4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0DD07F-130F-454B-8E46-D6AD875798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42068872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7EE7EE-DF97-4AFB-B54E-5AEAB20A95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13304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7912919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239246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186858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518136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798214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427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- 2017-06-07 17:02:52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السلامة والقيادة بثقة تامة #رينو #كوليوس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Ultimate safety and driving in total confidence #Renault #Koleos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2.5526%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712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- 2017-06-06 18:01:50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لن ينسكب اللبن والصوبيا مع ميزة استقرار #رينو #كوليوس #رمضان_كريم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Experience ultimate stability with Renault's #Koleos, where your Sobya and Laban won't spill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1.8018%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5989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- 2017-06-05 20:01:07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رينو لأجواء الصيف المنعشة!
استمتع بأجواء منعشة هذا الصيف بالحصول على فحص مجاني لنظام تكييف سيارتك الآن.
(الرابط في البايو)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Make your Renault’s Air conditioner summer ready!
Breathe easy this summer by getting your car’s air conditioner checked now for Free.
Link in bio.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481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- 2017-06-05 17:03:06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تستطيع حلها؟ #رينو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 you get your car out of the maze? #Renault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1.5015%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04672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4BB1500-C47D-4517-806B-721C2A96D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- 5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8FD3C3-B72C-4EDC-90CB-D203EDDCF5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3503026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21A35-A98E-4541-831F-D61A3BD9C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2CA8AD-0AE0-4BDC-89D6-49EC81506C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8288223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03D008-A593-4AEA-BA3B-99912BE220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A1421F-3340-47F1-A4F2-63F2D5373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5541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20180308_110609</Template>
  <TotalTime>0</TotalTime>
  <Words>528</Words>
  <Application>Microsoft Office PowerPoint</Application>
  <PresentationFormat>On-screen Show (4:3)</PresentationFormat>
  <Paragraphs>195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Lato</vt:lpstr>
      <vt:lpstr>quintly_template</vt:lpstr>
      <vt:lpstr>Overview</vt:lpstr>
      <vt:lpstr>Instagram Followers Total</vt:lpstr>
      <vt:lpstr>Instagram Key Metrics Table</vt:lpstr>
      <vt:lpstr>Instagram Followers Change Rate</vt:lpstr>
      <vt:lpstr>Instagram Interaction Rate</vt:lpstr>
      <vt:lpstr>Instagram Posts Table - 1 of 5</vt:lpstr>
      <vt:lpstr>Instagram Posts Table - 2 of 5</vt:lpstr>
      <vt:lpstr>Instagram Posts Table - 3 of 5</vt:lpstr>
      <vt:lpstr>Instagram Posts Table - 4 of 5</vt:lpstr>
      <vt:lpstr>Instagram Posts Table - 5 of 5</vt:lpstr>
      <vt:lpstr>Instagram Average Interactions Per Post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2018-03-08T11:06:09Z</dcterms:created>
  <dcterms:modified xsi:type="dcterms:W3CDTF">2018-03-08T11:06:29Z</dcterms:modified>
</cp:coreProperties>
</file>