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639</c:v>
                </c:pt>
                <c:pt idx="1">
                  <c:v>639</c:v>
                </c:pt>
                <c:pt idx="2">
                  <c:v>639</c:v>
                </c:pt>
                <c:pt idx="3">
                  <c:v>638</c:v>
                </c:pt>
                <c:pt idx="4">
                  <c:v>641</c:v>
                </c:pt>
                <c:pt idx="5">
                  <c:v>641</c:v>
                </c:pt>
                <c:pt idx="6">
                  <c:v>641</c:v>
                </c:pt>
                <c:pt idx="7">
                  <c:v>641</c:v>
                </c:pt>
                <c:pt idx="8">
                  <c:v>641</c:v>
                </c:pt>
                <c:pt idx="9">
                  <c:v>641</c:v>
                </c:pt>
                <c:pt idx="10">
                  <c:v>642</c:v>
                </c:pt>
                <c:pt idx="11">
                  <c:v>641</c:v>
                </c:pt>
                <c:pt idx="12">
                  <c:v>641</c:v>
                </c:pt>
                <c:pt idx="13">
                  <c:v>641</c:v>
                </c:pt>
                <c:pt idx="14">
                  <c:v>641</c:v>
                </c:pt>
                <c:pt idx="15">
                  <c:v>641</c:v>
                </c:pt>
                <c:pt idx="16">
                  <c:v>640</c:v>
                </c:pt>
                <c:pt idx="17">
                  <c:v>639</c:v>
                </c:pt>
                <c:pt idx="18">
                  <c:v>640</c:v>
                </c:pt>
                <c:pt idx="19">
                  <c:v>640</c:v>
                </c:pt>
                <c:pt idx="20">
                  <c:v>639</c:v>
                </c:pt>
                <c:pt idx="21">
                  <c:v>645</c:v>
                </c:pt>
                <c:pt idx="22">
                  <c:v>646</c:v>
                </c:pt>
                <c:pt idx="23">
                  <c:v>646</c:v>
                </c:pt>
                <c:pt idx="24">
                  <c:v>646</c:v>
                </c:pt>
                <c:pt idx="25">
                  <c:v>646</c:v>
                </c:pt>
                <c:pt idx="26">
                  <c:v>644</c:v>
                </c:pt>
                <c:pt idx="27">
                  <c:v>643</c:v>
                </c:pt>
                <c:pt idx="28">
                  <c:v>643</c:v>
                </c:pt>
                <c:pt idx="29">
                  <c:v>644</c:v>
                </c:pt>
              </c:numCache>
            </c:numRef>
          </c:val>
          <c:smooth val="0"/>
          <c:extLst>
            <c:ext xmlns:c16="http://schemas.microsoft.com/office/drawing/2014/chart" uri="{C3380CC4-5D6E-409C-BE32-E72D297353CC}">
              <c16:uniqueId val="{00000000-203D-49CB-833D-37F00BDF9096}"/>
            </c:ext>
          </c:extLst>
        </c:ser>
        <c:dLbls>
          <c:showLegendKey val="0"/>
          <c:showVal val="0"/>
          <c:showCatName val="0"/>
          <c:showSerName val="0"/>
          <c:showPercent val="0"/>
          <c:showBubbleSize val="0"/>
        </c:dLbls>
        <c:smooth val="0"/>
        <c:axId val="162324192"/>
        <c:axId val="162325832"/>
      </c:lineChart>
      <c:dateAx>
        <c:axId val="16232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325832"/>
        <c:crosses val="autoZero"/>
        <c:auto val="1"/>
        <c:lblOffset val="100"/>
        <c:baseTimeUnit val="days"/>
      </c:dateAx>
      <c:valAx>
        <c:axId val="16232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32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0.15673981191222999</c:v>
                </c:pt>
                <c:pt idx="1">
                  <c:v>0</c:v>
                </c:pt>
                <c:pt idx="2">
                  <c:v>0</c:v>
                </c:pt>
                <c:pt idx="3">
                  <c:v>-0.15649452269170999</c:v>
                </c:pt>
                <c:pt idx="4">
                  <c:v>0.47021943573668001</c:v>
                </c:pt>
                <c:pt idx="5">
                  <c:v>0</c:v>
                </c:pt>
                <c:pt idx="6">
                  <c:v>0</c:v>
                </c:pt>
                <c:pt idx="7">
                  <c:v>0</c:v>
                </c:pt>
                <c:pt idx="8">
                  <c:v>0</c:v>
                </c:pt>
                <c:pt idx="9">
                  <c:v>0</c:v>
                </c:pt>
                <c:pt idx="10">
                  <c:v>0.15600624024960999</c:v>
                </c:pt>
                <c:pt idx="11">
                  <c:v>-0.15576323987539001</c:v>
                </c:pt>
                <c:pt idx="12">
                  <c:v>0</c:v>
                </c:pt>
                <c:pt idx="13">
                  <c:v>0</c:v>
                </c:pt>
                <c:pt idx="14">
                  <c:v>0</c:v>
                </c:pt>
                <c:pt idx="15">
                  <c:v>0</c:v>
                </c:pt>
                <c:pt idx="16">
                  <c:v>-0.15600624024960999</c:v>
                </c:pt>
                <c:pt idx="17">
                  <c:v>-0.15625</c:v>
                </c:pt>
                <c:pt idx="18">
                  <c:v>0.15649452269170999</c:v>
                </c:pt>
                <c:pt idx="19">
                  <c:v>0</c:v>
                </c:pt>
                <c:pt idx="20">
                  <c:v>-0.15625</c:v>
                </c:pt>
                <c:pt idx="21">
                  <c:v>0.93896713615022998</c:v>
                </c:pt>
                <c:pt idx="22">
                  <c:v>0.15503875968992001</c:v>
                </c:pt>
                <c:pt idx="23">
                  <c:v>0</c:v>
                </c:pt>
                <c:pt idx="24">
                  <c:v>0</c:v>
                </c:pt>
                <c:pt idx="25">
                  <c:v>0</c:v>
                </c:pt>
                <c:pt idx="26">
                  <c:v>-0.30959752321980999</c:v>
                </c:pt>
                <c:pt idx="27">
                  <c:v>-0.15527950310558999</c:v>
                </c:pt>
                <c:pt idx="28">
                  <c:v>0</c:v>
                </c:pt>
                <c:pt idx="29">
                  <c:v>0.15552099533437</c:v>
                </c:pt>
              </c:numCache>
            </c:numRef>
          </c:val>
          <c:smooth val="0"/>
          <c:extLst>
            <c:ext xmlns:c16="http://schemas.microsoft.com/office/drawing/2014/chart" uri="{C3380CC4-5D6E-409C-BE32-E72D297353CC}">
              <c16:uniqueId val="{00000000-46EC-4B5E-BA9A-9B58578A1080}"/>
            </c:ext>
          </c:extLst>
        </c:ser>
        <c:dLbls>
          <c:showLegendKey val="0"/>
          <c:showVal val="0"/>
          <c:showCatName val="0"/>
          <c:showSerName val="0"/>
          <c:showPercent val="0"/>
          <c:showBubbleSize val="0"/>
        </c:dLbls>
        <c:smooth val="0"/>
        <c:axId val="360326392"/>
        <c:axId val="360327048"/>
      </c:lineChart>
      <c:dateAx>
        <c:axId val="360326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27048"/>
        <c:crosses val="autoZero"/>
        <c:auto val="1"/>
        <c:lblOffset val="100"/>
        <c:baseTimeUnit val="days"/>
      </c:dateAx>
      <c:valAx>
        <c:axId val="36032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2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1.8778999999999999</c:v>
                </c:pt>
                <c:pt idx="2">
                  <c:v>1.7214</c:v>
                </c:pt>
                <c:pt idx="3">
                  <c:v>0.93969999999999998</c:v>
                </c:pt>
                <c:pt idx="4">
                  <c:v>2.0327999999999999</c:v>
                </c:pt>
                <c:pt idx="5">
                  <c:v>1.5601</c:v>
                </c:pt>
                <c:pt idx="6">
                  <c:v>0</c:v>
                </c:pt>
                <c:pt idx="7">
                  <c:v>0</c:v>
                </c:pt>
                <c:pt idx="8">
                  <c:v>1.248</c:v>
                </c:pt>
                <c:pt idx="9">
                  <c:v>1.248</c:v>
                </c:pt>
                <c:pt idx="10">
                  <c:v>1.403</c:v>
                </c:pt>
                <c:pt idx="11">
                  <c:v>1.7146999999999999</c:v>
                </c:pt>
                <c:pt idx="12">
                  <c:v>1.3261000000000001</c:v>
                </c:pt>
                <c:pt idx="13">
                  <c:v>0</c:v>
                </c:pt>
                <c:pt idx="14">
                  <c:v>0</c:v>
                </c:pt>
                <c:pt idx="15">
                  <c:v>1.9500999999999999</c:v>
                </c:pt>
                <c:pt idx="16">
                  <c:v>1.4052</c:v>
                </c:pt>
                <c:pt idx="17">
                  <c:v>1.0946</c:v>
                </c:pt>
                <c:pt idx="18">
                  <c:v>1.4073</c:v>
                </c:pt>
                <c:pt idx="19">
                  <c:v>3.125</c:v>
                </c:pt>
                <c:pt idx="20">
                  <c:v>0</c:v>
                </c:pt>
                <c:pt idx="21">
                  <c:v>0</c:v>
                </c:pt>
                <c:pt idx="22">
                  <c:v>0.92949999999999999</c:v>
                </c:pt>
                <c:pt idx="23">
                  <c:v>1.2383999999999999</c:v>
                </c:pt>
                <c:pt idx="24">
                  <c:v>1.4705999999999999</c:v>
                </c:pt>
                <c:pt idx="25">
                  <c:v>0.61919999999999997</c:v>
                </c:pt>
                <c:pt idx="26">
                  <c:v>1.5504</c:v>
                </c:pt>
                <c:pt idx="27">
                  <c:v>0</c:v>
                </c:pt>
                <c:pt idx="28">
                  <c:v>0</c:v>
                </c:pt>
                <c:pt idx="29">
                  <c:v>0.93240000000000001</c:v>
                </c:pt>
              </c:numCache>
            </c:numRef>
          </c:val>
          <c:smooth val="0"/>
          <c:extLst>
            <c:ext xmlns:c16="http://schemas.microsoft.com/office/drawing/2014/chart" uri="{C3380CC4-5D6E-409C-BE32-E72D297353CC}">
              <c16:uniqueId val="{00000000-CBD9-4583-9C31-5833AC4553CE}"/>
            </c:ext>
          </c:extLst>
        </c:ser>
        <c:dLbls>
          <c:showLegendKey val="0"/>
          <c:showVal val="0"/>
          <c:showCatName val="0"/>
          <c:showSerName val="0"/>
          <c:showPercent val="0"/>
          <c:showBubbleSize val="0"/>
        </c:dLbls>
        <c:smooth val="0"/>
        <c:axId val="360990976"/>
        <c:axId val="360989336"/>
      </c:lineChart>
      <c:dateAx>
        <c:axId val="36099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89336"/>
        <c:crosses val="autoZero"/>
        <c:auto val="1"/>
        <c:lblOffset val="100"/>
        <c:baseTimeUnit val="days"/>
      </c:dateAx>
      <c:valAx>
        <c:axId val="36098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9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12</c:v>
                </c:pt>
                <c:pt idx="2">
                  <c:v>11</c:v>
                </c:pt>
                <c:pt idx="3">
                  <c:v>6</c:v>
                </c:pt>
                <c:pt idx="4">
                  <c:v>13</c:v>
                </c:pt>
                <c:pt idx="5">
                  <c:v>10</c:v>
                </c:pt>
                <c:pt idx="6">
                  <c:v>0</c:v>
                </c:pt>
                <c:pt idx="7">
                  <c:v>0</c:v>
                </c:pt>
                <c:pt idx="8">
                  <c:v>8</c:v>
                </c:pt>
                <c:pt idx="9">
                  <c:v>8</c:v>
                </c:pt>
                <c:pt idx="10">
                  <c:v>9</c:v>
                </c:pt>
                <c:pt idx="11">
                  <c:v>11</c:v>
                </c:pt>
                <c:pt idx="12">
                  <c:v>8</c:v>
                </c:pt>
                <c:pt idx="13">
                  <c:v>0</c:v>
                </c:pt>
                <c:pt idx="14">
                  <c:v>0</c:v>
                </c:pt>
                <c:pt idx="15">
                  <c:v>12</c:v>
                </c:pt>
                <c:pt idx="16">
                  <c:v>9</c:v>
                </c:pt>
                <c:pt idx="17">
                  <c:v>7</c:v>
                </c:pt>
                <c:pt idx="18">
                  <c:v>9</c:v>
                </c:pt>
                <c:pt idx="19">
                  <c:v>20</c:v>
                </c:pt>
                <c:pt idx="20">
                  <c:v>0</c:v>
                </c:pt>
                <c:pt idx="21">
                  <c:v>0</c:v>
                </c:pt>
                <c:pt idx="22">
                  <c:v>6</c:v>
                </c:pt>
                <c:pt idx="23">
                  <c:v>8</c:v>
                </c:pt>
                <c:pt idx="24">
                  <c:v>9</c:v>
                </c:pt>
                <c:pt idx="25">
                  <c:v>4</c:v>
                </c:pt>
                <c:pt idx="26">
                  <c:v>10</c:v>
                </c:pt>
                <c:pt idx="27">
                  <c:v>0</c:v>
                </c:pt>
                <c:pt idx="28">
                  <c:v>0</c:v>
                </c:pt>
                <c:pt idx="29">
                  <c:v>6</c:v>
                </c:pt>
              </c:numCache>
            </c:numRef>
          </c:val>
          <c:smooth val="0"/>
          <c:extLst>
            <c:ext xmlns:c16="http://schemas.microsoft.com/office/drawing/2014/chart" uri="{C3380CC4-5D6E-409C-BE32-E72D297353CC}">
              <c16:uniqueId val="{00000000-2782-4667-827F-F2D45DBE863F}"/>
            </c:ext>
          </c:extLst>
        </c:ser>
        <c:dLbls>
          <c:showLegendKey val="0"/>
          <c:showVal val="0"/>
          <c:showCatName val="0"/>
          <c:showSerName val="0"/>
          <c:showPercent val="0"/>
          <c:showBubbleSize val="0"/>
        </c:dLbls>
        <c:smooth val="0"/>
        <c:axId val="390956824"/>
        <c:axId val="390932224"/>
      </c:lineChart>
      <c:dateAx>
        <c:axId val="39095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32224"/>
        <c:crosses val="autoZero"/>
        <c:auto val="1"/>
        <c:lblOffset val="100"/>
        <c:baseTimeUnit val="days"/>
      </c:dateAx>
      <c:valAx>
        <c:axId val="39093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5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9BB15-BF27-4FD6-8D95-3EA53D77C24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5492D46-F331-4B10-90EC-BD64725B38D9}"/>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0C444BB7-35C8-4F83-8414-4C0FCD35F6D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673047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18648-E17F-4989-8F6F-B8E8D1F53E61}"/>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E92EEF6-89EC-4CE7-B529-8B54263EF68B}"/>
              </a:ext>
            </a:extLst>
          </p:cNvPr>
          <p:cNvGraphicFramePr>
            <a:graphicFrameLocks noGrp="1"/>
          </p:cNvGraphicFramePr>
          <p:nvPr>
            <p:ph type="chart" sz="quarter" idx="13"/>
            <p:extLst>
              <p:ext uri="{D42A27DB-BD31-4B8C-83A1-F6EECF244321}">
                <p14:modId xmlns:p14="http://schemas.microsoft.com/office/powerpoint/2010/main" val="363905985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1C12A0-3906-4F20-B91C-167764ACCEAD}"/>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AF66D4FA-E271-404F-8DBF-05598C79066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045835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3865C13-2CBA-4D6D-B332-E36BBDA0F604}"/>
              </a:ext>
            </a:extLst>
          </p:cNvPr>
          <p:cNvGraphicFramePr>
            <a:graphicFrameLocks noGrp="1"/>
          </p:cNvGraphicFramePr>
          <p:nvPr>
            <p:ph type="tbl" sz="quarter" idx="13"/>
            <p:extLst>
              <p:ext uri="{D42A27DB-BD31-4B8C-83A1-F6EECF244321}">
                <p14:modId xmlns:p14="http://schemas.microsoft.com/office/powerpoint/2010/main" val="233248427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2777254"/>
                    </a:ext>
                  </a:extLst>
                </a:gridCol>
                <a:gridCol w="699516">
                  <a:extLst>
                    <a:ext uri="{9D8B030D-6E8A-4147-A177-3AD203B41FA5}">
                      <a16:colId xmlns:a16="http://schemas.microsoft.com/office/drawing/2014/main" val="3344707246"/>
                    </a:ext>
                  </a:extLst>
                </a:gridCol>
                <a:gridCol w="699516">
                  <a:extLst>
                    <a:ext uri="{9D8B030D-6E8A-4147-A177-3AD203B41FA5}">
                      <a16:colId xmlns:a16="http://schemas.microsoft.com/office/drawing/2014/main" val="2312836199"/>
                    </a:ext>
                  </a:extLst>
                </a:gridCol>
                <a:gridCol w="658368">
                  <a:extLst>
                    <a:ext uri="{9D8B030D-6E8A-4147-A177-3AD203B41FA5}">
                      <a16:colId xmlns:a16="http://schemas.microsoft.com/office/drawing/2014/main" val="3980124160"/>
                    </a:ext>
                  </a:extLst>
                </a:gridCol>
                <a:gridCol w="658368">
                  <a:extLst>
                    <a:ext uri="{9D8B030D-6E8A-4147-A177-3AD203B41FA5}">
                      <a16:colId xmlns:a16="http://schemas.microsoft.com/office/drawing/2014/main" val="3182868264"/>
                    </a:ext>
                  </a:extLst>
                </a:gridCol>
                <a:gridCol w="658368">
                  <a:extLst>
                    <a:ext uri="{9D8B030D-6E8A-4147-A177-3AD203B41FA5}">
                      <a16:colId xmlns:a16="http://schemas.microsoft.com/office/drawing/2014/main" val="1348026501"/>
                    </a:ext>
                  </a:extLst>
                </a:gridCol>
                <a:gridCol w="699516">
                  <a:extLst>
                    <a:ext uri="{9D8B030D-6E8A-4147-A177-3AD203B41FA5}">
                      <a16:colId xmlns:a16="http://schemas.microsoft.com/office/drawing/2014/main" val="1024325266"/>
                    </a:ext>
                  </a:extLst>
                </a:gridCol>
                <a:gridCol w="699516">
                  <a:extLst>
                    <a:ext uri="{9D8B030D-6E8A-4147-A177-3AD203B41FA5}">
                      <a16:colId xmlns:a16="http://schemas.microsoft.com/office/drawing/2014/main" val="4222201109"/>
                    </a:ext>
                  </a:extLst>
                </a:gridCol>
                <a:gridCol w="699516">
                  <a:extLst>
                    <a:ext uri="{9D8B030D-6E8A-4147-A177-3AD203B41FA5}">
                      <a16:colId xmlns:a16="http://schemas.microsoft.com/office/drawing/2014/main" val="4203629364"/>
                    </a:ext>
                  </a:extLst>
                </a:gridCol>
                <a:gridCol w="658368">
                  <a:extLst>
                    <a:ext uri="{9D8B030D-6E8A-4147-A177-3AD203B41FA5}">
                      <a16:colId xmlns:a16="http://schemas.microsoft.com/office/drawing/2014/main" val="24001692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36337985"/>
                  </a:ext>
                </a:extLst>
              </a:tr>
              <a:tr h="370840">
                <a:tc>
                  <a:txBody>
                    <a:bodyPr/>
                    <a:lstStyle/>
                    <a:p>
                      <a:r>
                        <a:rPr lang="en-US" sz="1000"/>
                        <a:t>renaultgaa (Renault - Gulf Advantage)</a:t>
                      </a:r>
                    </a:p>
                  </a:txBody>
                  <a:tcPr/>
                </a:tc>
                <a:tc>
                  <a:txBody>
                    <a:bodyPr/>
                    <a:lstStyle/>
                    <a:p>
                      <a:r>
                        <a:rPr lang="en-US" sz="1000"/>
                        <a:t>644</a:t>
                      </a:r>
                    </a:p>
                  </a:txBody>
                  <a:tcPr/>
                </a:tc>
                <a:tc>
                  <a:txBody>
                    <a:bodyPr/>
                    <a:lstStyle/>
                    <a:p>
                      <a:r>
                        <a:rPr lang="en-US" sz="1000"/>
                        <a:t>6</a:t>
                      </a:r>
                    </a:p>
                  </a:txBody>
                  <a:tcPr/>
                </a:tc>
                <a:tc>
                  <a:txBody>
                    <a:bodyPr/>
                    <a:lstStyle/>
                    <a:p>
                      <a:r>
                        <a:rPr lang="en-US" sz="1000"/>
                        <a:t>26</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231</a:t>
                      </a:r>
                    </a:p>
                  </a:txBody>
                  <a:tcPr/>
                </a:tc>
                <a:tc>
                  <a:txBody>
                    <a:bodyPr/>
                    <a:lstStyle/>
                    <a:p>
                      <a:r>
                        <a:rPr lang="en-US" sz="1000"/>
                        <a:t>11</a:t>
                      </a:r>
                    </a:p>
                  </a:txBody>
                  <a:tcPr/>
                </a:tc>
                <a:tc>
                  <a:txBody>
                    <a:bodyPr/>
                    <a:lstStyle/>
                    <a:p>
                      <a:r>
                        <a:rPr lang="en-US" sz="1000"/>
                        <a:t>1.4521%</a:t>
                      </a:r>
                    </a:p>
                  </a:txBody>
                  <a:tcPr/>
                </a:tc>
                <a:extLst>
                  <a:ext uri="{0D108BD9-81ED-4DB2-BD59-A6C34878D82A}">
                    <a16:rowId xmlns:a16="http://schemas.microsoft.com/office/drawing/2014/main" val="416982305"/>
                  </a:ext>
                </a:extLst>
              </a:tr>
            </a:tbl>
          </a:graphicData>
        </a:graphic>
      </p:graphicFrame>
      <p:sp>
        <p:nvSpPr>
          <p:cNvPr id="3" name="Title 2">
            <a:extLst>
              <a:ext uri="{FF2B5EF4-FFF2-40B4-BE49-F238E27FC236}">
                <a16:creationId xmlns:a16="http://schemas.microsoft.com/office/drawing/2014/main" id="{B469500F-C194-442A-B322-BDDC0E107D68}"/>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CCE3F5BD-9975-492D-9867-8F9840EDDCEC}"/>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873371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A3C24-491B-45BB-8D94-40E5C0B51493}"/>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FD24A081-8058-4645-94DD-611529627626}"/>
              </a:ext>
            </a:extLst>
          </p:cNvPr>
          <p:cNvGraphicFramePr>
            <a:graphicFrameLocks noGrp="1"/>
          </p:cNvGraphicFramePr>
          <p:nvPr>
            <p:ph type="chart" sz="quarter" idx="13"/>
            <p:extLst>
              <p:ext uri="{D42A27DB-BD31-4B8C-83A1-F6EECF244321}">
                <p14:modId xmlns:p14="http://schemas.microsoft.com/office/powerpoint/2010/main" val="62794254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5124CC-3E1E-46BF-AD56-2A2C8FA785E1}"/>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D2393E68-9369-46EC-9C60-D3007F251AC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701185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1BD80-4D35-4E59-8D7D-3B599824A559}"/>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5C2E24FF-AAE8-4EED-BBE3-F5E1BC51BC42}"/>
              </a:ext>
            </a:extLst>
          </p:cNvPr>
          <p:cNvGraphicFramePr>
            <a:graphicFrameLocks noGrp="1"/>
          </p:cNvGraphicFramePr>
          <p:nvPr>
            <p:ph type="chart" sz="quarter" idx="13"/>
            <p:extLst>
              <p:ext uri="{D42A27DB-BD31-4B8C-83A1-F6EECF244321}">
                <p14:modId xmlns:p14="http://schemas.microsoft.com/office/powerpoint/2010/main" val="242070380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02058-D243-4FDD-BA1F-9437130CA7AE}"/>
              </a:ext>
            </a:extLst>
          </p:cNvPr>
          <p:cNvSpPr>
            <a:spLocks noGrp="1"/>
          </p:cNvSpPr>
          <p:nvPr>
            <p:ph type="body" sz="quarter" idx="14"/>
          </p:nvPr>
        </p:nvSpPr>
        <p:spPr/>
        <p:txBody>
          <a:bodyPr/>
          <a:lstStyle/>
          <a:p>
            <a:r>
              <a:rPr lang="en-US"/>
              <a:t>04/01/2017 - 05/31/2017</a:t>
            </a:r>
          </a:p>
        </p:txBody>
      </p:sp>
      <p:sp>
        <p:nvSpPr>
          <p:cNvPr id="5" name="Footer Placeholder 4">
            <a:extLst>
              <a:ext uri="{FF2B5EF4-FFF2-40B4-BE49-F238E27FC236}">
                <a16:creationId xmlns:a16="http://schemas.microsoft.com/office/drawing/2014/main" id="{186C3A0D-1985-4CEA-B4C0-B93365107E64}"/>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337771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515EDB3-6316-4618-842C-850938F8A510}"/>
              </a:ext>
            </a:extLst>
          </p:cNvPr>
          <p:cNvGraphicFramePr>
            <a:graphicFrameLocks noGrp="1"/>
          </p:cNvGraphicFramePr>
          <p:nvPr>
            <p:ph type="tbl" sz="quarter" idx="13"/>
            <p:extLst>
              <p:ext uri="{D42A27DB-BD31-4B8C-83A1-F6EECF244321}">
                <p14:modId xmlns:p14="http://schemas.microsoft.com/office/powerpoint/2010/main" val="372515464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74871516"/>
                    </a:ext>
                  </a:extLst>
                </a:gridCol>
                <a:gridCol w="987552">
                  <a:extLst>
                    <a:ext uri="{9D8B030D-6E8A-4147-A177-3AD203B41FA5}">
                      <a16:colId xmlns:a16="http://schemas.microsoft.com/office/drawing/2014/main" val="3212543953"/>
                    </a:ext>
                  </a:extLst>
                </a:gridCol>
                <a:gridCol w="987552">
                  <a:extLst>
                    <a:ext uri="{9D8B030D-6E8A-4147-A177-3AD203B41FA5}">
                      <a16:colId xmlns:a16="http://schemas.microsoft.com/office/drawing/2014/main" val="1422285983"/>
                    </a:ext>
                  </a:extLst>
                </a:gridCol>
                <a:gridCol w="987552">
                  <a:extLst>
                    <a:ext uri="{9D8B030D-6E8A-4147-A177-3AD203B41FA5}">
                      <a16:colId xmlns:a16="http://schemas.microsoft.com/office/drawing/2014/main" val="3305398120"/>
                    </a:ext>
                  </a:extLst>
                </a:gridCol>
                <a:gridCol w="987552">
                  <a:extLst>
                    <a:ext uri="{9D8B030D-6E8A-4147-A177-3AD203B41FA5}">
                      <a16:colId xmlns:a16="http://schemas.microsoft.com/office/drawing/2014/main" val="261805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689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- 2017-04-30 15:00:59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What is Renault's latest concept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44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- 2017-04-27 15:00:46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بنظام الوسائط المتعددة </a:t>
                      </a:r>
                      <a:r>
                        <a:rPr kumimoji="0" lang="en-US" sz="1000" b="0" i="0" u="none" strike="noStrike" kern="1200" cap="none" spc="0" normalizeH="0" baseline="0" noProof="0">
                          <a:ln>
                            <a:noFill/>
                          </a:ln>
                          <a:solidFill>
                            <a:prstClr val="black"/>
                          </a:solidFill>
                          <a:effectLst/>
                          <a:uLnTx/>
                          <a:uFillTx/>
                          <a:latin typeface="+mn-lt"/>
                          <a:ea typeface="+mn-ea"/>
                          <a:cs typeface="+mn-cs"/>
                        </a:rPr>
                        <a:t>R-LINK Evolution </a:t>
                      </a:r>
                      <a:r>
                        <a:rPr kumimoji="0" lang="ar-AE" sz="1000" b="0" i="0" u="none" strike="noStrike" kern="1200" cap="none" spc="0" normalizeH="0" baseline="0" noProof="0">
                          <a:ln>
                            <a:noFill/>
                          </a:ln>
                          <a:solidFill>
                            <a:prstClr val="black"/>
                          </a:solidFill>
                          <a:effectLst/>
                          <a:uLnTx/>
                          <a:uFillTx/>
                          <a:latin typeface="+mn-lt"/>
                          <a:ea typeface="+mn-ea"/>
                          <a:cs typeface="+mn-cs"/>
                        </a:rPr>
                        <a:t>في #رينو #كابتشر مع الملاحة، الهاتف والوسائط المتعددة وخدمات </a:t>
                      </a:r>
                      <a:r>
                        <a:rPr kumimoji="0" lang="en-US" sz="1000" b="0" i="0" u="none" strike="noStrike" kern="1200" cap="none" spc="0" normalizeH="0" baseline="0" noProof="0">
                          <a:ln>
                            <a:noFill/>
                          </a:ln>
                          <a:solidFill>
                            <a:prstClr val="black"/>
                          </a:solidFill>
                          <a:effectLst/>
                          <a:uLnTx/>
                          <a:uFillTx/>
                          <a:latin typeface="+mn-lt"/>
                          <a:ea typeface="+mn-ea"/>
                          <a:cs typeface="+mn-cs"/>
                        </a:rPr>
                        <a:t>connected
Experience #Renault #Captur with its R-LINK Evolution multimedia system with navigation, telephone and multimedia and connected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87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- 2017-04-26 15:01:08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إيجاد جميع موديلات سيارات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all of Renault's 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115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- 2017-04-25 18:00:54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869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- 2017-04-25 15:21:50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هذه العلامة من عام..
</a:t>
                      </a:r>
                      <a:r>
                        <a:rPr kumimoji="0" lang="en-US" sz="1000" b="0" i="0" u="none" strike="noStrike" kern="1200" cap="none" spc="0" normalizeH="0" baseline="0" noProof="0">
                          <a:ln>
                            <a:noFill/>
                          </a:ln>
                          <a:solidFill>
                            <a:prstClr val="black"/>
                          </a:solidFill>
                          <a:effectLst/>
                          <a:uLnTx/>
                          <a:uFillTx/>
                          <a:latin typeface="+mn-lt"/>
                          <a:ea typeface="+mn-ea"/>
                          <a:cs typeface="+mn-cs"/>
                        </a:rPr>
                        <a:t>This logo is from which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508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- 2017-04-24 15:00:33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 سماع صوت صفارة عند الضغط على بدال الفرامل، قم بقيادة السيارة على سرعة متوسطة، ثم أجعل صندوق التروس في وضع الحياد، وأرفع فرملة اليد تدريجياً أثناء القيادة، فإذا صدر الصوت فهو من الفرامل الخلفية وإن لم يصدر فهو من الفرامل الأمامية
</a:t>
                      </a:r>
                      <a:r>
                        <a:rPr kumimoji="0" lang="en-US" sz="1000" b="0" i="0" u="none" strike="noStrike" kern="1200" cap="none" spc="0" normalizeH="0" baseline="0" noProof="0">
                          <a:ln>
                            <a:noFill/>
                          </a:ln>
                          <a:solidFill>
                            <a:prstClr val="black"/>
                          </a:solidFill>
                          <a:effectLst/>
                          <a:uLnTx/>
                          <a:uFillTx/>
                          <a:latin typeface="+mn-lt"/>
                          <a:ea typeface="+mn-ea"/>
                          <a:cs typeface="+mn-cs"/>
                        </a:rPr>
                        <a:t>How do you deal with a pair of squeaky car brakes?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6755139"/>
                  </a:ext>
                </a:extLst>
              </a:tr>
            </a:tbl>
          </a:graphicData>
        </a:graphic>
      </p:graphicFrame>
      <p:sp>
        <p:nvSpPr>
          <p:cNvPr id="3" name="Title 2">
            <a:extLst>
              <a:ext uri="{FF2B5EF4-FFF2-40B4-BE49-F238E27FC236}">
                <a16:creationId xmlns:a16="http://schemas.microsoft.com/office/drawing/2014/main" id="{FC1AC1E5-C0F1-494C-A41B-E4D21EC20867}"/>
              </a:ext>
            </a:extLst>
          </p:cNvPr>
          <p:cNvSpPr>
            <a:spLocks noGrp="1"/>
          </p:cNvSpPr>
          <p:nvPr>
            <p:ph type="title"/>
          </p:nvPr>
        </p:nvSpPr>
        <p:spPr/>
        <p:txBody>
          <a:bodyPr/>
          <a:lstStyle/>
          <a:p>
            <a:r>
              <a:rPr lang="en-US"/>
              <a:t>Instagram Posts Table - 1 of 5</a:t>
            </a:r>
          </a:p>
        </p:txBody>
      </p:sp>
      <p:sp>
        <p:nvSpPr>
          <p:cNvPr id="4" name="Text Placeholder 3">
            <a:extLst>
              <a:ext uri="{FF2B5EF4-FFF2-40B4-BE49-F238E27FC236}">
                <a16:creationId xmlns:a16="http://schemas.microsoft.com/office/drawing/2014/main" id="{67AE3B4E-4ACC-406B-9448-B1317B1F96F5}"/>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740672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C6568C1-7E08-4F05-972A-070DF2C86FD0}"/>
              </a:ext>
            </a:extLst>
          </p:cNvPr>
          <p:cNvGraphicFramePr>
            <a:graphicFrameLocks noGrp="1"/>
          </p:cNvGraphicFramePr>
          <p:nvPr>
            <p:ph type="tbl" sz="quarter" idx="13"/>
            <p:extLst>
              <p:ext uri="{D42A27DB-BD31-4B8C-83A1-F6EECF244321}">
                <p14:modId xmlns:p14="http://schemas.microsoft.com/office/powerpoint/2010/main" val="312985486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06764275"/>
                    </a:ext>
                  </a:extLst>
                </a:gridCol>
                <a:gridCol w="987552">
                  <a:extLst>
                    <a:ext uri="{9D8B030D-6E8A-4147-A177-3AD203B41FA5}">
                      <a16:colId xmlns:a16="http://schemas.microsoft.com/office/drawing/2014/main" val="922520314"/>
                    </a:ext>
                  </a:extLst>
                </a:gridCol>
                <a:gridCol w="987552">
                  <a:extLst>
                    <a:ext uri="{9D8B030D-6E8A-4147-A177-3AD203B41FA5}">
                      <a16:colId xmlns:a16="http://schemas.microsoft.com/office/drawing/2014/main" val="3317834575"/>
                    </a:ext>
                  </a:extLst>
                </a:gridCol>
                <a:gridCol w="987552">
                  <a:extLst>
                    <a:ext uri="{9D8B030D-6E8A-4147-A177-3AD203B41FA5}">
                      <a16:colId xmlns:a16="http://schemas.microsoft.com/office/drawing/2014/main" val="315318947"/>
                    </a:ext>
                  </a:extLst>
                </a:gridCol>
                <a:gridCol w="987552">
                  <a:extLst>
                    <a:ext uri="{9D8B030D-6E8A-4147-A177-3AD203B41FA5}">
                      <a16:colId xmlns:a16="http://schemas.microsoft.com/office/drawing/2014/main" val="394572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31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- 2017-04-23 18:16:30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معايشة الابتكار مع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Experience innovation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318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- 2017-04-23 15:00:35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concept cars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480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- 2017-04-20 15:00:48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إنها عملية ومتقنة، فقد صممنا السيارة #رينو #داستر لتجعل رحلتك أكثر يسرًا
</a:t>
                      </a:r>
                      <a:r>
                        <a:rPr kumimoji="0" lang="en-US" sz="1000" b="0" i="0" u="none" strike="noStrike" kern="1200" cap="none" spc="0" normalizeH="0" baseline="0" noProof="0">
                          <a:ln>
                            <a:noFill/>
                          </a:ln>
                          <a:solidFill>
                            <a:prstClr val="black"/>
                          </a:solidFill>
                          <a:effectLst/>
                          <a:uLnTx/>
                          <a:uFillTx/>
                          <a:latin typeface="+mn-lt"/>
                          <a:ea typeface="+mn-ea"/>
                          <a:cs typeface="+mn-cs"/>
                        </a:rPr>
                        <a:t>Functional and modular, we have designed #Renault #Duster to make your journey easier.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192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- 2017-04-19 15:00:50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عندما تقل نسبة الوقود بخزان السيارة، فيتم سحب الوقود المتبقي من قاع الخزان الذي قد يكون مليء بكثير من الرواسب والمواد التي قد تضر المحرك
</a:t>
                      </a:r>
                      <a:r>
                        <a:rPr kumimoji="0" lang="en-US" sz="1000" b="0" i="0" u="none" strike="noStrike" kern="1200" cap="none" spc="0" normalizeH="0" baseline="0" noProof="0">
                          <a:ln>
                            <a:noFill/>
                          </a:ln>
                          <a:solidFill>
                            <a:prstClr val="black"/>
                          </a:solidFill>
                          <a:effectLst/>
                          <a:uLnTx/>
                          <a:uFillTx/>
                          <a:latin typeface="+mn-lt"/>
                          <a:ea typeface="+mn-ea"/>
                          <a:cs typeface="+mn-cs"/>
                        </a:rPr>
                        <a:t>Make sure to never run out of gas completely, as you may damage your catalytic converter, which may then need to be repaired or replaced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670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- 2017-04-18 15:00:51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إجاد سيارة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173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- 2017-04-17 15:00:47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تتعرض أنابيب المحرك إلى التلف كنتيجة ازدياد الضغط ودرجات الحرارة، لذلك، يجب تفحص المحرك من وجود أي تسريبات
</a:t>
                      </a:r>
                      <a:r>
                        <a:rPr kumimoji="0" lang="en-US" sz="1000" b="0" i="0" u="none" strike="noStrike" kern="1200" cap="none" spc="0" normalizeH="0" baseline="0" noProof="0">
                          <a:ln>
                            <a:noFill/>
                          </a:ln>
                          <a:solidFill>
                            <a:prstClr val="black"/>
                          </a:solidFill>
                          <a:effectLst/>
                          <a:uLnTx/>
                          <a:uFillTx/>
                          <a:latin typeface="+mn-lt"/>
                          <a:ea typeface="+mn-ea"/>
                          <a:cs typeface="+mn-cs"/>
                        </a:rPr>
                        <a:t>Some of the engine pipes might get punctured as a result of increased pressure or temperatures; thus it is crucial to check for any leaks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2532149"/>
                  </a:ext>
                </a:extLst>
              </a:tr>
            </a:tbl>
          </a:graphicData>
        </a:graphic>
      </p:graphicFrame>
      <p:sp>
        <p:nvSpPr>
          <p:cNvPr id="3" name="Title 2">
            <a:extLst>
              <a:ext uri="{FF2B5EF4-FFF2-40B4-BE49-F238E27FC236}">
                <a16:creationId xmlns:a16="http://schemas.microsoft.com/office/drawing/2014/main" id="{D76E1EC9-85FD-43B8-B6EF-5505F9194778}"/>
              </a:ext>
            </a:extLst>
          </p:cNvPr>
          <p:cNvSpPr>
            <a:spLocks noGrp="1"/>
          </p:cNvSpPr>
          <p:nvPr>
            <p:ph type="title"/>
          </p:nvPr>
        </p:nvSpPr>
        <p:spPr/>
        <p:txBody>
          <a:bodyPr/>
          <a:lstStyle/>
          <a:p>
            <a:r>
              <a:rPr lang="en-US"/>
              <a:t>Instagram Posts Table - 2 of 5</a:t>
            </a:r>
          </a:p>
        </p:txBody>
      </p:sp>
      <p:sp>
        <p:nvSpPr>
          <p:cNvPr id="4" name="Text Placeholder 3">
            <a:extLst>
              <a:ext uri="{FF2B5EF4-FFF2-40B4-BE49-F238E27FC236}">
                <a16:creationId xmlns:a16="http://schemas.microsoft.com/office/drawing/2014/main" id="{B14666FA-E012-4B44-B55F-F163F5DC4E8E}"/>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159800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E85FD10-66DA-4F73-9C97-15641A2F2984}"/>
              </a:ext>
            </a:extLst>
          </p:cNvPr>
          <p:cNvGraphicFramePr>
            <a:graphicFrameLocks noGrp="1"/>
          </p:cNvGraphicFramePr>
          <p:nvPr>
            <p:ph type="tbl" sz="quarter" idx="13"/>
            <p:extLst>
              <p:ext uri="{D42A27DB-BD31-4B8C-83A1-F6EECF244321}">
                <p14:modId xmlns:p14="http://schemas.microsoft.com/office/powerpoint/2010/main" val="262478416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58624647"/>
                    </a:ext>
                  </a:extLst>
                </a:gridCol>
                <a:gridCol w="987552">
                  <a:extLst>
                    <a:ext uri="{9D8B030D-6E8A-4147-A177-3AD203B41FA5}">
                      <a16:colId xmlns:a16="http://schemas.microsoft.com/office/drawing/2014/main" val="1392013049"/>
                    </a:ext>
                  </a:extLst>
                </a:gridCol>
                <a:gridCol w="987552">
                  <a:extLst>
                    <a:ext uri="{9D8B030D-6E8A-4147-A177-3AD203B41FA5}">
                      <a16:colId xmlns:a16="http://schemas.microsoft.com/office/drawing/2014/main" val="2159356012"/>
                    </a:ext>
                  </a:extLst>
                </a:gridCol>
                <a:gridCol w="987552">
                  <a:extLst>
                    <a:ext uri="{9D8B030D-6E8A-4147-A177-3AD203B41FA5}">
                      <a16:colId xmlns:a16="http://schemas.microsoft.com/office/drawing/2014/main" val="3040657100"/>
                    </a:ext>
                  </a:extLst>
                </a:gridCol>
                <a:gridCol w="987552">
                  <a:extLst>
                    <a:ext uri="{9D8B030D-6E8A-4147-A177-3AD203B41FA5}">
                      <a16:colId xmlns:a16="http://schemas.microsoft.com/office/drawing/2014/main" val="1964647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161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- 2017-04-16 18:01:18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كل شيء بصورة أوضح مع سيارة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See things more clearly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90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- 2017-04-16 15:00:56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commercial vehicles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865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- 2017-04-13 18:02:17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اكشف عن روح المحارب التي بداخلك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bare your warrior 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589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- 2017-04-13 15:01:11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True? or False? Electric mobility is one of the solutions promoted by the Renault-Nissan Alliance to fight climate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48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- 2017-04-12 15:01:41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كابتشر
اغتنم متعة الحياة!
#</a:t>
                      </a:r>
                      <a:r>
                        <a:rPr kumimoji="0" lang="en-US" sz="1000" b="0" i="0" u="none" strike="noStrike" kern="1200" cap="none" spc="0" normalizeH="0" baseline="0" noProof="0">
                          <a:ln>
                            <a:noFill/>
                          </a:ln>
                          <a:solidFill>
                            <a:prstClr val="black"/>
                          </a:solidFill>
                          <a:effectLst/>
                          <a:uLnTx/>
                          <a:uFillTx/>
                          <a:latin typeface="+mn-lt"/>
                          <a:ea typeface="+mn-ea"/>
                          <a:cs typeface="+mn-cs"/>
                        </a:rPr>
                        <a:t>Captur
Follow your instincts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957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- 2017-04-11 15:30:42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يكفي التأكد من زيت المحرك لضمان تبريده بشكل جيد، يجب أيضاً الحرص على عمل نظام التبريد الخاص به بكفاءة عن طريق الحرص على وجود كمية من سائل التبريد داخل الرادياتر
</a:t>
                      </a:r>
                      <a:r>
                        <a:rPr kumimoji="0" lang="en-US" sz="1000" b="0" i="0" u="none" strike="noStrike" kern="1200" cap="none" spc="0" normalizeH="0" baseline="0" noProof="0">
                          <a:ln>
                            <a:noFill/>
                          </a:ln>
                          <a:solidFill>
                            <a:prstClr val="black"/>
                          </a:solidFill>
                          <a:effectLst/>
                          <a:uLnTx/>
                          <a:uFillTx/>
                          <a:latin typeface="+mn-lt"/>
                          <a:ea typeface="+mn-ea"/>
                          <a:cs typeface="+mn-cs"/>
                        </a:rPr>
                        <a:t>In order to insure the good performance of your engine cooling system, you must inspect the amount of cooling liquid within the radiator.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4301972"/>
                  </a:ext>
                </a:extLst>
              </a:tr>
            </a:tbl>
          </a:graphicData>
        </a:graphic>
      </p:graphicFrame>
      <p:sp>
        <p:nvSpPr>
          <p:cNvPr id="3" name="Title 2">
            <a:extLst>
              <a:ext uri="{FF2B5EF4-FFF2-40B4-BE49-F238E27FC236}">
                <a16:creationId xmlns:a16="http://schemas.microsoft.com/office/drawing/2014/main" id="{29B0C6EA-7A58-4C78-83B2-585148F24BE7}"/>
              </a:ext>
            </a:extLst>
          </p:cNvPr>
          <p:cNvSpPr>
            <a:spLocks noGrp="1"/>
          </p:cNvSpPr>
          <p:nvPr>
            <p:ph type="title"/>
          </p:nvPr>
        </p:nvSpPr>
        <p:spPr/>
        <p:txBody>
          <a:bodyPr/>
          <a:lstStyle/>
          <a:p>
            <a:r>
              <a:rPr lang="en-US"/>
              <a:t>Instagram Posts Table - 3 of 5</a:t>
            </a:r>
          </a:p>
        </p:txBody>
      </p:sp>
      <p:sp>
        <p:nvSpPr>
          <p:cNvPr id="4" name="Text Placeholder 3">
            <a:extLst>
              <a:ext uri="{FF2B5EF4-FFF2-40B4-BE49-F238E27FC236}">
                <a16:creationId xmlns:a16="http://schemas.microsoft.com/office/drawing/2014/main" id="{C78AA754-0B51-4332-BD43-35E83F1AE7CE}"/>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729423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95D98E2-51E5-446E-881D-5D763F489818}"/>
              </a:ext>
            </a:extLst>
          </p:cNvPr>
          <p:cNvGraphicFramePr>
            <a:graphicFrameLocks noGrp="1"/>
          </p:cNvGraphicFramePr>
          <p:nvPr>
            <p:ph type="tbl" sz="quarter" idx="13"/>
            <p:extLst>
              <p:ext uri="{D42A27DB-BD31-4B8C-83A1-F6EECF244321}">
                <p14:modId xmlns:p14="http://schemas.microsoft.com/office/powerpoint/2010/main" val="215616457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77005072"/>
                    </a:ext>
                  </a:extLst>
                </a:gridCol>
                <a:gridCol w="987552">
                  <a:extLst>
                    <a:ext uri="{9D8B030D-6E8A-4147-A177-3AD203B41FA5}">
                      <a16:colId xmlns:a16="http://schemas.microsoft.com/office/drawing/2014/main" val="2893147368"/>
                    </a:ext>
                  </a:extLst>
                </a:gridCol>
                <a:gridCol w="987552">
                  <a:extLst>
                    <a:ext uri="{9D8B030D-6E8A-4147-A177-3AD203B41FA5}">
                      <a16:colId xmlns:a16="http://schemas.microsoft.com/office/drawing/2014/main" val="1120610743"/>
                    </a:ext>
                  </a:extLst>
                </a:gridCol>
                <a:gridCol w="987552">
                  <a:extLst>
                    <a:ext uri="{9D8B030D-6E8A-4147-A177-3AD203B41FA5}">
                      <a16:colId xmlns:a16="http://schemas.microsoft.com/office/drawing/2014/main" val="590030479"/>
                    </a:ext>
                  </a:extLst>
                </a:gridCol>
                <a:gridCol w="987552">
                  <a:extLst>
                    <a:ext uri="{9D8B030D-6E8A-4147-A177-3AD203B41FA5}">
                      <a16:colId xmlns:a16="http://schemas.microsoft.com/office/drawing/2014/main" val="273656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063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- 2017-04-10 15:31:22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حلها؟
</a:t>
                      </a:r>
                      <a:r>
                        <a:rPr kumimoji="0" lang="en-US" sz="1000" b="0" i="0" u="none" strike="noStrike" kern="1200" cap="none" spc="0" normalizeH="0" baseline="0" noProof="0">
                          <a:ln>
                            <a:noFill/>
                          </a:ln>
                          <a:solidFill>
                            <a:prstClr val="black"/>
                          </a:solidFill>
                          <a:effectLst/>
                          <a:uLnTx/>
                          <a:uFillTx/>
                          <a:latin typeface="+mn-lt"/>
                          <a:ea typeface="+mn-ea"/>
                          <a:cs typeface="+mn-cs"/>
                        </a:rPr>
                        <a:t>Can you solve the puzzle?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052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- 2017-04-09 18:30:40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لايجب الكشف عن حالة البطارية بتوصيل طرفي قطبيها بكابل او مفك، لان ذلك يؤدي الي مرور تيار ذي امبير عال يتلف اجزاء البطارية الداخلية، ويفتت المادة الفعالة بها من علي الالواح.
</a:t>
                      </a:r>
                      <a:r>
                        <a:rPr kumimoji="0" lang="en-US" sz="1000" b="0" i="0" u="none" strike="noStrike" kern="1200" cap="none" spc="0" normalizeH="0" baseline="0" noProof="0">
                          <a:ln>
                            <a:noFill/>
                          </a:ln>
                          <a:solidFill>
                            <a:prstClr val="black"/>
                          </a:solidFill>
                          <a:effectLst/>
                          <a:uLnTx/>
                          <a:uFillTx/>
                          <a:latin typeface="+mn-lt"/>
                          <a:ea typeface="+mn-ea"/>
                          <a:cs typeface="+mn-cs"/>
                        </a:rPr>
                        <a:t>Measure the battery's state of charge with a voltmeter rather than manually hooking up the cables to avoid malfunction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665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- 2017-04-09 15:31:02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What has driven #Renault for over 150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630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- 2017-04-06 15:00:29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#سيمبول: راحة، تقنية وأمان
#</a:t>
                      </a:r>
                      <a:r>
                        <a:rPr kumimoji="0" lang="en-US" sz="1000" b="0" i="0" u="none" strike="noStrike" kern="1200" cap="none" spc="0" normalizeH="0" baseline="0" noProof="0">
                          <a:ln>
                            <a:noFill/>
                          </a:ln>
                          <a:solidFill>
                            <a:prstClr val="black"/>
                          </a:solidFill>
                          <a:effectLst/>
                          <a:uLnTx/>
                          <a:uFillTx/>
                          <a:latin typeface="+mn-lt"/>
                          <a:ea typeface="+mn-ea"/>
                          <a:cs typeface="+mn-cs"/>
                        </a:rPr>
                        <a:t>Renault #Symbol: comfort, technology and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173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- 2017-04-05 15:00:17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إمكانات سيارة مصممة لاقتحام الطرق الوعرة بقوة في أقسى الظروف، إنها #رينو #داستر من فئة الدفع الرباعي
</a:t>
                      </a:r>
                      <a:r>
                        <a:rPr kumimoji="0" lang="en-US" sz="1000" b="0" i="0" u="none" strike="noStrike" kern="1200" cap="none" spc="0" normalizeH="0" baseline="0" noProof="0">
                          <a:ln>
                            <a:noFill/>
                          </a:ln>
                          <a:solidFill>
                            <a:prstClr val="black"/>
                          </a:solidFill>
                          <a:effectLst/>
                          <a:uLnTx/>
                          <a:uFillTx/>
                          <a:latin typeface="+mn-lt"/>
                          <a:ea typeface="+mn-ea"/>
                          <a:cs typeface="+mn-cs"/>
                        </a:rPr>
                        <a:t>Discover what a real off roader, the #Renault #Duster, can do in extreme 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6679057"/>
                  </a:ext>
                </a:extLst>
              </a:tr>
            </a:tbl>
          </a:graphicData>
        </a:graphic>
      </p:graphicFrame>
      <p:sp>
        <p:nvSpPr>
          <p:cNvPr id="3" name="Title 2">
            <a:extLst>
              <a:ext uri="{FF2B5EF4-FFF2-40B4-BE49-F238E27FC236}">
                <a16:creationId xmlns:a16="http://schemas.microsoft.com/office/drawing/2014/main" id="{03893C44-7B3E-4997-A5F3-B30D7A3407C7}"/>
              </a:ext>
            </a:extLst>
          </p:cNvPr>
          <p:cNvSpPr>
            <a:spLocks noGrp="1"/>
          </p:cNvSpPr>
          <p:nvPr>
            <p:ph type="title"/>
          </p:nvPr>
        </p:nvSpPr>
        <p:spPr/>
        <p:txBody>
          <a:bodyPr/>
          <a:lstStyle/>
          <a:p>
            <a:r>
              <a:rPr lang="en-US"/>
              <a:t>Instagram Posts Table - 4 of 5</a:t>
            </a:r>
          </a:p>
        </p:txBody>
      </p:sp>
      <p:sp>
        <p:nvSpPr>
          <p:cNvPr id="4" name="Text Placeholder 3">
            <a:extLst>
              <a:ext uri="{FF2B5EF4-FFF2-40B4-BE49-F238E27FC236}">
                <a16:creationId xmlns:a16="http://schemas.microsoft.com/office/drawing/2014/main" id="{FDA5AECA-4D41-4E60-B6CD-5589D9B9F196}"/>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812939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A7CADAE-507E-4598-A7C2-65DED77D720E}"/>
              </a:ext>
            </a:extLst>
          </p:cNvPr>
          <p:cNvGraphicFramePr>
            <a:graphicFrameLocks noGrp="1"/>
          </p:cNvGraphicFramePr>
          <p:nvPr>
            <p:ph type="tbl" sz="quarter" idx="13"/>
            <p:extLst>
              <p:ext uri="{D42A27DB-BD31-4B8C-83A1-F6EECF244321}">
                <p14:modId xmlns:p14="http://schemas.microsoft.com/office/powerpoint/2010/main" val="98152979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1262826"/>
                    </a:ext>
                  </a:extLst>
                </a:gridCol>
                <a:gridCol w="987552">
                  <a:extLst>
                    <a:ext uri="{9D8B030D-6E8A-4147-A177-3AD203B41FA5}">
                      <a16:colId xmlns:a16="http://schemas.microsoft.com/office/drawing/2014/main" val="1725612468"/>
                    </a:ext>
                  </a:extLst>
                </a:gridCol>
                <a:gridCol w="987552">
                  <a:extLst>
                    <a:ext uri="{9D8B030D-6E8A-4147-A177-3AD203B41FA5}">
                      <a16:colId xmlns:a16="http://schemas.microsoft.com/office/drawing/2014/main" val="1358128837"/>
                    </a:ext>
                  </a:extLst>
                </a:gridCol>
                <a:gridCol w="987552">
                  <a:extLst>
                    <a:ext uri="{9D8B030D-6E8A-4147-A177-3AD203B41FA5}">
                      <a16:colId xmlns:a16="http://schemas.microsoft.com/office/drawing/2014/main" val="3452115400"/>
                    </a:ext>
                  </a:extLst>
                </a:gridCol>
                <a:gridCol w="987552">
                  <a:extLst>
                    <a:ext uri="{9D8B030D-6E8A-4147-A177-3AD203B41FA5}">
                      <a16:colId xmlns:a16="http://schemas.microsoft.com/office/drawing/2014/main" val="3346247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853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- 2017-04-04 15:00:32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إجراءات الصيانة اللازمة للسيارة في متناول يد مالكها، حيث تزود كل سيارة بجدول صيانة يذكر كل ما تحتاجه السيارة بالتفصيل
</a:t>
                      </a:r>
                      <a:r>
                        <a:rPr kumimoji="0" lang="en-US" sz="1000" b="0" i="0" u="none" strike="noStrike" kern="1200" cap="none" spc="0" normalizeH="0" baseline="0" noProof="0">
                          <a:ln>
                            <a:noFill/>
                          </a:ln>
                          <a:solidFill>
                            <a:prstClr val="black"/>
                          </a:solidFill>
                          <a:effectLst/>
                          <a:uLnTx/>
                          <a:uFillTx/>
                          <a:latin typeface="+mn-lt"/>
                          <a:ea typeface="+mn-ea"/>
                          <a:cs typeface="+mn-cs"/>
                        </a:rPr>
                        <a:t>Follow the maintenance schedule in your car’s owner’s manual religiously. Do exactly what it says to do, exactly when it says to do it, and resist the urge to do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750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- 2017-04-03 15:00:17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#دوكر فان: سيارة عملية متعددة الأغراض ذات تصميم رائع
#</a:t>
                      </a:r>
                      <a:r>
                        <a:rPr kumimoji="0" lang="en-US" sz="1000" b="0" i="0" u="none" strike="noStrike" kern="1200" cap="none" spc="0" normalizeH="0" baseline="0" noProof="0">
                          <a:ln>
                            <a:noFill/>
                          </a:ln>
                          <a:solidFill>
                            <a:prstClr val="black"/>
                          </a:solidFill>
                          <a:effectLst/>
                          <a:uLnTx/>
                          <a:uFillTx/>
                          <a:latin typeface="+mn-lt"/>
                          <a:ea typeface="+mn-ea"/>
                          <a:cs typeface="+mn-cs"/>
                        </a:rPr>
                        <a:t>Renault #Dokker Van: a functional utility vehicle with great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9647652"/>
                  </a:ext>
                </a:extLst>
              </a:tr>
            </a:tbl>
          </a:graphicData>
        </a:graphic>
      </p:graphicFrame>
      <p:sp>
        <p:nvSpPr>
          <p:cNvPr id="3" name="Title 2">
            <a:extLst>
              <a:ext uri="{FF2B5EF4-FFF2-40B4-BE49-F238E27FC236}">
                <a16:creationId xmlns:a16="http://schemas.microsoft.com/office/drawing/2014/main" id="{678E0AC3-591F-45F5-BBD4-5F4AA20F5435}"/>
              </a:ext>
            </a:extLst>
          </p:cNvPr>
          <p:cNvSpPr>
            <a:spLocks noGrp="1"/>
          </p:cNvSpPr>
          <p:nvPr>
            <p:ph type="title"/>
          </p:nvPr>
        </p:nvSpPr>
        <p:spPr/>
        <p:txBody>
          <a:bodyPr/>
          <a:lstStyle/>
          <a:p>
            <a:r>
              <a:rPr lang="en-US"/>
              <a:t>Instagram Posts Table - 5 of 5</a:t>
            </a:r>
          </a:p>
        </p:txBody>
      </p:sp>
      <p:sp>
        <p:nvSpPr>
          <p:cNvPr id="4" name="Text Placeholder 3">
            <a:extLst>
              <a:ext uri="{FF2B5EF4-FFF2-40B4-BE49-F238E27FC236}">
                <a16:creationId xmlns:a16="http://schemas.microsoft.com/office/drawing/2014/main" id="{8C22AEC3-4660-4187-A7FC-2DD6E4DF7CF2}"/>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429068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248D-D4AE-4D8C-AFAF-6B3CF013FC6F}"/>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7DEF3C4B-A0F2-4E62-B7EB-B7B5B59B3BC5}"/>
              </a:ext>
            </a:extLst>
          </p:cNvPr>
          <p:cNvGraphicFramePr>
            <a:graphicFrameLocks noGrp="1"/>
          </p:cNvGraphicFramePr>
          <p:nvPr>
            <p:ph type="chart" sz="quarter" idx="13"/>
            <p:extLst>
              <p:ext uri="{D42A27DB-BD31-4B8C-83A1-F6EECF244321}">
                <p14:modId xmlns:p14="http://schemas.microsoft.com/office/powerpoint/2010/main" val="220698917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7A39BD-2BAA-4B80-8180-BF967BAB42AD}"/>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1826149C-8845-4F09-BC16-AA98A9852F0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7652812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20180308_085451</Template>
  <TotalTime>0</TotalTime>
  <Words>528</Words>
  <Application>Microsoft Office PowerPoint</Application>
  <PresentationFormat>On-screen Show (4:3)</PresentationFormat>
  <Paragraphs>195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Lato</vt:lpstr>
      <vt:lpstr>Calibri</vt:lpstr>
      <vt:lpstr>Arial</vt:lpstr>
      <vt:lpstr>quintly_template</vt:lpstr>
      <vt:lpstr>Overview</vt:lpstr>
      <vt:lpstr>Instagram Followers Total</vt:lpstr>
      <vt:lpstr>Instagram Key Metrics Table</vt:lpstr>
      <vt:lpstr>Instagram Followers Change Rate</vt:lpstr>
      <vt:lpstr>Instagram Interaction Rate</vt:lpstr>
      <vt:lpstr>Instagram Posts Table - 1 of 5</vt:lpstr>
      <vt:lpstr>Instagram Posts Table - 2 of 5</vt:lpstr>
      <vt:lpstr>Instagram Posts Table - 3 of 5</vt:lpstr>
      <vt:lpstr>Instagram Posts Table - 4 of 5</vt:lpstr>
      <vt:lpstr>Instagram Posts Table - 5 of 5</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2018-03-08T08:54:52Z</dcterms:created>
  <dcterms:modified xsi:type="dcterms:W3CDTF">2018-03-08T08:55:16Z</dcterms:modified>
</cp:coreProperties>
</file>