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60127</c:v>
                </c:pt>
                <c:pt idx="1">
                  <c:v>60126</c:v>
                </c:pt>
                <c:pt idx="2">
                  <c:v>60131</c:v>
                </c:pt>
                <c:pt idx="3">
                  <c:v>60126</c:v>
                </c:pt>
                <c:pt idx="4">
                  <c:v>60124</c:v>
                </c:pt>
                <c:pt idx="5">
                  <c:v>60122</c:v>
                </c:pt>
                <c:pt idx="6">
                  <c:v>60122</c:v>
                </c:pt>
                <c:pt idx="7">
                  <c:v>60119</c:v>
                </c:pt>
                <c:pt idx="8">
                  <c:v>60118</c:v>
                </c:pt>
                <c:pt idx="9">
                  <c:v>60121</c:v>
                </c:pt>
                <c:pt idx="10">
                  <c:v>60117</c:v>
                </c:pt>
                <c:pt idx="11">
                  <c:v>60111</c:v>
                </c:pt>
                <c:pt idx="12">
                  <c:v>60110</c:v>
                </c:pt>
                <c:pt idx="13">
                  <c:v>60037</c:v>
                </c:pt>
                <c:pt idx="14">
                  <c:v>58795</c:v>
                </c:pt>
                <c:pt idx="15">
                  <c:v>58969</c:v>
                </c:pt>
                <c:pt idx="16">
                  <c:v>58999</c:v>
                </c:pt>
                <c:pt idx="17">
                  <c:v>59015</c:v>
                </c:pt>
                <c:pt idx="18">
                  <c:v>59021</c:v>
                </c:pt>
                <c:pt idx="19">
                  <c:v>59030</c:v>
                </c:pt>
                <c:pt idx="20">
                  <c:v>59036</c:v>
                </c:pt>
                <c:pt idx="21">
                  <c:v>59040</c:v>
                </c:pt>
                <c:pt idx="22">
                  <c:v>59039</c:v>
                </c:pt>
                <c:pt idx="23">
                  <c:v>59036</c:v>
                </c:pt>
                <c:pt idx="24">
                  <c:v>59037</c:v>
                </c:pt>
                <c:pt idx="25">
                  <c:v>59040</c:v>
                </c:pt>
                <c:pt idx="26">
                  <c:v>59112</c:v>
                </c:pt>
                <c:pt idx="27">
                  <c:v>59118</c:v>
                </c:pt>
                <c:pt idx="28">
                  <c:v>59119</c:v>
                </c:pt>
                <c:pt idx="29">
                  <c:v>59124</c:v>
                </c:pt>
              </c:numCache>
            </c:numRef>
          </c:val>
          <c:smooth val="0"/>
          <c:extLst>
            <c:ext xmlns:c16="http://schemas.microsoft.com/office/drawing/2014/chart" uri="{C3380CC4-5D6E-409C-BE32-E72D297353CC}">
              <c16:uniqueId val="{00000000-3BB7-43E4-8643-40D0D60BBC6B}"/>
            </c:ext>
          </c:extLst>
        </c:ser>
        <c:dLbls>
          <c:showLegendKey val="0"/>
          <c:showVal val="0"/>
          <c:showCatName val="0"/>
          <c:showSerName val="0"/>
          <c:showPercent val="0"/>
          <c:showBubbleSize val="0"/>
        </c:dLbls>
        <c:smooth val="0"/>
        <c:axId val="278951352"/>
        <c:axId val="278952336"/>
      </c:lineChart>
      <c:dateAx>
        <c:axId val="27895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52336"/>
        <c:crosses val="autoZero"/>
        <c:auto val="1"/>
        <c:lblOffset val="100"/>
        <c:baseTimeUnit val="days"/>
      </c:dateAx>
      <c:valAx>
        <c:axId val="27895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5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1.9958088015168001E-2</c:v>
                </c:pt>
                <c:pt idx="2">
                  <c:v>7.2068476139790999E-3</c:v>
                </c:pt>
                <c:pt idx="3">
                  <c:v>1.8294305481639E-2</c:v>
                </c:pt>
                <c:pt idx="4">
                  <c:v>6.6528066528067E-3</c:v>
                </c:pt>
                <c:pt idx="5">
                  <c:v>1.33060559187E-2</c:v>
                </c:pt>
                <c:pt idx="6">
                  <c:v>0</c:v>
                </c:pt>
                <c:pt idx="7">
                  <c:v>0</c:v>
                </c:pt>
                <c:pt idx="8">
                  <c:v>1.081206959646E-2</c:v>
                </c:pt>
                <c:pt idx="9">
                  <c:v>1.0811889751992E-2</c:v>
                </c:pt>
                <c:pt idx="10">
                  <c:v>1.9960411849831002E-2</c:v>
                </c:pt>
                <c:pt idx="11">
                  <c:v>6.6540240210267E-3</c:v>
                </c:pt>
                <c:pt idx="12">
                  <c:v>2.0517939333444001E-2</c:v>
                </c:pt>
                <c:pt idx="13">
                  <c:v>0</c:v>
                </c:pt>
                <c:pt idx="14">
                  <c:v>0</c:v>
                </c:pt>
                <c:pt idx="15">
                  <c:v>1.1039027206956001E-2</c:v>
                </c:pt>
                <c:pt idx="16">
                  <c:v>6.7815000678150003E-3</c:v>
                </c:pt>
                <c:pt idx="17">
                  <c:v>2.2031284423882001E-2</c:v>
                </c:pt>
                <c:pt idx="18">
                  <c:v>1.3555186553254999E-2</c:v>
                </c:pt>
                <c:pt idx="19">
                  <c:v>1.5247776365946999E-2</c:v>
                </c:pt>
                <c:pt idx="20">
                  <c:v>0</c:v>
                </c:pt>
                <c:pt idx="21">
                  <c:v>0</c:v>
                </c:pt>
                <c:pt idx="22">
                  <c:v>1.4397262826267E-2</c:v>
                </c:pt>
                <c:pt idx="23">
                  <c:v>1.7785456578078E-2</c:v>
                </c:pt>
                <c:pt idx="24">
                  <c:v>7.1989972220340001E-3</c:v>
                </c:pt>
                <c:pt idx="25">
                  <c:v>8.4691215827093994E-3</c:v>
                </c:pt>
                <c:pt idx="26">
                  <c:v>1.0156408693885999E-2</c:v>
                </c:pt>
                <c:pt idx="27">
                  <c:v>0</c:v>
                </c:pt>
                <c:pt idx="28">
                  <c:v>0</c:v>
                </c:pt>
                <c:pt idx="29">
                  <c:v>2.4525972158793E-2</c:v>
                </c:pt>
              </c:numCache>
            </c:numRef>
          </c:val>
          <c:smooth val="0"/>
          <c:extLst>
            <c:ext xmlns:c16="http://schemas.microsoft.com/office/drawing/2014/chart" uri="{C3380CC4-5D6E-409C-BE32-E72D297353CC}">
              <c16:uniqueId val="{00000000-76E5-4D75-BDE4-E04D27E4E126}"/>
            </c:ext>
          </c:extLst>
        </c:ser>
        <c:dLbls>
          <c:showLegendKey val="0"/>
          <c:showVal val="0"/>
          <c:showCatName val="0"/>
          <c:showSerName val="0"/>
          <c:showPercent val="0"/>
          <c:showBubbleSize val="0"/>
        </c:dLbls>
        <c:smooth val="0"/>
        <c:axId val="363663408"/>
        <c:axId val="363662424"/>
      </c:lineChart>
      <c:dateAx>
        <c:axId val="36366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62424"/>
        <c:crosses val="autoZero"/>
        <c:auto val="1"/>
        <c:lblOffset val="100"/>
        <c:baseTimeUnit val="days"/>
      </c:dateAx>
      <c:valAx>
        <c:axId val="36366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6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-1.6631463402464999E-3</c:v>
                </c:pt>
                <c:pt idx="2">
                  <c:v>8.3158700063201002E-3</c:v>
                </c:pt>
                <c:pt idx="3">
                  <c:v>-8.3151785268830002E-3</c:v>
                </c:pt>
                <c:pt idx="4">
                  <c:v>-3.3263480025280002E-3</c:v>
                </c:pt>
                <c:pt idx="5">
                  <c:v>-3.3264586521189999E-3</c:v>
                </c:pt>
                <c:pt idx="6">
                  <c:v>0</c:v>
                </c:pt>
                <c:pt idx="7">
                  <c:v>-4.9898539636072997E-3</c:v>
                </c:pt>
                <c:pt idx="8">
                  <c:v>-1.6633676541525999E-3</c:v>
                </c:pt>
                <c:pt idx="9">
                  <c:v>4.9901859675970999E-3</c:v>
                </c:pt>
                <c:pt idx="10">
                  <c:v>-6.6532492806173999E-3</c:v>
                </c:pt>
                <c:pt idx="11">
                  <c:v>-9.9805379509955994E-3</c:v>
                </c:pt>
                <c:pt idx="12">
                  <c:v>-1.6635890269667999E-3</c:v>
                </c:pt>
                <c:pt idx="13">
                  <c:v>-0.12144401929795</c:v>
                </c:pt>
                <c:pt idx="14">
                  <c:v>-2.0687242866898998</c:v>
                </c:pt>
                <c:pt idx="15">
                  <c:v>0.29594353261332002</c:v>
                </c:pt>
                <c:pt idx="16">
                  <c:v>5.0874188132748001E-2</c:v>
                </c:pt>
                <c:pt idx="17">
                  <c:v>2.7119103713622E-2</c:v>
                </c:pt>
                <c:pt idx="18">
                  <c:v>1.0166906718631E-2</c:v>
                </c:pt>
                <c:pt idx="19">
                  <c:v>1.5248809745683999E-2</c:v>
                </c:pt>
                <c:pt idx="20">
                  <c:v>1.0164323225478999E-2</c:v>
                </c:pt>
                <c:pt idx="21">
                  <c:v>6.7755267972085002E-3</c:v>
                </c:pt>
                <c:pt idx="22">
                  <c:v>-1.6937669376694E-3</c:v>
                </c:pt>
                <c:pt idx="23">
                  <c:v>-5.0813868798590999E-3</c:v>
                </c:pt>
                <c:pt idx="24">
                  <c:v>1.6938816993020999E-3</c:v>
                </c:pt>
                <c:pt idx="25">
                  <c:v>5.0815590223080003E-3</c:v>
                </c:pt>
                <c:pt idx="26">
                  <c:v>0.1219512195122</c:v>
                </c:pt>
                <c:pt idx="27">
                  <c:v>1.0150223304912999E-2</c:v>
                </c:pt>
                <c:pt idx="28">
                  <c:v>1.6915321898576001E-3</c:v>
                </c:pt>
                <c:pt idx="29">
                  <c:v>8.4575178876503E-3</c:v>
                </c:pt>
              </c:numCache>
            </c:numRef>
          </c:val>
          <c:smooth val="0"/>
          <c:extLst>
            <c:ext xmlns:c16="http://schemas.microsoft.com/office/drawing/2014/chart" uri="{C3380CC4-5D6E-409C-BE32-E72D297353CC}">
              <c16:uniqueId val="{00000000-82B4-4753-9CA2-391E3E2A0861}"/>
            </c:ext>
          </c:extLst>
        </c:ser>
        <c:dLbls>
          <c:showLegendKey val="0"/>
          <c:showVal val="0"/>
          <c:showCatName val="0"/>
          <c:showSerName val="0"/>
          <c:showPercent val="0"/>
          <c:showBubbleSize val="0"/>
        </c:dLbls>
        <c:smooth val="0"/>
        <c:axId val="364248992"/>
        <c:axId val="364241448"/>
      </c:lineChart>
      <c:dateAx>
        <c:axId val="364248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41448"/>
        <c:crosses val="autoZero"/>
        <c:auto val="1"/>
        <c:lblOffset val="100"/>
        <c:baseTimeUnit val="days"/>
      </c:dateAx>
      <c:valAx>
        <c:axId val="36424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4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0EC1-462F-8DB8-E43D8F433947}"/>
            </c:ext>
          </c:extLst>
        </c:ser>
        <c:dLbls>
          <c:showLegendKey val="0"/>
          <c:showVal val="0"/>
          <c:showCatName val="0"/>
          <c:showSerName val="0"/>
          <c:showPercent val="0"/>
          <c:showBubbleSize val="0"/>
        </c:dLbls>
        <c:axId val="384124448"/>
        <c:axId val="384126416"/>
      </c:radarChart>
      <c:catAx>
        <c:axId val="38412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6416"/>
        <c:crosses val="autoZero"/>
        <c:auto val="1"/>
        <c:lblAlgn val="ctr"/>
        <c:lblOffset val="100"/>
        <c:noMultiLvlLbl val="0"/>
      </c:catAx>
      <c:valAx>
        <c:axId val="38412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A30CE-9BF4-46A5-BD08-390CDE3E47AE}"/>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B32A0389-D9F2-42CE-BD1A-FF1917DD9D06}"/>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9B4ABB73-9421-4063-A3F6-5A6362517DA4}"/>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644639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09301-4031-46AC-B841-5137C597360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5A57C2F-B3D3-4724-8D48-BF948FE4F38E}"/>
              </a:ext>
            </a:extLst>
          </p:cNvPr>
          <p:cNvGraphicFramePr>
            <a:graphicFrameLocks noGrp="1"/>
          </p:cNvGraphicFramePr>
          <p:nvPr>
            <p:ph type="chart" sz="quarter" idx="13"/>
            <p:extLst>
              <p:ext uri="{D42A27DB-BD31-4B8C-83A1-F6EECF244321}">
                <p14:modId xmlns:p14="http://schemas.microsoft.com/office/powerpoint/2010/main" val="299966221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B9B7FC-6CB9-4DDC-A8F3-5136E63F115D}"/>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282B3267-7DF7-46D8-BF28-8A903B59B643}"/>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68234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B039FFB-38B3-4714-A681-1C55B3954DD0}"/>
              </a:ext>
            </a:extLst>
          </p:cNvPr>
          <p:cNvGraphicFramePr>
            <a:graphicFrameLocks noGrp="1"/>
          </p:cNvGraphicFramePr>
          <p:nvPr>
            <p:ph type="tbl" sz="quarter" idx="13"/>
            <p:extLst>
              <p:ext uri="{D42A27DB-BD31-4B8C-83A1-F6EECF244321}">
                <p14:modId xmlns:p14="http://schemas.microsoft.com/office/powerpoint/2010/main" val="212656624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96136360"/>
                    </a:ext>
                  </a:extLst>
                </a:gridCol>
                <a:gridCol w="740664">
                  <a:extLst>
                    <a:ext uri="{9D8B030D-6E8A-4147-A177-3AD203B41FA5}">
                      <a16:colId xmlns:a16="http://schemas.microsoft.com/office/drawing/2014/main" val="1223427625"/>
                    </a:ext>
                  </a:extLst>
                </a:gridCol>
                <a:gridCol w="740664">
                  <a:extLst>
                    <a:ext uri="{9D8B030D-6E8A-4147-A177-3AD203B41FA5}">
                      <a16:colId xmlns:a16="http://schemas.microsoft.com/office/drawing/2014/main" val="944262325"/>
                    </a:ext>
                  </a:extLst>
                </a:gridCol>
                <a:gridCol w="740664">
                  <a:extLst>
                    <a:ext uri="{9D8B030D-6E8A-4147-A177-3AD203B41FA5}">
                      <a16:colId xmlns:a16="http://schemas.microsoft.com/office/drawing/2014/main" val="2129389918"/>
                    </a:ext>
                  </a:extLst>
                </a:gridCol>
                <a:gridCol w="740664">
                  <a:extLst>
                    <a:ext uri="{9D8B030D-6E8A-4147-A177-3AD203B41FA5}">
                      <a16:colId xmlns:a16="http://schemas.microsoft.com/office/drawing/2014/main" val="867836691"/>
                    </a:ext>
                  </a:extLst>
                </a:gridCol>
                <a:gridCol w="740664">
                  <a:extLst>
                    <a:ext uri="{9D8B030D-6E8A-4147-A177-3AD203B41FA5}">
                      <a16:colId xmlns:a16="http://schemas.microsoft.com/office/drawing/2014/main" val="36133928"/>
                    </a:ext>
                  </a:extLst>
                </a:gridCol>
                <a:gridCol w="740664">
                  <a:extLst>
                    <a:ext uri="{9D8B030D-6E8A-4147-A177-3AD203B41FA5}">
                      <a16:colId xmlns:a16="http://schemas.microsoft.com/office/drawing/2014/main" val="4135463853"/>
                    </a:ext>
                  </a:extLst>
                </a:gridCol>
                <a:gridCol w="740664">
                  <a:extLst>
                    <a:ext uri="{9D8B030D-6E8A-4147-A177-3AD203B41FA5}">
                      <a16:colId xmlns:a16="http://schemas.microsoft.com/office/drawing/2014/main" val="782183941"/>
                    </a:ext>
                  </a:extLst>
                </a:gridCol>
                <a:gridCol w="740664">
                  <a:extLst>
                    <a:ext uri="{9D8B030D-6E8A-4147-A177-3AD203B41FA5}">
                      <a16:colId xmlns:a16="http://schemas.microsoft.com/office/drawing/2014/main" val="1592752824"/>
                    </a:ext>
                  </a:extLst>
                </a:gridCol>
                <a:gridCol w="740664">
                  <a:extLst>
                    <a:ext uri="{9D8B030D-6E8A-4147-A177-3AD203B41FA5}">
                      <a16:colId xmlns:a16="http://schemas.microsoft.com/office/drawing/2014/main" val="32554448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79102114"/>
                  </a:ext>
                </a:extLst>
              </a:tr>
              <a:tr h="370840">
                <a:tc>
                  <a:txBody>
                    <a:bodyPr/>
                    <a:lstStyle/>
                    <a:p>
                      <a:r>
                        <a:rPr lang="en-US" sz="1000"/>
                        <a:t>Renault - Gulf Advantage Automobiles</a:t>
                      </a:r>
                    </a:p>
                  </a:txBody>
                  <a:tcPr/>
                </a:tc>
                <a:tc>
                  <a:txBody>
                    <a:bodyPr/>
                    <a:lstStyle/>
                    <a:p>
                      <a:r>
                        <a:rPr lang="en-US" sz="1000"/>
                        <a:t>59124</a:t>
                      </a:r>
                    </a:p>
                  </a:txBody>
                  <a:tcPr/>
                </a:tc>
                <a:tc>
                  <a:txBody>
                    <a:bodyPr/>
                    <a:lstStyle/>
                    <a:p>
                      <a:r>
                        <a:rPr lang="en-US" sz="1000"/>
                        <a:t>-1003</a:t>
                      </a:r>
                    </a:p>
                  </a:txBody>
                  <a:tcPr/>
                </a:tc>
                <a:tc>
                  <a:txBody>
                    <a:bodyPr/>
                    <a:lstStyle/>
                    <a:p>
                      <a:r>
                        <a:rPr lang="en-US" sz="1000"/>
                        <a:t>39</a:t>
                      </a:r>
                    </a:p>
                  </a:txBody>
                  <a:tcPr/>
                </a:tc>
                <a:tc>
                  <a:txBody>
                    <a:bodyPr/>
                    <a:lstStyle/>
                    <a:p>
                      <a:r>
                        <a:rPr lang="en-US" sz="1000"/>
                        <a:t>238</a:t>
                      </a:r>
                    </a:p>
                  </a:txBody>
                  <a:tcPr/>
                </a:tc>
                <a:tc>
                  <a:txBody>
                    <a:bodyPr/>
                    <a:lstStyle/>
                    <a:p>
                      <a:r>
                        <a:rPr lang="en-US" sz="1000"/>
                        <a:t>40</a:t>
                      </a:r>
                    </a:p>
                  </a:txBody>
                  <a:tcPr/>
                </a:tc>
                <a:tc>
                  <a:txBody>
                    <a:bodyPr/>
                    <a:lstStyle/>
                    <a:p>
                      <a:r>
                        <a:rPr lang="en-US" sz="1000"/>
                        <a:t>11</a:t>
                      </a:r>
                    </a:p>
                  </a:txBody>
                  <a:tcPr/>
                </a:tc>
                <a:tc>
                  <a:txBody>
                    <a:bodyPr/>
                    <a:lstStyle/>
                    <a:p>
                      <a:r>
                        <a:rPr lang="en-US" sz="1000"/>
                        <a:t>0</a:t>
                      </a:r>
                    </a:p>
                  </a:txBody>
                  <a:tcPr/>
                </a:tc>
                <a:tc>
                  <a:txBody>
                    <a:bodyPr/>
                    <a:lstStyle/>
                    <a:p>
                      <a:r>
                        <a:rPr lang="en-US" sz="1000"/>
                        <a:t>0.0124%</a:t>
                      </a:r>
                    </a:p>
                  </a:txBody>
                  <a:tcPr/>
                </a:tc>
                <a:tc>
                  <a:txBody>
                    <a:bodyPr/>
                    <a:lstStyle/>
                    <a:p>
                      <a:r>
                        <a:rPr lang="en-US" sz="1000"/>
                        <a:t>0.0%</a:t>
                      </a:r>
                    </a:p>
                  </a:txBody>
                  <a:tcPr/>
                </a:tc>
                <a:extLst>
                  <a:ext uri="{0D108BD9-81ED-4DB2-BD59-A6C34878D82A}">
                    <a16:rowId xmlns:a16="http://schemas.microsoft.com/office/drawing/2014/main" val="1549388082"/>
                  </a:ext>
                </a:extLst>
              </a:tr>
            </a:tbl>
          </a:graphicData>
        </a:graphic>
      </p:graphicFrame>
      <p:sp>
        <p:nvSpPr>
          <p:cNvPr id="3" name="Title 2">
            <a:extLst>
              <a:ext uri="{FF2B5EF4-FFF2-40B4-BE49-F238E27FC236}">
                <a16:creationId xmlns:a16="http://schemas.microsoft.com/office/drawing/2014/main" id="{7E58AEE5-990E-44C0-AE42-87C04750F510}"/>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28C65941-6653-4D40-B050-D842B732EFC0}"/>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223264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C36D-02D4-4B40-9661-01DBD81C945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62C91A36-6A27-4D4A-9CAD-B2E4FAA366DD}"/>
              </a:ext>
            </a:extLst>
          </p:cNvPr>
          <p:cNvGraphicFramePr>
            <a:graphicFrameLocks noGrp="1"/>
          </p:cNvGraphicFramePr>
          <p:nvPr>
            <p:ph type="chart" sz="quarter" idx="13"/>
            <p:extLst>
              <p:ext uri="{D42A27DB-BD31-4B8C-83A1-F6EECF244321}">
                <p14:modId xmlns:p14="http://schemas.microsoft.com/office/powerpoint/2010/main" val="156801431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3AA7B-B1F7-47BF-881D-9F6BB327D4B5}"/>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C4A5F11A-9FCC-4501-BD0A-3A3D9E7F9AC8}"/>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442405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15A7E-E296-4E6E-A7B9-3F61D2569E96}"/>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56E20AAA-EE64-4AD1-8BB0-F120B4895F75}"/>
              </a:ext>
            </a:extLst>
          </p:cNvPr>
          <p:cNvGraphicFramePr>
            <a:graphicFrameLocks noGrp="1"/>
          </p:cNvGraphicFramePr>
          <p:nvPr>
            <p:ph type="chart" sz="quarter" idx="13"/>
            <p:extLst>
              <p:ext uri="{D42A27DB-BD31-4B8C-83A1-F6EECF244321}">
                <p14:modId xmlns:p14="http://schemas.microsoft.com/office/powerpoint/2010/main" val="32270382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52ACFD-2143-474F-9F86-7E0B226EBB29}"/>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373C3BAE-C625-46DF-98B0-97721A2E2D45}"/>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67108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04722DC-C403-42EE-8C3C-FEFED66E4849}"/>
              </a:ext>
            </a:extLst>
          </p:cNvPr>
          <p:cNvGraphicFramePr>
            <a:graphicFrameLocks noGrp="1"/>
          </p:cNvGraphicFramePr>
          <p:nvPr>
            <p:ph type="tbl" sz="quarter" idx="13"/>
            <p:extLst>
              <p:ext uri="{D42A27DB-BD31-4B8C-83A1-F6EECF244321}">
                <p14:modId xmlns:p14="http://schemas.microsoft.com/office/powerpoint/2010/main" val="44325132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6038816"/>
                    </a:ext>
                  </a:extLst>
                </a:gridCol>
                <a:gridCol w="658368">
                  <a:extLst>
                    <a:ext uri="{9D8B030D-6E8A-4147-A177-3AD203B41FA5}">
                      <a16:colId xmlns:a16="http://schemas.microsoft.com/office/drawing/2014/main" val="3402132863"/>
                    </a:ext>
                  </a:extLst>
                </a:gridCol>
                <a:gridCol w="658368">
                  <a:extLst>
                    <a:ext uri="{9D8B030D-6E8A-4147-A177-3AD203B41FA5}">
                      <a16:colId xmlns:a16="http://schemas.microsoft.com/office/drawing/2014/main" val="875322631"/>
                    </a:ext>
                  </a:extLst>
                </a:gridCol>
                <a:gridCol w="658368">
                  <a:extLst>
                    <a:ext uri="{9D8B030D-6E8A-4147-A177-3AD203B41FA5}">
                      <a16:colId xmlns:a16="http://schemas.microsoft.com/office/drawing/2014/main" val="3786813232"/>
                    </a:ext>
                  </a:extLst>
                </a:gridCol>
                <a:gridCol w="658368">
                  <a:extLst>
                    <a:ext uri="{9D8B030D-6E8A-4147-A177-3AD203B41FA5}">
                      <a16:colId xmlns:a16="http://schemas.microsoft.com/office/drawing/2014/main" val="480326482"/>
                    </a:ext>
                  </a:extLst>
                </a:gridCol>
                <a:gridCol w="658368">
                  <a:extLst>
                    <a:ext uri="{9D8B030D-6E8A-4147-A177-3AD203B41FA5}">
                      <a16:colId xmlns:a16="http://schemas.microsoft.com/office/drawing/2014/main" val="3500747134"/>
                    </a:ext>
                  </a:extLst>
                </a:gridCol>
                <a:gridCol w="658368">
                  <a:extLst>
                    <a:ext uri="{9D8B030D-6E8A-4147-A177-3AD203B41FA5}">
                      <a16:colId xmlns:a16="http://schemas.microsoft.com/office/drawing/2014/main" val="1467303334"/>
                    </a:ext>
                  </a:extLst>
                </a:gridCol>
                <a:gridCol w="658368">
                  <a:extLst>
                    <a:ext uri="{9D8B030D-6E8A-4147-A177-3AD203B41FA5}">
                      <a16:colId xmlns:a16="http://schemas.microsoft.com/office/drawing/2014/main" val="3365169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248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- 2017-04-30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What is Renault's latest concept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27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- 2017-04-30 11:45:00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تبـدأ مـن راحــة البــال أحـلـى الأوقــات
25% خصم على مجموعة حزام التوقيت وعلى الأجــــور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www.myrenault-me.com/ar/
Let nothing come in between you and a great time out.
25% off on timing belt kit &amp; labour
www.myrenault-me.com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1033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- 2017-04-27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بنظام الوسائط المتعددة </a:t>
                      </a:r>
                      <a:r>
                        <a:rPr kumimoji="0" lang="en-US" sz="1000" b="0" i="0" u="none" strike="noStrike" kern="1200" cap="none" spc="0" normalizeH="0" baseline="0" noProof="0">
                          <a:ln>
                            <a:noFill/>
                          </a:ln>
                          <a:solidFill>
                            <a:prstClr val="black"/>
                          </a:solidFill>
                          <a:effectLst/>
                          <a:uLnTx/>
                          <a:uFillTx/>
                          <a:latin typeface="+mn-lt"/>
                          <a:ea typeface="+mn-ea"/>
                          <a:cs typeface="+mn-cs"/>
                        </a:rPr>
                        <a:t>R-LINK Evolution </a:t>
                      </a:r>
                      <a:r>
                        <a:rPr kumimoji="0" lang="ar-AE" sz="1000" b="0" i="0" u="none" strike="noStrike" kern="1200" cap="none" spc="0" normalizeH="0" baseline="0" noProof="0">
                          <a:ln>
                            <a:noFill/>
                          </a:ln>
                          <a:solidFill>
                            <a:prstClr val="black"/>
                          </a:solidFill>
                          <a:effectLst/>
                          <a:uLnTx/>
                          <a:uFillTx/>
                          <a:latin typeface="+mn-lt"/>
                          <a:ea typeface="+mn-ea"/>
                          <a:cs typeface="+mn-cs"/>
                        </a:rPr>
                        <a:t>في #رينو #كابتشر مع الملاحة، الهاتف والوسائط المتعددة وخدمات </a:t>
                      </a:r>
                      <a:r>
                        <a:rPr kumimoji="0" lang="en-US" sz="1000" b="0" i="0" u="none" strike="noStrike" kern="1200" cap="none" spc="0" normalizeH="0" baseline="0" noProof="0">
                          <a:ln>
                            <a:noFill/>
                          </a:ln>
                          <a:solidFill>
                            <a:prstClr val="black"/>
                          </a:solidFill>
                          <a:effectLst/>
                          <a:uLnTx/>
                          <a:uFillTx/>
                          <a:latin typeface="+mn-lt"/>
                          <a:ea typeface="+mn-ea"/>
                          <a:cs typeface="+mn-cs"/>
                        </a:rPr>
                        <a:t>connected
Experience #Renault #Captur with its R-LINK Evolution multimedia system with navigation, telephone and multimedia and connected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891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- 2017-04-26 15:00:04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إيجاد جميع موديلات سيارات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all of Renault's models?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6158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20:05:40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2346507"/>
                  </a:ext>
                </a:extLst>
              </a:tr>
            </a:tbl>
          </a:graphicData>
        </a:graphic>
      </p:graphicFrame>
      <p:sp>
        <p:nvSpPr>
          <p:cNvPr id="3" name="Title 2">
            <a:extLst>
              <a:ext uri="{FF2B5EF4-FFF2-40B4-BE49-F238E27FC236}">
                <a16:creationId xmlns:a16="http://schemas.microsoft.com/office/drawing/2014/main" id="{F88C80C0-3E74-4CF4-A771-25623A0A0DC5}"/>
              </a:ext>
            </a:extLst>
          </p:cNvPr>
          <p:cNvSpPr>
            <a:spLocks noGrp="1"/>
          </p:cNvSpPr>
          <p:nvPr>
            <p:ph type="title"/>
          </p:nvPr>
        </p:nvSpPr>
        <p:spPr/>
        <p:txBody>
          <a:bodyPr/>
          <a:lstStyle/>
          <a:p>
            <a:r>
              <a:rPr lang="en-US"/>
              <a:t>Facebook Own Posts Table - 1 of 5</a:t>
            </a:r>
          </a:p>
        </p:txBody>
      </p:sp>
      <p:sp>
        <p:nvSpPr>
          <p:cNvPr id="4" name="Text Placeholder 3">
            <a:extLst>
              <a:ext uri="{FF2B5EF4-FFF2-40B4-BE49-F238E27FC236}">
                <a16:creationId xmlns:a16="http://schemas.microsoft.com/office/drawing/2014/main" id="{29C8968A-E864-4D7D-B4A4-6579E7A74315}"/>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200635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DD6363F-5F0E-41C8-8960-1ABF1CA241AC}"/>
              </a:ext>
            </a:extLst>
          </p:cNvPr>
          <p:cNvGraphicFramePr>
            <a:graphicFrameLocks noGrp="1"/>
          </p:cNvGraphicFramePr>
          <p:nvPr>
            <p:ph type="tbl" sz="quarter" idx="13"/>
            <p:extLst>
              <p:ext uri="{D42A27DB-BD31-4B8C-83A1-F6EECF244321}">
                <p14:modId xmlns:p14="http://schemas.microsoft.com/office/powerpoint/2010/main" val="260245566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9168419"/>
                    </a:ext>
                  </a:extLst>
                </a:gridCol>
                <a:gridCol w="658368">
                  <a:extLst>
                    <a:ext uri="{9D8B030D-6E8A-4147-A177-3AD203B41FA5}">
                      <a16:colId xmlns:a16="http://schemas.microsoft.com/office/drawing/2014/main" val="789935883"/>
                    </a:ext>
                  </a:extLst>
                </a:gridCol>
                <a:gridCol w="658368">
                  <a:extLst>
                    <a:ext uri="{9D8B030D-6E8A-4147-A177-3AD203B41FA5}">
                      <a16:colId xmlns:a16="http://schemas.microsoft.com/office/drawing/2014/main" val="1361947841"/>
                    </a:ext>
                  </a:extLst>
                </a:gridCol>
                <a:gridCol w="658368">
                  <a:extLst>
                    <a:ext uri="{9D8B030D-6E8A-4147-A177-3AD203B41FA5}">
                      <a16:colId xmlns:a16="http://schemas.microsoft.com/office/drawing/2014/main" val="3567069156"/>
                    </a:ext>
                  </a:extLst>
                </a:gridCol>
                <a:gridCol w="658368">
                  <a:extLst>
                    <a:ext uri="{9D8B030D-6E8A-4147-A177-3AD203B41FA5}">
                      <a16:colId xmlns:a16="http://schemas.microsoft.com/office/drawing/2014/main" val="1694474194"/>
                    </a:ext>
                  </a:extLst>
                </a:gridCol>
                <a:gridCol w="658368">
                  <a:extLst>
                    <a:ext uri="{9D8B030D-6E8A-4147-A177-3AD203B41FA5}">
                      <a16:colId xmlns:a16="http://schemas.microsoft.com/office/drawing/2014/main" val="1139478248"/>
                    </a:ext>
                  </a:extLst>
                </a:gridCol>
                <a:gridCol w="658368">
                  <a:extLst>
                    <a:ext uri="{9D8B030D-6E8A-4147-A177-3AD203B41FA5}">
                      <a16:colId xmlns:a16="http://schemas.microsoft.com/office/drawing/2014/main" val="2783617716"/>
                    </a:ext>
                  </a:extLst>
                </a:gridCol>
                <a:gridCol w="658368">
                  <a:extLst>
                    <a:ext uri="{9D8B030D-6E8A-4147-A177-3AD203B41FA5}">
                      <a16:colId xmlns:a16="http://schemas.microsoft.com/office/drawing/2014/main" val="2399016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494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بالحماية في جميع المواقف مع سيارتك #رينو #داستر. لقد قمنا بتقوية بنية الهيكل وأضفنا خصائص للسلامة الفعالة والكامنة.
</a:t>
                      </a:r>
                      <a:r>
                        <a:rPr kumimoji="0" lang="en-US" sz="1000" b="0" i="0" u="none" strike="noStrike" kern="1200" cap="none" spc="0" normalizeH="0" baseline="0" noProof="0">
                          <a:ln>
                            <a:noFill/>
                          </a:ln>
                          <a:solidFill>
                            <a:prstClr val="black"/>
                          </a:solidFill>
                          <a:effectLst/>
                          <a:uLnTx/>
                          <a:uFillTx/>
                          <a:latin typeface="+mn-lt"/>
                          <a:ea typeface="+mn-ea"/>
                          <a:cs typeface="+mn-cs"/>
                        </a:rPr>
                        <a:t>Stay protected in any situation with your #Renault #Duster. We have strengthened the body structure and fitted active and passive safety features.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571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هذه العلامة من عام..
</a:t>
                      </a:r>
                      <a:r>
                        <a:rPr kumimoji="0" lang="en-US" sz="1000" b="0" i="0" u="none" strike="noStrike" kern="1200" cap="none" spc="0" normalizeH="0" baseline="0" noProof="0">
                          <a:ln>
                            <a:noFill/>
                          </a:ln>
                          <a:solidFill>
                            <a:prstClr val="black"/>
                          </a:solidFill>
                          <a:effectLst/>
                          <a:uLnTx/>
                          <a:uFillTx/>
                          <a:latin typeface="+mn-lt"/>
                          <a:ea typeface="+mn-ea"/>
                          <a:cs typeface="+mn-cs"/>
                        </a:rPr>
                        <a:t>This logo is from which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176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11:23:27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3084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- 2017-04-24 15:47:37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سجل واحصل على قيادة تجريبية وادخل السحب الشهري  للفوز بجوائزمميزة
</a:t>
                      </a:r>
                      <a:r>
                        <a:rPr kumimoji="0" lang="en-US" sz="1000" b="0" i="0" u="none" strike="noStrike" kern="1200" cap="none" spc="0" normalizeH="0" baseline="0" noProof="0">
                          <a:ln>
                            <a:noFill/>
                          </a:ln>
                          <a:solidFill>
                            <a:prstClr val="black"/>
                          </a:solidFill>
                          <a:effectLst/>
                          <a:uLnTx/>
                          <a:uFillTx/>
                          <a:latin typeface="+mn-lt"/>
                          <a:ea typeface="+mn-ea"/>
                          <a:cs typeface="+mn-cs"/>
                        </a:rPr>
                        <a:t>Register for a testdrive and get a chance to win exciting prizes in the monthly draw!
#RenaultClickWin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2956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- 2017-04-24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 سماع صوت صفارة عند الضغط على بدال الفرامل، قم بقيادة السيارة على سرعة متوسطة، ثم أجعل صندوق التروس في وضع الحياد، وأرفع فرملة اليد تدريجياً أثناء القيادة، فإذا صدر الصوت فهو من الفرامل الخلفية وإن لم يصدر فهو من الفرامل الأمامية
</a:t>
                      </a:r>
                      <a:r>
                        <a:rPr kumimoji="0" lang="en-US" sz="1000" b="0" i="0" u="none" strike="noStrike" kern="1200" cap="none" spc="0" normalizeH="0" baseline="0" noProof="0">
                          <a:ln>
                            <a:noFill/>
                          </a:ln>
                          <a:solidFill>
                            <a:prstClr val="black"/>
                          </a:solidFill>
                          <a:effectLst/>
                          <a:uLnTx/>
                          <a:uFillTx/>
                          <a:latin typeface="+mn-lt"/>
                          <a:ea typeface="+mn-ea"/>
                          <a:cs typeface="+mn-cs"/>
                        </a:rPr>
                        <a:t>How do you deal with a pair of squeaky car brakes?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3755565"/>
                  </a:ext>
                </a:extLst>
              </a:tr>
            </a:tbl>
          </a:graphicData>
        </a:graphic>
      </p:graphicFrame>
      <p:sp>
        <p:nvSpPr>
          <p:cNvPr id="3" name="Title 2">
            <a:extLst>
              <a:ext uri="{FF2B5EF4-FFF2-40B4-BE49-F238E27FC236}">
                <a16:creationId xmlns:a16="http://schemas.microsoft.com/office/drawing/2014/main" id="{30172438-B3BA-4F33-B2E2-D63D8F8BCAB8}"/>
              </a:ext>
            </a:extLst>
          </p:cNvPr>
          <p:cNvSpPr>
            <a:spLocks noGrp="1"/>
          </p:cNvSpPr>
          <p:nvPr>
            <p:ph type="title"/>
          </p:nvPr>
        </p:nvSpPr>
        <p:spPr/>
        <p:txBody>
          <a:bodyPr/>
          <a:lstStyle/>
          <a:p>
            <a:r>
              <a:rPr lang="en-US"/>
              <a:t>Facebook Own Posts Table - 2 of 5</a:t>
            </a:r>
          </a:p>
        </p:txBody>
      </p:sp>
      <p:sp>
        <p:nvSpPr>
          <p:cNvPr id="4" name="Text Placeholder 3">
            <a:extLst>
              <a:ext uri="{FF2B5EF4-FFF2-40B4-BE49-F238E27FC236}">
                <a16:creationId xmlns:a16="http://schemas.microsoft.com/office/drawing/2014/main" id="{CBBE5D10-40AA-4D30-96E9-1B47253FDE6C}"/>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194588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7AC671B-E2F8-4936-BE1D-02FD4E83D7AF}"/>
              </a:ext>
            </a:extLst>
          </p:cNvPr>
          <p:cNvGraphicFramePr>
            <a:graphicFrameLocks noGrp="1"/>
          </p:cNvGraphicFramePr>
          <p:nvPr>
            <p:ph type="tbl" sz="quarter" idx="13"/>
            <p:extLst>
              <p:ext uri="{D42A27DB-BD31-4B8C-83A1-F6EECF244321}">
                <p14:modId xmlns:p14="http://schemas.microsoft.com/office/powerpoint/2010/main" val="92606165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4192773"/>
                    </a:ext>
                  </a:extLst>
                </a:gridCol>
                <a:gridCol w="658368">
                  <a:extLst>
                    <a:ext uri="{9D8B030D-6E8A-4147-A177-3AD203B41FA5}">
                      <a16:colId xmlns:a16="http://schemas.microsoft.com/office/drawing/2014/main" val="3560418956"/>
                    </a:ext>
                  </a:extLst>
                </a:gridCol>
                <a:gridCol w="658368">
                  <a:extLst>
                    <a:ext uri="{9D8B030D-6E8A-4147-A177-3AD203B41FA5}">
                      <a16:colId xmlns:a16="http://schemas.microsoft.com/office/drawing/2014/main" val="3900392277"/>
                    </a:ext>
                  </a:extLst>
                </a:gridCol>
                <a:gridCol w="658368">
                  <a:extLst>
                    <a:ext uri="{9D8B030D-6E8A-4147-A177-3AD203B41FA5}">
                      <a16:colId xmlns:a16="http://schemas.microsoft.com/office/drawing/2014/main" val="1085121398"/>
                    </a:ext>
                  </a:extLst>
                </a:gridCol>
                <a:gridCol w="658368">
                  <a:extLst>
                    <a:ext uri="{9D8B030D-6E8A-4147-A177-3AD203B41FA5}">
                      <a16:colId xmlns:a16="http://schemas.microsoft.com/office/drawing/2014/main" val="3371788929"/>
                    </a:ext>
                  </a:extLst>
                </a:gridCol>
                <a:gridCol w="658368">
                  <a:extLst>
                    <a:ext uri="{9D8B030D-6E8A-4147-A177-3AD203B41FA5}">
                      <a16:colId xmlns:a16="http://schemas.microsoft.com/office/drawing/2014/main" val="3657120748"/>
                    </a:ext>
                  </a:extLst>
                </a:gridCol>
                <a:gridCol w="658368">
                  <a:extLst>
                    <a:ext uri="{9D8B030D-6E8A-4147-A177-3AD203B41FA5}">
                      <a16:colId xmlns:a16="http://schemas.microsoft.com/office/drawing/2014/main" val="3824103595"/>
                    </a:ext>
                  </a:extLst>
                </a:gridCol>
                <a:gridCol w="658368">
                  <a:extLst>
                    <a:ext uri="{9D8B030D-6E8A-4147-A177-3AD203B41FA5}">
                      <a16:colId xmlns:a16="http://schemas.microsoft.com/office/drawing/2014/main" val="343607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0152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- 2017-04-23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معايشة الابتكار مع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Experience innovation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77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- 2017-04-23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concept cars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821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- 2017-04-20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إنها عملية ومتقنة، فقد صممنا السيارة #رينو #داستر لتجعل رحلتك أكثر يسرًا
</a:t>
                      </a:r>
                      <a:r>
                        <a:rPr kumimoji="0" lang="en-US" sz="1000" b="0" i="0" u="none" strike="noStrike" kern="1200" cap="none" spc="0" normalizeH="0" baseline="0" noProof="0">
                          <a:ln>
                            <a:noFill/>
                          </a:ln>
                          <a:solidFill>
                            <a:prstClr val="black"/>
                          </a:solidFill>
                          <a:effectLst/>
                          <a:uLnTx/>
                          <a:uFillTx/>
                          <a:latin typeface="+mn-lt"/>
                          <a:ea typeface="+mn-ea"/>
                          <a:cs typeface="+mn-cs"/>
                        </a:rPr>
                        <a:t>Functional and modular, we have designed #Renault #Duster to make your journey easier.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377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- 2017-04-19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عندما تقل نسبة الوقود بخزان السيارة، فيتم سحب الوقود المتبقي من قاع الخزان الذي قد يكون مليء بكثير من الرواسب والمواد التي قد تضر المحرك
</a:t>
                      </a:r>
                      <a:r>
                        <a:rPr kumimoji="0" lang="en-US" sz="1000" b="0" i="0" u="none" strike="noStrike" kern="1200" cap="none" spc="0" normalizeH="0" baseline="0" noProof="0">
                          <a:ln>
                            <a:noFill/>
                          </a:ln>
                          <a:solidFill>
                            <a:prstClr val="black"/>
                          </a:solidFill>
                          <a:effectLst/>
                          <a:uLnTx/>
                          <a:uFillTx/>
                          <a:latin typeface="+mn-lt"/>
                          <a:ea typeface="+mn-ea"/>
                          <a:cs typeface="+mn-cs"/>
                        </a:rPr>
                        <a:t>Make sure to never run out of gas completely, as you may damage your catalytic converter, which may then need to be repaired or replaced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499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- 2017-04-18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إجاد سيارة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3199453"/>
                  </a:ext>
                </a:extLst>
              </a:tr>
            </a:tbl>
          </a:graphicData>
        </a:graphic>
      </p:graphicFrame>
      <p:sp>
        <p:nvSpPr>
          <p:cNvPr id="3" name="Title 2">
            <a:extLst>
              <a:ext uri="{FF2B5EF4-FFF2-40B4-BE49-F238E27FC236}">
                <a16:creationId xmlns:a16="http://schemas.microsoft.com/office/drawing/2014/main" id="{1E81BEF7-68F4-4A3E-A3F3-0EA197C17553}"/>
              </a:ext>
            </a:extLst>
          </p:cNvPr>
          <p:cNvSpPr>
            <a:spLocks noGrp="1"/>
          </p:cNvSpPr>
          <p:nvPr>
            <p:ph type="title"/>
          </p:nvPr>
        </p:nvSpPr>
        <p:spPr/>
        <p:txBody>
          <a:bodyPr/>
          <a:lstStyle/>
          <a:p>
            <a:r>
              <a:rPr lang="en-US"/>
              <a:t>Facebook Own Posts Table - 3 of 5</a:t>
            </a:r>
          </a:p>
        </p:txBody>
      </p:sp>
      <p:sp>
        <p:nvSpPr>
          <p:cNvPr id="4" name="Text Placeholder 3">
            <a:extLst>
              <a:ext uri="{FF2B5EF4-FFF2-40B4-BE49-F238E27FC236}">
                <a16:creationId xmlns:a16="http://schemas.microsoft.com/office/drawing/2014/main" id="{7AE844A1-28F4-49D2-8A29-6DC6F9B43511}"/>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065373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0B47FA4-9B2C-4701-9B57-01057BFA0C63}"/>
              </a:ext>
            </a:extLst>
          </p:cNvPr>
          <p:cNvGraphicFramePr>
            <a:graphicFrameLocks noGrp="1"/>
          </p:cNvGraphicFramePr>
          <p:nvPr>
            <p:ph type="tbl" sz="quarter" idx="13"/>
            <p:extLst>
              <p:ext uri="{D42A27DB-BD31-4B8C-83A1-F6EECF244321}">
                <p14:modId xmlns:p14="http://schemas.microsoft.com/office/powerpoint/2010/main" val="361296631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00361786"/>
                    </a:ext>
                  </a:extLst>
                </a:gridCol>
                <a:gridCol w="658368">
                  <a:extLst>
                    <a:ext uri="{9D8B030D-6E8A-4147-A177-3AD203B41FA5}">
                      <a16:colId xmlns:a16="http://schemas.microsoft.com/office/drawing/2014/main" val="3642870691"/>
                    </a:ext>
                  </a:extLst>
                </a:gridCol>
                <a:gridCol w="658368">
                  <a:extLst>
                    <a:ext uri="{9D8B030D-6E8A-4147-A177-3AD203B41FA5}">
                      <a16:colId xmlns:a16="http://schemas.microsoft.com/office/drawing/2014/main" val="3337767163"/>
                    </a:ext>
                  </a:extLst>
                </a:gridCol>
                <a:gridCol w="658368">
                  <a:extLst>
                    <a:ext uri="{9D8B030D-6E8A-4147-A177-3AD203B41FA5}">
                      <a16:colId xmlns:a16="http://schemas.microsoft.com/office/drawing/2014/main" val="3356182386"/>
                    </a:ext>
                  </a:extLst>
                </a:gridCol>
                <a:gridCol w="658368">
                  <a:extLst>
                    <a:ext uri="{9D8B030D-6E8A-4147-A177-3AD203B41FA5}">
                      <a16:colId xmlns:a16="http://schemas.microsoft.com/office/drawing/2014/main" val="1487081550"/>
                    </a:ext>
                  </a:extLst>
                </a:gridCol>
                <a:gridCol w="658368">
                  <a:extLst>
                    <a:ext uri="{9D8B030D-6E8A-4147-A177-3AD203B41FA5}">
                      <a16:colId xmlns:a16="http://schemas.microsoft.com/office/drawing/2014/main" val="844312662"/>
                    </a:ext>
                  </a:extLst>
                </a:gridCol>
                <a:gridCol w="658368">
                  <a:extLst>
                    <a:ext uri="{9D8B030D-6E8A-4147-A177-3AD203B41FA5}">
                      <a16:colId xmlns:a16="http://schemas.microsoft.com/office/drawing/2014/main" val="976020090"/>
                    </a:ext>
                  </a:extLst>
                </a:gridCol>
                <a:gridCol w="658368">
                  <a:extLst>
                    <a:ext uri="{9D8B030D-6E8A-4147-A177-3AD203B41FA5}">
                      <a16:colId xmlns:a16="http://schemas.microsoft.com/office/drawing/2014/main" val="751110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247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- 2017-04-17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تتعرض أنابيب المحرك إلى التلف كنتيجة ازدياد الضغط ودرجات الحرارة، لذلك، يجب تفحص المحرك من وجود أي تسريبات
</a:t>
                      </a:r>
                      <a:r>
                        <a:rPr kumimoji="0" lang="en-US" sz="1000" b="0" i="0" u="none" strike="noStrike" kern="1200" cap="none" spc="0" normalizeH="0" baseline="0" noProof="0">
                          <a:ln>
                            <a:noFill/>
                          </a:ln>
                          <a:solidFill>
                            <a:prstClr val="black"/>
                          </a:solidFill>
                          <a:effectLst/>
                          <a:uLnTx/>
                          <a:uFillTx/>
                          <a:latin typeface="+mn-lt"/>
                          <a:ea typeface="+mn-ea"/>
                          <a:cs typeface="+mn-cs"/>
                        </a:rPr>
                        <a:t>Some of the engine pipes might get punctured as a result of increased pressure or temperatures; thus it is crucial to check for any leaks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70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- 2017-04-16 18:00:09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كل شيء بصورة أوضح مع سيارة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See things more clearly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466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- 2017-04-16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commercial vehicles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302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18:54:48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 على المزيد من مواصفات رينو كوليوس الجديدة وذلك في بانوراما مول – الرياض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569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اكشف عن روح المحارب التي بداخلك
#</a:t>
                      </a:r>
                      <a:r>
                        <a:rPr kumimoji="0" lang="en-US" sz="1000" b="0" i="0" u="none" strike="noStrike" kern="1200" cap="none" spc="0" normalizeH="0" baseline="0" noProof="0">
                          <a:ln>
                            <a:noFill/>
                          </a:ln>
                          <a:solidFill>
                            <a:prstClr val="black"/>
                          </a:solidFill>
                          <a:effectLst/>
                          <a:uLnTx/>
                          <a:uFillTx/>
                          <a:latin typeface="+mn-lt"/>
                          <a:ea typeface="+mn-ea"/>
                          <a:cs typeface="+mn-cs"/>
                        </a:rPr>
                        <a:t>Renault #Duster: bare your warrior 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377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True? or False? Electric mobility is one of the solutions promoted by the Renault-Nissan Alliance to fight climate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4603656"/>
                  </a:ext>
                </a:extLst>
              </a:tr>
            </a:tbl>
          </a:graphicData>
        </a:graphic>
      </p:graphicFrame>
      <p:sp>
        <p:nvSpPr>
          <p:cNvPr id="3" name="Title 2">
            <a:extLst>
              <a:ext uri="{FF2B5EF4-FFF2-40B4-BE49-F238E27FC236}">
                <a16:creationId xmlns:a16="http://schemas.microsoft.com/office/drawing/2014/main" id="{88F22675-8844-4AD3-A2D4-0AF95A3804CD}"/>
              </a:ext>
            </a:extLst>
          </p:cNvPr>
          <p:cNvSpPr>
            <a:spLocks noGrp="1"/>
          </p:cNvSpPr>
          <p:nvPr>
            <p:ph type="title"/>
          </p:nvPr>
        </p:nvSpPr>
        <p:spPr/>
        <p:txBody>
          <a:bodyPr/>
          <a:lstStyle/>
          <a:p>
            <a:r>
              <a:rPr lang="en-US"/>
              <a:t>Facebook Own Posts Table - 4 of 5</a:t>
            </a:r>
          </a:p>
        </p:txBody>
      </p:sp>
      <p:sp>
        <p:nvSpPr>
          <p:cNvPr id="4" name="Text Placeholder 3">
            <a:extLst>
              <a:ext uri="{FF2B5EF4-FFF2-40B4-BE49-F238E27FC236}">
                <a16:creationId xmlns:a16="http://schemas.microsoft.com/office/drawing/2014/main" id="{C94BAB79-576B-4D36-B4FE-203AE26D2186}"/>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348742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8F67D6D-171A-4FD0-8224-407743DCD02D}"/>
              </a:ext>
            </a:extLst>
          </p:cNvPr>
          <p:cNvGraphicFramePr>
            <a:graphicFrameLocks noGrp="1"/>
          </p:cNvGraphicFramePr>
          <p:nvPr>
            <p:ph type="tbl" sz="quarter" idx="13"/>
            <p:extLst>
              <p:ext uri="{D42A27DB-BD31-4B8C-83A1-F6EECF244321}">
                <p14:modId xmlns:p14="http://schemas.microsoft.com/office/powerpoint/2010/main" val="364619598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1257069"/>
                    </a:ext>
                  </a:extLst>
                </a:gridCol>
                <a:gridCol w="658368">
                  <a:extLst>
                    <a:ext uri="{9D8B030D-6E8A-4147-A177-3AD203B41FA5}">
                      <a16:colId xmlns:a16="http://schemas.microsoft.com/office/drawing/2014/main" val="2866862325"/>
                    </a:ext>
                  </a:extLst>
                </a:gridCol>
                <a:gridCol w="658368">
                  <a:extLst>
                    <a:ext uri="{9D8B030D-6E8A-4147-A177-3AD203B41FA5}">
                      <a16:colId xmlns:a16="http://schemas.microsoft.com/office/drawing/2014/main" val="2653543312"/>
                    </a:ext>
                  </a:extLst>
                </a:gridCol>
                <a:gridCol w="658368">
                  <a:extLst>
                    <a:ext uri="{9D8B030D-6E8A-4147-A177-3AD203B41FA5}">
                      <a16:colId xmlns:a16="http://schemas.microsoft.com/office/drawing/2014/main" val="2559898052"/>
                    </a:ext>
                  </a:extLst>
                </a:gridCol>
                <a:gridCol w="658368">
                  <a:extLst>
                    <a:ext uri="{9D8B030D-6E8A-4147-A177-3AD203B41FA5}">
                      <a16:colId xmlns:a16="http://schemas.microsoft.com/office/drawing/2014/main" val="3179187101"/>
                    </a:ext>
                  </a:extLst>
                </a:gridCol>
                <a:gridCol w="658368">
                  <a:extLst>
                    <a:ext uri="{9D8B030D-6E8A-4147-A177-3AD203B41FA5}">
                      <a16:colId xmlns:a16="http://schemas.microsoft.com/office/drawing/2014/main" val="3920610260"/>
                    </a:ext>
                  </a:extLst>
                </a:gridCol>
                <a:gridCol w="658368">
                  <a:extLst>
                    <a:ext uri="{9D8B030D-6E8A-4147-A177-3AD203B41FA5}">
                      <a16:colId xmlns:a16="http://schemas.microsoft.com/office/drawing/2014/main" val="2167608103"/>
                    </a:ext>
                  </a:extLst>
                </a:gridCol>
                <a:gridCol w="658368">
                  <a:extLst>
                    <a:ext uri="{9D8B030D-6E8A-4147-A177-3AD203B41FA5}">
                      <a16:colId xmlns:a16="http://schemas.microsoft.com/office/drawing/2014/main" val="4167214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482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كابتشر
اغتنم متعة الحياة!
#</a:t>
                      </a:r>
                      <a:r>
                        <a:rPr kumimoji="0" lang="en-US" sz="1000" b="0" i="0" u="none" strike="noStrike" kern="1200" cap="none" spc="0" normalizeH="0" baseline="0" noProof="0">
                          <a:ln>
                            <a:noFill/>
                          </a:ln>
                          <a:solidFill>
                            <a:prstClr val="black"/>
                          </a:solidFill>
                          <a:effectLst/>
                          <a:uLnTx/>
                          <a:uFillTx/>
                          <a:latin typeface="+mn-lt"/>
                          <a:ea typeface="+mn-ea"/>
                          <a:cs typeface="+mn-cs"/>
                        </a:rPr>
                        <a:t>Captur
Follow your instincts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5498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11:02:49</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explore New Captur 2017 with 1.6 Engine .</a:t>
                      </a:r>
                      <a:r>
                        <a:rPr kumimoji="0" lang="ar-AE" sz="1000" b="0" i="0" u="none" strike="noStrike" kern="1200" cap="none" spc="0" normalizeH="0" baseline="0" noProof="0">
                          <a:ln>
                            <a:noFill/>
                          </a:ln>
                          <a:solidFill>
                            <a:prstClr val="black"/>
                          </a:solidFill>
                          <a:effectLst/>
                          <a:uLnTx/>
                          <a:uFillTx/>
                          <a:latin typeface="+mn-lt"/>
                          <a:ea typeface="+mn-ea"/>
                          <a:cs typeface="+mn-cs"/>
                        </a:rPr>
                        <a:t>اضغط على الرابط وسجل الان لاكتشاف كابتشر2017 الجديدة ومحرك 1.6 اكتشف الان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7517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10:59:27</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register for Symbol Test drive 2017 .</a:t>
                      </a:r>
                      <a:r>
                        <a:rPr kumimoji="0" lang="ar-AE" sz="1000" b="0" i="0" u="none" strike="noStrike" kern="1200" cap="none" spc="0" normalizeH="0" baseline="0" noProof="0">
                          <a:ln>
                            <a:noFill/>
                          </a:ln>
                          <a:solidFill>
                            <a:prstClr val="black"/>
                          </a:solidFill>
                          <a:effectLst/>
                          <a:uLnTx/>
                          <a:uFillTx/>
                          <a:latin typeface="+mn-lt"/>
                          <a:ea typeface="+mn-ea"/>
                          <a:cs typeface="+mn-cs"/>
                        </a:rPr>
                        <a:t>اضغط على الرابط وسجل لتجربة القيادة مع رينو سيمبول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875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10:57:34</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register for Duster 4x4 Test Drive 
</a:t>
                      </a:r>
                      <a:r>
                        <a:rPr kumimoji="0" lang="ar-AE" sz="1000" b="0" i="0" u="none" strike="noStrike" kern="1200" cap="none" spc="0" normalizeH="0" baseline="0" noProof="0">
                          <a:ln>
                            <a:noFill/>
                          </a:ln>
                          <a:solidFill>
                            <a:prstClr val="black"/>
                          </a:solidFill>
                          <a:effectLst/>
                          <a:uLnTx/>
                          <a:uFillTx/>
                          <a:latin typeface="+mn-lt"/>
                          <a:ea typeface="+mn-ea"/>
                          <a:cs typeface="+mn-cs"/>
                        </a:rPr>
                        <a:t>اضغط عالى الرابط وسجل لتجربة القيادة مع رينو داسترالدفع الرباعي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950580"/>
                  </a:ext>
                </a:extLst>
              </a:tr>
            </a:tbl>
          </a:graphicData>
        </a:graphic>
      </p:graphicFrame>
      <p:sp>
        <p:nvSpPr>
          <p:cNvPr id="3" name="Title 2">
            <a:extLst>
              <a:ext uri="{FF2B5EF4-FFF2-40B4-BE49-F238E27FC236}">
                <a16:creationId xmlns:a16="http://schemas.microsoft.com/office/drawing/2014/main" id="{9C1CF2E8-C79C-4744-AF11-B26FB32059A5}"/>
              </a:ext>
            </a:extLst>
          </p:cNvPr>
          <p:cNvSpPr>
            <a:spLocks noGrp="1"/>
          </p:cNvSpPr>
          <p:nvPr>
            <p:ph type="title"/>
          </p:nvPr>
        </p:nvSpPr>
        <p:spPr/>
        <p:txBody>
          <a:bodyPr/>
          <a:lstStyle/>
          <a:p>
            <a:r>
              <a:rPr lang="en-US"/>
              <a:t>Facebook Own Posts Table - 5 of 5</a:t>
            </a:r>
          </a:p>
        </p:txBody>
      </p:sp>
      <p:sp>
        <p:nvSpPr>
          <p:cNvPr id="4" name="Text Placeholder 3">
            <a:extLst>
              <a:ext uri="{FF2B5EF4-FFF2-40B4-BE49-F238E27FC236}">
                <a16:creationId xmlns:a16="http://schemas.microsoft.com/office/drawing/2014/main" id="{503D2523-6578-4A40-806C-ECFC85A8C285}"/>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839682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AF6D-9C0C-4E42-BC1A-6F3A2D43CFA2}"/>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D77C6D14-4BF4-4A47-A48E-E81F43773319}"/>
              </a:ext>
            </a:extLst>
          </p:cNvPr>
          <p:cNvGraphicFramePr>
            <a:graphicFrameLocks noGrp="1"/>
          </p:cNvGraphicFramePr>
          <p:nvPr>
            <p:ph type="chart" sz="quarter" idx="13"/>
            <p:extLst>
              <p:ext uri="{D42A27DB-BD31-4B8C-83A1-F6EECF244321}">
                <p14:modId xmlns:p14="http://schemas.microsoft.com/office/powerpoint/2010/main" val="275058711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123DB7-C5AC-45E9-A157-58BE65638D44}"/>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9DEF49B1-474B-4A83-9462-4A2519F4CD8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1914331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20180308_084615</Template>
  <TotalTime>0</TotalTime>
  <Words>609</Words>
  <Application>Microsoft Office PowerPoint</Application>
  <PresentationFormat>On-screen Show (4:3)</PresentationFormat>
  <Paragraphs>285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Lato</vt:lpstr>
      <vt:lpstr>quintly_template</vt:lpstr>
      <vt:lpstr>Overview</vt:lpstr>
      <vt:lpstr>Facebook Fans Total</vt:lpstr>
      <vt:lpstr>Facebook Key Metrics Table</vt:lpstr>
      <vt:lpstr>Facebook Interaction Rate</vt:lpstr>
      <vt:lpstr>Facebook Fans Change Rate</vt:lpstr>
      <vt:lpstr>Facebook Own Posts Table - 1 of 5</vt:lpstr>
      <vt:lpstr>Facebook Own Posts Table - 2 of 5</vt:lpstr>
      <vt:lpstr>Facebook Own Posts Table - 3 of 5</vt:lpstr>
      <vt:lpstr>Facebook Own Posts Table - 4 of 5</vt:lpstr>
      <vt:lpstr>Facebook Own Posts Table - 5 of 5</vt:lpstr>
      <vt:lpstr>Facebook Key Metrics Radar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2018-03-08T08:46:16Z</dcterms:created>
  <dcterms:modified xsi:type="dcterms:W3CDTF">2018-03-08T08:46:45Z</dcterms:modified>
</cp:coreProperties>
</file>