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1" autoAdjust="0"/>
    <p:restoredTop sz="96405"/>
  </p:normalViewPr>
  <p:slideViewPr>
    <p:cSldViewPr snapToGrid="0">
      <p:cViewPr varScale="1">
        <p:scale>
          <a:sx n="75" d="100"/>
          <a:sy n="75" d="100"/>
        </p:scale>
        <p:origin x="648"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 (Renault - Gulf Advantage)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868</c:v>
                </c:pt>
                <c:pt idx="1">
                  <c:v>869</c:v>
                </c:pt>
                <c:pt idx="2">
                  <c:v>872</c:v>
                </c:pt>
                <c:pt idx="3">
                  <c:v>873</c:v>
                </c:pt>
                <c:pt idx="4">
                  <c:v>872</c:v>
                </c:pt>
                <c:pt idx="5">
                  <c:v>874</c:v>
                </c:pt>
                <c:pt idx="6">
                  <c:v>874</c:v>
                </c:pt>
                <c:pt idx="7">
                  <c:v>876</c:v>
                </c:pt>
                <c:pt idx="8">
                  <c:v>876</c:v>
                </c:pt>
                <c:pt idx="9">
                  <c:v>878</c:v>
                </c:pt>
                <c:pt idx="10">
                  <c:v>880</c:v>
                </c:pt>
                <c:pt idx="11">
                  <c:v>879</c:v>
                </c:pt>
                <c:pt idx="12">
                  <c:v>881</c:v>
                </c:pt>
                <c:pt idx="13">
                  <c:v>885</c:v>
                </c:pt>
                <c:pt idx="14">
                  <c:v>888</c:v>
                </c:pt>
                <c:pt idx="15">
                  <c:v>897</c:v>
                </c:pt>
                <c:pt idx="16">
                  <c:v>909</c:v>
                </c:pt>
                <c:pt idx="17">
                  <c:v>913</c:v>
                </c:pt>
                <c:pt idx="18">
                  <c:v>913</c:v>
                </c:pt>
                <c:pt idx="19">
                  <c:v>914</c:v>
                </c:pt>
                <c:pt idx="20">
                  <c:v>915</c:v>
                </c:pt>
                <c:pt idx="21">
                  <c:v>915</c:v>
                </c:pt>
                <c:pt idx="22">
                  <c:v>915</c:v>
                </c:pt>
                <c:pt idx="23">
                  <c:v>915</c:v>
                </c:pt>
                <c:pt idx="24">
                  <c:v>916</c:v>
                </c:pt>
                <c:pt idx="25">
                  <c:v>917</c:v>
                </c:pt>
                <c:pt idx="26">
                  <c:v>918</c:v>
                </c:pt>
                <c:pt idx="27">
                  <c:v>920</c:v>
                </c:pt>
              </c:numCache>
            </c:numRef>
          </c:val>
          <c:smooth val="0"/>
          <c:extLst>
            <c:ext xmlns:c16="http://schemas.microsoft.com/office/drawing/2014/chart" uri="{C3380CC4-5D6E-409C-BE32-E72D297353CC}">
              <c16:uniqueId val="{00000000-C6E8-4342-AA00-9BF3B8DF8EB5}"/>
            </c:ext>
          </c:extLst>
        </c:ser>
        <c:dLbls>
          <c:showLegendKey val="0"/>
          <c:showVal val="0"/>
          <c:showCatName val="0"/>
          <c:showSerName val="0"/>
          <c:showPercent val="0"/>
          <c:showBubbleSize val="0"/>
        </c:dLbls>
        <c:smooth val="0"/>
        <c:axId val="280994968"/>
        <c:axId val="280995624"/>
      </c:lineChart>
      <c:dateAx>
        <c:axId val="280994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995624"/>
        <c:crosses val="autoZero"/>
        <c:auto val="1"/>
        <c:lblOffset val="100"/>
        <c:baseTimeUnit val="days"/>
      </c:dateAx>
      <c:valAx>
        <c:axId val="280995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994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 (Renault - Gulf Advantage)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-0.1150747986191</c:v>
                </c:pt>
                <c:pt idx="1">
                  <c:v>0.11520737327189</c:v>
                </c:pt>
                <c:pt idx="2">
                  <c:v>0.34522439585731002</c:v>
                </c:pt>
                <c:pt idx="3">
                  <c:v>0.11467889908256999</c:v>
                </c:pt>
                <c:pt idx="4">
                  <c:v>-0.11454753722795</c:v>
                </c:pt>
                <c:pt idx="5">
                  <c:v>0.22935779816513999</c:v>
                </c:pt>
                <c:pt idx="6">
                  <c:v>0</c:v>
                </c:pt>
                <c:pt idx="7">
                  <c:v>0.22883295194507999</c:v>
                </c:pt>
                <c:pt idx="8">
                  <c:v>0</c:v>
                </c:pt>
                <c:pt idx="9">
                  <c:v>0.22831050228311001</c:v>
                </c:pt>
                <c:pt idx="10">
                  <c:v>0.22779043280181999</c:v>
                </c:pt>
                <c:pt idx="11">
                  <c:v>-0.11363636363636</c:v>
                </c:pt>
                <c:pt idx="12">
                  <c:v>0.22753128555176</c:v>
                </c:pt>
                <c:pt idx="13">
                  <c:v>0.45402951191827001</c:v>
                </c:pt>
                <c:pt idx="14">
                  <c:v>0.33898305084746</c:v>
                </c:pt>
                <c:pt idx="15">
                  <c:v>1.0135135135135001</c:v>
                </c:pt>
                <c:pt idx="16">
                  <c:v>1.3377926421405</c:v>
                </c:pt>
                <c:pt idx="17">
                  <c:v>0.44004400440044</c:v>
                </c:pt>
                <c:pt idx="18">
                  <c:v>0</c:v>
                </c:pt>
                <c:pt idx="19">
                  <c:v>0.10952902519167999</c:v>
                </c:pt>
                <c:pt idx="20">
                  <c:v>0.10940919037199</c:v>
                </c:pt>
                <c:pt idx="21">
                  <c:v>0</c:v>
                </c:pt>
                <c:pt idx="22">
                  <c:v>0</c:v>
                </c:pt>
                <c:pt idx="23">
                  <c:v>0</c:v>
                </c:pt>
                <c:pt idx="24">
                  <c:v>0.10928961748634</c:v>
                </c:pt>
                <c:pt idx="25">
                  <c:v>0.10917030567685999</c:v>
                </c:pt>
                <c:pt idx="26">
                  <c:v>0.10905125408942</c:v>
                </c:pt>
                <c:pt idx="27">
                  <c:v>0.21786492374728</c:v>
                </c:pt>
              </c:numCache>
            </c:numRef>
          </c:val>
          <c:smooth val="0"/>
          <c:extLst>
            <c:ext xmlns:c16="http://schemas.microsoft.com/office/drawing/2014/chart" uri="{C3380CC4-5D6E-409C-BE32-E72D297353CC}">
              <c16:uniqueId val="{00000000-AF64-44F8-A800-CC772A678C10}"/>
            </c:ext>
          </c:extLst>
        </c:ser>
        <c:dLbls>
          <c:showLegendKey val="0"/>
          <c:showVal val="0"/>
          <c:showCatName val="0"/>
          <c:showSerName val="0"/>
          <c:showPercent val="0"/>
          <c:showBubbleSize val="0"/>
        </c:dLbls>
        <c:smooth val="0"/>
        <c:axId val="369333816"/>
        <c:axId val="369339720"/>
      </c:lineChart>
      <c:dateAx>
        <c:axId val="369333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339720"/>
        <c:crosses val="autoZero"/>
        <c:auto val="1"/>
        <c:lblOffset val="100"/>
        <c:baseTimeUnit val="days"/>
      </c:dateAx>
      <c:valAx>
        <c:axId val="369339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333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 (Renault - Gulf Advantage)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1.9483999999999999</c:v>
                </c:pt>
                <c:pt idx="4">
                  <c:v>2.0630000000000002</c:v>
                </c:pt>
                <c:pt idx="5">
                  <c:v>4.1237000000000004</c:v>
                </c:pt>
                <c:pt idx="6">
                  <c:v>2.1739000000000002</c:v>
                </c:pt>
                <c:pt idx="7">
                  <c:v>2.4</c:v>
                </c:pt>
                <c:pt idx="8">
                  <c:v>0</c:v>
                </c:pt>
                <c:pt idx="9">
                  <c:v>0</c:v>
                </c:pt>
                <c:pt idx="10">
                  <c:v>1.9339999999999999</c:v>
                </c:pt>
                <c:pt idx="11">
                  <c:v>0</c:v>
                </c:pt>
                <c:pt idx="12">
                  <c:v>1.7044999999999999</c:v>
                </c:pt>
                <c:pt idx="13">
                  <c:v>0</c:v>
                </c:pt>
                <c:pt idx="14">
                  <c:v>1.5791999999999999</c:v>
                </c:pt>
                <c:pt idx="15">
                  <c:v>0</c:v>
                </c:pt>
                <c:pt idx="16">
                  <c:v>0</c:v>
                </c:pt>
                <c:pt idx="17">
                  <c:v>0</c:v>
                </c:pt>
                <c:pt idx="18">
                  <c:v>0.65720000000000001</c:v>
                </c:pt>
                <c:pt idx="19">
                  <c:v>0</c:v>
                </c:pt>
                <c:pt idx="20">
                  <c:v>0</c:v>
                </c:pt>
                <c:pt idx="21">
                  <c:v>0</c:v>
                </c:pt>
                <c:pt idx="22">
                  <c:v>0</c:v>
                </c:pt>
                <c:pt idx="23">
                  <c:v>0</c:v>
                </c:pt>
                <c:pt idx="24">
                  <c:v>0</c:v>
                </c:pt>
                <c:pt idx="25">
                  <c:v>1.5276000000000001</c:v>
                </c:pt>
                <c:pt idx="26">
                  <c:v>1.6349</c:v>
                </c:pt>
                <c:pt idx="27">
                  <c:v>1.3058000000000001</c:v>
                </c:pt>
              </c:numCache>
            </c:numRef>
          </c:val>
          <c:smooth val="0"/>
          <c:extLst>
            <c:ext xmlns:c16="http://schemas.microsoft.com/office/drawing/2014/chart" uri="{C3380CC4-5D6E-409C-BE32-E72D297353CC}">
              <c16:uniqueId val="{00000000-45CC-4DED-8E72-E8538768B10C}"/>
            </c:ext>
          </c:extLst>
        </c:ser>
        <c:dLbls>
          <c:showLegendKey val="0"/>
          <c:showVal val="0"/>
          <c:showCatName val="0"/>
          <c:showSerName val="0"/>
          <c:showPercent val="0"/>
          <c:showBubbleSize val="0"/>
        </c:dLbls>
        <c:smooth val="0"/>
        <c:axId val="369979128"/>
        <c:axId val="369970600"/>
      </c:lineChart>
      <c:dateAx>
        <c:axId val="369979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970600"/>
        <c:crosses val="autoZero"/>
        <c:auto val="1"/>
        <c:lblOffset val="100"/>
        <c:baseTimeUnit val="days"/>
      </c:dateAx>
      <c:valAx>
        <c:axId val="369970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979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 (Renault - Gulf Advantage)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17</c:v>
                </c:pt>
                <c:pt idx="4">
                  <c:v>18</c:v>
                </c:pt>
                <c:pt idx="5">
                  <c:v>36</c:v>
                </c:pt>
                <c:pt idx="6">
                  <c:v>19</c:v>
                </c:pt>
                <c:pt idx="7">
                  <c:v>21</c:v>
                </c:pt>
                <c:pt idx="8">
                  <c:v>0</c:v>
                </c:pt>
                <c:pt idx="9">
                  <c:v>0</c:v>
                </c:pt>
                <c:pt idx="10">
                  <c:v>17</c:v>
                </c:pt>
                <c:pt idx="11">
                  <c:v>0</c:v>
                </c:pt>
                <c:pt idx="12">
                  <c:v>15</c:v>
                </c:pt>
                <c:pt idx="13">
                  <c:v>0</c:v>
                </c:pt>
                <c:pt idx="14">
                  <c:v>14</c:v>
                </c:pt>
                <c:pt idx="15">
                  <c:v>0</c:v>
                </c:pt>
                <c:pt idx="16">
                  <c:v>0</c:v>
                </c:pt>
                <c:pt idx="17">
                  <c:v>0</c:v>
                </c:pt>
                <c:pt idx="18">
                  <c:v>6</c:v>
                </c:pt>
                <c:pt idx="19">
                  <c:v>0</c:v>
                </c:pt>
                <c:pt idx="20">
                  <c:v>0</c:v>
                </c:pt>
                <c:pt idx="21">
                  <c:v>0</c:v>
                </c:pt>
                <c:pt idx="22">
                  <c:v>0</c:v>
                </c:pt>
                <c:pt idx="23">
                  <c:v>0</c:v>
                </c:pt>
                <c:pt idx="24">
                  <c:v>0</c:v>
                </c:pt>
                <c:pt idx="25">
                  <c:v>14</c:v>
                </c:pt>
                <c:pt idx="26">
                  <c:v>15</c:v>
                </c:pt>
                <c:pt idx="27">
                  <c:v>12</c:v>
                </c:pt>
              </c:numCache>
            </c:numRef>
          </c:val>
          <c:smooth val="0"/>
          <c:extLst>
            <c:ext xmlns:c16="http://schemas.microsoft.com/office/drawing/2014/chart" uri="{C3380CC4-5D6E-409C-BE32-E72D297353CC}">
              <c16:uniqueId val="{00000000-5D9D-43D4-A2EA-F9E087AFCDCA}"/>
            </c:ext>
          </c:extLst>
        </c:ser>
        <c:dLbls>
          <c:showLegendKey val="0"/>
          <c:showVal val="0"/>
          <c:showCatName val="0"/>
          <c:showSerName val="0"/>
          <c:showPercent val="0"/>
          <c:showBubbleSize val="0"/>
        </c:dLbls>
        <c:smooth val="0"/>
        <c:axId val="384798448"/>
        <c:axId val="384801400"/>
      </c:lineChart>
      <c:dateAx>
        <c:axId val="384798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801400"/>
        <c:crosses val="autoZero"/>
        <c:auto val="1"/>
        <c:lblOffset val="100"/>
        <c:baseTimeUnit val="days"/>
      </c:dateAx>
      <c:valAx>
        <c:axId val="384801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98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9980C-7F81-4D45-B945-97A5F0596FDA}"/>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5465B75A-2835-46D7-9554-72353299A537}"/>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1C37A376-DECB-443F-B1FE-82FDDEF97550}"/>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454947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72A9C-5ED2-4D43-B3AE-5D3BC95652D4}"/>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057AD494-5794-4B38-B80B-2C50D1ADF31B}"/>
              </a:ext>
            </a:extLst>
          </p:cNvPr>
          <p:cNvGraphicFramePr>
            <a:graphicFrameLocks noGrp="1"/>
          </p:cNvGraphicFramePr>
          <p:nvPr>
            <p:ph type="chart" sz="quarter" idx="13"/>
            <p:extLst>
              <p:ext uri="{D42A27DB-BD31-4B8C-83A1-F6EECF244321}">
                <p14:modId xmlns:p14="http://schemas.microsoft.com/office/powerpoint/2010/main" val="558162260"/>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8A139F-2E48-4CD5-834D-182A80417962}"/>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4C548EB0-B68F-4347-861D-C163ADB4EE15}"/>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056962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EFE7FC9D-08B5-49E7-9991-359DB07AF37D}"/>
              </a:ext>
            </a:extLst>
          </p:cNvPr>
          <p:cNvGraphicFramePr>
            <a:graphicFrameLocks noGrp="1"/>
          </p:cNvGraphicFramePr>
          <p:nvPr>
            <p:ph type="tbl" sz="quarter" idx="13"/>
            <p:extLst>
              <p:ext uri="{D42A27DB-BD31-4B8C-83A1-F6EECF244321}">
                <p14:modId xmlns:p14="http://schemas.microsoft.com/office/powerpoint/2010/main" val="212269520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21830527"/>
                    </a:ext>
                  </a:extLst>
                </a:gridCol>
                <a:gridCol w="699516">
                  <a:extLst>
                    <a:ext uri="{9D8B030D-6E8A-4147-A177-3AD203B41FA5}">
                      <a16:colId xmlns:a16="http://schemas.microsoft.com/office/drawing/2014/main" val="2254955695"/>
                    </a:ext>
                  </a:extLst>
                </a:gridCol>
                <a:gridCol w="699516">
                  <a:extLst>
                    <a:ext uri="{9D8B030D-6E8A-4147-A177-3AD203B41FA5}">
                      <a16:colId xmlns:a16="http://schemas.microsoft.com/office/drawing/2014/main" val="1881158785"/>
                    </a:ext>
                  </a:extLst>
                </a:gridCol>
                <a:gridCol w="658368">
                  <a:extLst>
                    <a:ext uri="{9D8B030D-6E8A-4147-A177-3AD203B41FA5}">
                      <a16:colId xmlns:a16="http://schemas.microsoft.com/office/drawing/2014/main" val="2756444421"/>
                    </a:ext>
                  </a:extLst>
                </a:gridCol>
                <a:gridCol w="658368">
                  <a:extLst>
                    <a:ext uri="{9D8B030D-6E8A-4147-A177-3AD203B41FA5}">
                      <a16:colId xmlns:a16="http://schemas.microsoft.com/office/drawing/2014/main" val="2091758724"/>
                    </a:ext>
                  </a:extLst>
                </a:gridCol>
                <a:gridCol w="658368">
                  <a:extLst>
                    <a:ext uri="{9D8B030D-6E8A-4147-A177-3AD203B41FA5}">
                      <a16:colId xmlns:a16="http://schemas.microsoft.com/office/drawing/2014/main" val="1492309712"/>
                    </a:ext>
                  </a:extLst>
                </a:gridCol>
                <a:gridCol w="699516">
                  <a:extLst>
                    <a:ext uri="{9D8B030D-6E8A-4147-A177-3AD203B41FA5}">
                      <a16:colId xmlns:a16="http://schemas.microsoft.com/office/drawing/2014/main" val="3229757556"/>
                    </a:ext>
                  </a:extLst>
                </a:gridCol>
                <a:gridCol w="699516">
                  <a:extLst>
                    <a:ext uri="{9D8B030D-6E8A-4147-A177-3AD203B41FA5}">
                      <a16:colId xmlns:a16="http://schemas.microsoft.com/office/drawing/2014/main" val="1304391582"/>
                    </a:ext>
                  </a:extLst>
                </a:gridCol>
                <a:gridCol w="699516">
                  <a:extLst>
                    <a:ext uri="{9D8B030D-6E8A-4147-A177-3AD203B41FA5}">
                      <a16:colId xmlns:a16="http://schemas.microsoft.com/office/drawing/2014/main" val="4149952811"/>
                    </a:ext>
                  </a:extLst>
                </a:gridCol>
                <a:gridCol w="658368">
                  <a:extLst>
                    <a:ext uri="{9D8B030D-6E8A-4147-A177-3AD203B41FA5}">
                      <a16:colId xmlns:a16="http://schemas.microsoft.com/office/drawing/2014/main" val="202613128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57624070"/>
                  </a:ext>
                </a:extLst>
              </a:tr>
              <a:tr h="370840">
                <a:tc>
                  <a:txBody>
                    <a:bodyPr/>
                    <a:lstStyle/>
                    <a:p>
                      <a:r>
                        <a:rPr lang="en-US" sz="1000"/>
                        <a:t>renaultgaa (Renault - Gulf Advantage)</a:t>
                      </a:r>
                    </a:p>
                  </a:txBody>
                  <a:tcPr/>
                </a:tc>
                <a:tc>
                  <a:txBody>
                    <a:bodyPr/>
                    <a:lstStyle/>
                    <a:p>
                      <a:r>
                        <a:rPr lang="en-US" sz="1000"/>
                        <a:t>920</a:t>
                      </a:r>
                    </a:p>
                  </a:txBody>
                  <a:tcPr/>
                </a:tc>
                <a:tc>
                  <a:txBody>
                    <a:bodyPr/>
                    <a:lstStyle/>
                    <a:p>
                      <a:r>
                        <a:rPr lang="en-US" sz="1000"/>
                        <a:t>51</a:t>
                      </a:r>
                    </a:p>
                  </a:txBody>
                  <a:tcPr/>
                </a:tc>
                <a:tc>
                  <a:txBody>
                    <a:bodyPr/>
                    <a:lstStyle/>
                    <a:p>
                      <a:r>
                        <a:rPr lang="en-US" sz="1000"/>
                        <a:t>7</a:t>
                      </a:r>
                    </a:p>
                  </a:txBody>
                  <a:tcPr/>
                </a:tc>
                <a:tc>
                  <a:txBody>
                    <a:bodyPr/>
                    <a:lstStyle/>
                    <a:p>
                      <a:r>
                        <a:rPr lang="en-US" sz="1000"/>
                        <a:t>2</a:t>
                      </a:r>
                    </a:p>
                  </a:txBody>
                  <a:tcPr/>
                </a:tc>
                <a:tc>
                  <a:txBody>
                    <a:bodyPr/>
                    <a:lstStyle/>
                    <a:p>
                      <a:r>
                        <a:rPr lang="en-US" sz="1000"/>
                        <a:t>3</a:t>
                      </a:r>
                    </a:p>
                  </a:txBody>
                  <a:tcPr/>
                </a:tc>
                <a:tc>
                  <a:txBody>
                    <a:bodyPr/>
                    <a:lstStyle/>
                    <a:p>
                      <a:r>
                        <a:rPr lang="en-US" sz="1000"/>
                        <a:t>12</a:t>
                      </a:r>
                    </a:p>
                  </a:txBody>
                  <a:tcPr/>
                </a:tc>
                <a:tc>
                  <a:txBody>
                    <a:bodyPr/>
                    <a:lstStyle/>
                    <a:p>
                      <a:r>
                        <a:rPr lang="en-US" sz="1000"/>
                        <a:t>176</a:t>
                      </a:r>
                    </a:p>
                  </a:txBody>
                  <a:tcPr/>
                </a:tc>
                <a:tc>
                  <a:txBody>
                    <a:bodyPr/>
                    <a:lstStyle/>
                    <a:p>
                      <a:r>
                        <a:rPr lang="en-US" sz="1000"/>
                        <a:t>28</a:t>
                      </a:r>
                    </a:p>
                  </a:txBody>
                  <a:tcPr/>
                </a:tc>
                <a:tc>
                  <a:txBody>
                    <a:bodyPr/>
                    <a:lstStyle/>
                    <a:p>
                      <a:r>
                        <a:rPr lang="en-US" sz="1000"/>
                        <a:t>1.9016%</a:t>
                      </a:r>
                    </a:p>
                  </a:txBody>
                  <a:tcPr/>
                </a:tc>
                <a:extLst>
                  <a:ext uri="{0D108BD9-81ED-4DB2-BD59-A6C34878D82A}">
                    <a16:rowId xmlns:a16="http://schemas.microsoft.com/office/drawing/2014/main" val="1331626841"/>
                  </a:ext>
                </a:extLst>
              </a:tr>
            </a:tbl>
          </a:graphicData>
        </a:graphic>
      </p:graphicFrame>
      <p:sp>
        <p:nvSpPr>
          <p:cNvPr id="3" name="Title 2">
            <a:extLst>
              <a:ext uri="{FF2B5EF4-FFF2-40B4-BE49-F238E27FC236}">
                <a16:creationId xmlns:a16="http://schemas.microsoft.com/office/drawing/2014/main" id="{5E9CAD01-D0EC-4C9E-8A31-8697DD266EA6}"/>
              </a:ext>
            </a:extLst>
          </p:cNvPr>
          <p:cNvSpPr>
            <a:spLocks noGrp="1"/>
          </p:cNvSpPr>
          <p:nvPr>
            <p:ph type="title"/>
          </p:nvPr>
        </p:nvSpPr>
        <p:spPr/>
        <p:txBody>
          <a:bodyPr/>
          <a:lstStyle/>
          <a:p>
            <a:r>
              <a:rPr lang="en-US"/>
              <a:t>Instagram Key Metrics Table</a:t>
            </a:r>
          </a:p>
        </p:txBody>
      </p:sp>
      <p:sp>
        <p:nvSpPr>
          <p:cNvPr id="4" name="Text Placeholder 3">
            <a:extLst>
              <a:ext uri="{FF2B5EF4-FFF2-40B4-BE49-F238E27FC236}">
                <a16:creationId xmlns:a16="http://schemas.microsoft.com/office/drawing/2014/main" id="{EE48BCFA-75F0-4E84-A35B-6177F063F68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14104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CCA0E-0CB9-40DE-B686-68D845C8EDA9}"/>
              </a:ext>
            </a:extLst>
          </p:cNvPr>
          <p:cNvSpPr>
            <a:spLocks noGrp="1"/>
          </p:cNvSpPr>
          <p:nvPr>
            <p:ph type="title"/>
          </p:nvPr>
        </p:nvSpPr>
        <p:spPr/>
        <p:txBody>
          <a:bodyPr/>
          <a:lstStyle/>
          <a:p>
            <a:r>
              <a:rPr lang="en-US"/>
              <a:t>Instagram Followers Change Rate</a:t>
            </a:r>
          </a:p>
        </p:txBody>
      </p:sp>
      <p:graphicFrame>
        <p:nvGraphicFramePr>
          <p:cNvPr id="6" name="Chart Placeholder 5">
            <a:extLst>
              <a:ext uri="{FF2B5EF4-FFF2-40B4-BE49-F238E27FC236}">
                <a16:creationId xmlns:a16="http://schemas.microsoft.com/office/drawing/2014/main" id="{DE9F318D-4A0B-47F6-B19E-9CDA9F3CD9CB}"/>
              </a:ext>
            </a:extLst>
          </p:cNvPr>
          <p:cNvGraphicFramePr>
            <a:graphicFrameLocks noGrp="1"/>
          </p:cNvGraphicFramePr>
          <p:nvPr>
            <p:ph type="chart" sz="quarter" idx="13"/>
            <p:extLst>
              <p:ext uri="{D42A27DB-BD31-4B8C-83A1-F6EECF244321}">
                <p14:modId xmlns:p14="http://schemas.microsoft.com/office/powerpoint/2010/main" val="3160125522"/>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E781C2-658A-4590-B635-54F25B77E9DE}"/>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BEE41BCB-F02C-4093-A76A-908C4FC1774E}"/>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687702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086E9-69D8-4E46-877B-79F6EAF9B7ED}"/>
              </a:ext>
            </a:extLst>
          </p:cNvPr>
          <p:cNvSpPr>
            <a:spLocks noGrp="1"/>
          </p:cNvSpPr>
          <p:nvPr>
            <p:ph type="title"/>
          </p:nvPr>
        </p:nvSpPr>
        <p:spPr/>
        <p:txBody>
          <a:bodyPr/>
          <a:lstStyle/>
          <a:p>
            <a:r>
              <a:rPr lang="en-US"/>
              <a:t>Instagram Interaction Rate</a:t>
            </a:r>
          </a:p>
        </p:txBody>
      </p:sp>
      <p:graphicFrame>
        <p:nvGraphicFramePr>
          <p:cNvPr id="6" name="Chart Placeholder 5">
            <a:extLst>
              <a:ext uri="{FF2B5EF4-FFF2-40B4-BE49-F238E27FC236}">
                <a16:creationId xmlns:a16="http://schemas.microsoft.com/office/drawing/2014/main" id="{AC09776F-6E32-4125-BB67-291709E6C41A}"/>
              </a:ext>
            </a:extLst>
          </p:cNvPr>
          <p:cNvGraphicFramePr>
            <a:graphicFrameLocks noGrp="1"/>
          </p:cNvGraphicFramePr>
          <p:nvPr>
            <p:ph type="chart" sz="quarter" idx="13"/>
            <p:extLst>
              <p:ext uri="{D42A27DB-BD31-4B8C-83A1-F6EECF244321}">
                <p14:modId xmlns:p14="http://schemas.microsoft.com/office/powerpoint/2010/main" val="27716671"/>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15D0CD-64BE-4CCA-9507-9A21ABBE51FF}"/>
              </a:ext>
            </a:extLst>
          </p:cNvPr>
          <p:cNvSpPr>
            <a:spLocks noGrp="1"/>
          </p:cNvSpPr>
          <p:nvPr>
            <p:ph type="body" sz="quarter" idx="14"/>
          </p:nvPr>
        </p:nvSpPr>
        <p:spPr/>
        <p:txBody>
          <a:bodyPr/>
          <a:lstStyle/>
          <a:p>
            <a:r>
              <a:rPr lang="en-US"/>
              <a:t>02/01/2018 - 03/31/2018</a:t>
            </a:r>
          </a:p>
        </p:txBody>
      </p:sp>
      <p:sp>
        <p:nvSpPr>
          <p:cNvPr id="5" name="Footer Placeholder 4">
            <a:extLst>
              <a:ext uri="{FF2B5EF4-FFF2-40B4-BE49-F238E27FC236}">
                <a16:creationId xmlns:a16="http://schemas.microsoft.com/office/drawing/2014/main" id="{2458B296-798B-41CE-A82D-C4A7216901B8}"/>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540133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DA82FA94-63AF-4226-B33A-6F3F696695AB}"/>
              </a:ext>
            </a:extLst>
          </p:cNvPr>
          <p:cNvGraphicFramePr>
            <a:graphicFrameLocks noGrp="1"/>
          </p:cNvGraphicFramePr>
          <p:nvPr>
            <p:ph type="tbl" sz="quarter" idx="13"/>
            <p:extLst>
              <p:ext uri="{D42A27DB-BD31-4B8C-83A1-F6EECF244321}">
                <p14:modId xmlns:p14="http://schemas.microsoft.com/office/powerpoint/2010/main" val="4109377181"/>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82224703"/>
                    </a:ext>
                  </a:extLst>
                </a:gridCol>
                <a:gridCol w="987552">
                  <a:extLst>
                    <a:ext uri="{9D8B030D-6E8A-4147-A177-3AD203B41FA5}">
                      <a16:colId xmlns:a16="http://schemas.microsoft.com/office/drawing/2014/main" val="1912715547"/>
                    </a:ext>
                  </a:extLst>
                </a:gridCol>
                <a:gridCol w="987552">
                  <a:extLst>
                    <a:ext uri="{9D8B030D-6E8A-4147-A177-3AD203B41FA5}">
                      <a16:colId xmlns:a16="http://schemas.microsoft.com/office/drawing/2014/main" val="2178092612"/>
                    </a:ext>
                  </a:extLst>
                </a:gridCol>
                <a:gridCol w="987552">
                  <a:extLst>
                    <a:ext uri="{9D8B030D-6E8A-4147-A177-3AD203B41FA5}">
                      <a16:colId xmlns:a16="http://schemas.microsoft.com/office/drawing/2014/main" val="1788585752"/>
                    </a:ext>
                  </a:extLst>
                </a:gridCol>
                <a:gridCol w="987552">
                  <a:extLst>
                    <a:ext uri="{9D8B030D-6E8A-4147-A177-3AD203B41FA5}">
                      <a16:colId xmlns:a16="http://schemas.microsoft.com/office/drawing/2014/main" val="1378757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6554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- 2018-02-28 08:55:24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جهزنا سيارة رينو دوكر فان بمحرك سعة 1.6 لتر وقوة 85 حصانا، والمعروف عالميًا بموثوقيته وأدائه. من خلال استهلاك معقول يبلغ 6.7 لتر لكل 100 كم
تعرف على رينو دوكر فان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http://bit.ly/2GPyUFs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#دوكر_فان
</a:t>
                      </a:r>
                      <a:r>
                        <a:rPr kumimoji="0" lang="en-US" sz="1000" b="0" i="0" u="none" strike="noStrike" kern="1200" cap="none" spc="0" normalizeH="0" baseline="0" noProof="0">
                          <a:ln>
                            <a:noFill/>
                          </a:ln>
                          <a:solidFill>
                            <a:prstClr val="black"/>
                          </a:solidFill>
                          <a:effectLst/>
                          <a:uLnTx/>
                          <a:uFillTx/>
                          <a:latin typeface="+mn-lt"/>
                          <a:ea typeface="+mn-ea"/>
                          <a:cs typeface="+mn-cs"/>
                        </a:rPr>
                        <a:t>We equipped Renault DOKKER Van with the 1.6 85 hp engine, which is internationally acclaimed for its reliability and performance. With a moderate consumption of 6.7 l per 100 km
Discover Renault DOKKER Van here:
http://bit.ly/2HMFCNY
#Renault #DOKKERVan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72186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- 2018-02-27 11:38:34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رينو سلامتك دائماً محل اهتمامنا، اغتنم فرصة العروض الآن 
</a:t>
                      </a:r>
                      <a:r>
                        <a:rPr kumimoji="0" lang="en-US" sz="1000" b="0" i="0" u="none" strike="noStrike" kern="1200" cap="none" spc="0" normalizeH="0" baseline="0" noProof="0">
                          <a:ln>
                            <a:noFill/>
                          </a:ln>
                          <a:solidFill>
                            <a:prstClr val="black"/>
                          </a:solidFill>
                          <a:effectLst/>
                          <a:uLnTx/>
                          <a:uFillTx/>
                          <a:latin typeface="+mn-lt"/>
                          <a:ea typeface="+mn-ea"/>
                          <a:cs typeface="+mn-cs"/>
                        </a:rPr>
                        <a:t>With Renault, your safety is always our concern. Seek the chance with our offers now.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#أمان #فرامل #عروض #هدايا 
#</a:t>
                      </a:r>
                      <a:r>
                        <a:rPr kumimoji="0" lang="en-US" sz="1000" b="0" i="0" u="none" strike="noStrike" kern="1200" cap="none" spc="0" normalizeH="0" baseline="0" noProof="0">
                          <a:ln>
                            <a:noFill/>
                          </a:ln>
                          <a:solidFill>
                            <a:prstClr val="black"/>
                          </a:solidFill>
                          <a:effectLst/>
                          <a:uLnTx/>
                          <a:uFillTx/>
                          <a:latin typeface="+mn-lt"/>
                          <a:ea typeface="+mn-ea"/>
                          <a:cs typeface="+mn-cs"/>
                        </a:rPr>
                        <a:t>MyRenault #Offer #KSA #Safety #Cars #Offers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19700244"/>
                  </a:ext>
                </a:extLst>
              </a:tr>
            </a:tbl>
          </a:graphicData>
        </a:graphic>
      </p:graphicFrame>
      <p:sp>
        <p:nvSpPr>
          <p:cNvPr id="3" name="Title 2">
            <a:extLst>
              <a:ext uri="{FF2B5EF4-FFF2-40B4-BE49-F238E27FC236}">
                <a16:creationId xmlns:a16="http://schemas.microsoft.com/office/drawing/2014/main" id="{5E1A8821-EEBA-4998-87B7-5A0D3F737CC5}"/>
              </a:ext>
            </a:extLst>
          </p:cNvPr>
          <p:cNvSpPr>
            <a:spLocks noGrp="1"/>
          </p:cNvSpPr>
          <p:nvPr>
            <p:ph type="title"/>
          </p:nvPr>
        </p:nvSpPr>
        <p:spPr/>
        <p:txBody>
          <a:bodyPr/>
          <a:lstStyle/>
          <a:p>
            <a:r>
              <a:rPr lang="en-US"/>
              <a:t>Instagram Posts Table - 1 of 6</a:t>
            </a:r>
          </a:p>
        </p:txBody>
      </p:sp>
      <p:sp>
        <p:nvSpPr>
          <p:cNvPr id="4" name="Text Placeholder 3">
            <a:extLst>
              <a:ext uri="{FF2B5EF4-FFF2-40B4-BE49-F238E27FC236}">
                <a16:creationId xmlns:a16="http://schemas.microsoft.com/office/drawing/2014/main" id="{AC467378-6409-467D-980F-9E1D22B27CD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551734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34E5428E-9C7A-4029-B17F-E70126CC5A80}"/>
              </a:ext>
            </a:extLst>
          </p:cNvPr>
          <p:cNvGraphicFramePr>
            <a:graphicFrameLocks noGrp="1"/>
          </p:cNvGraphicFramePr>
          <p:nvPr>
            <p:ph type="tbl" sz="quarter" idx="13"/>
            <p:extLst>
              <p:ext uri="{D42A27DB-BD31-4B8C-83A1-F6EECF244321}">
                <p14:modId xmlns:p14="http://schemas.microsoft.com/office/powerpoint/2010/main" val="1878959346"/>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49977750"/>
                    </a:ext>
                  </a:extLst>
                </a:gridCol>
                <a:gridCol w="987552">
                  <a:extLst>
                    <a:ext uri="{9D8B030D-6E8A-4147-A177-3AD203B41FA5}">
                      <a16:colId xmlns:a16="http://schemas.microsoft.com/office/drawing/2014/main" val="116249632"/>
                    </a:ext>
                  </a:extLst>
                </a:gridCol>
                <a:gridCol w="987552">
                  <a:extLst>
                    <a:ext uri="{9D8B030D-6E8A-4147-A177-3AD203B41FA5}">
                      <a16:colId xmlns:a16="http://schemas.microsoft.com/office/drawing/2014/main" val="1235645569"/>
                    </a:ext>
                  </a:extLst>
                </a:gridCol>
                <a:gridCol w="987552">
                  <a:extLst>
                    <a:ext uri="{9D8B030D-6E8A-4147-A177-3AD203B41FA5}">
                      <a16:colId xmlns:a16="http://schemas.microsoft.com/office/drawing/2014/main" val="139532192"/>
                    </a:ext>
                  </a:extLst>
                </a:gridCol>
                <a:gridCol w="987552">
                  <a:extLst>
                    <a:ext uri="{9D8B030D-6E8A-4147-A177-3AD203B41FA5}">
                      <a16:colId xmlns:a16="http://schemas.microsoft.com/office/drawing/2014/main" val="1904248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52961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- 2018-02-26 10:38:25</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اكتشف جميع الخصائص الفريدة لموديلات رينو سيمبول وتعرف على مستوى التجهيزات الأكثر ملاءمة لاحتياجاتك.
تعرف على رينو من خلال الرابط بالبايو
#رينو #السعودية #سيارات #سيمبول
.
.
</a:t>
                      </a:r>
                      <a:r>
                        <a:rPr kumimoji="0" lang="en-US" sz="1000" b="0" i="0" u="none" strike="noStrike" kern="1200" cap="none" spc="0" normalizeH="0" baseline="0" noProof="0">
                          <a:ln>
                            <a:noFill/>
                          </a:ln>
                          <a:solidFill>
                            <a:prstClr val="black"/>
                          </a:solidFill>
                          <a:effectLst/>
                          <a:uLnTx/>
                          <a:uFillTx/>
                          <a:latin typeface="+mn-lt"/>
                          <a:ea typeface="+mn-ea"/>
                          <a:cs typeface="+mn-cs"/>
                        </a:rPr>
                        <a:t>Discover all the unique features of Renault SYMBOL models and see which level of equipment suits your needs best.
Discover Renault in the bio
#Renault #SYMBOL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77668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- 2018-02-19 17:55:03</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مع رينو سلامتك دائماً محل اهتمامنا، اغتنم فرصة العروض الآن ‬
</a:t>
                      </a:r>
                      <a:r>
                        <a:rPr kumimoji="0" lang="en-US" sz="1000" b="0" i="0" u="none" strike="noStrike" kern="1200" cap="none" spc="0" normalizeH="0" baseline="0" noProof="0">
                          <a:ln>
                            <a:noFill/>
                          </a:ln>
                          <a:solidFill>
                            <a:prstClr val="black"/>
                          </a:solidFill>
                          <a:effectLst/>
                          <a:uLnTx/>
                          <a:uFillTx/>
                          <a:latin typeface="+mn-lt"/>
                          <a:ea typeface="+mn-ea"/>
                          <a:cs typeface="+mn-cs"/>
                        </a:rPr>
                        <a:t>With Renault, your safety is always our concern. Seek the chance with our offers now
.
.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#أمان #فرامل #عروض #هدايا ‬
#</a:t>
                      </a:r>
                      <a:r>
                        <a:rPr kumimoji="0" lang="en-US" sz="1000" b="0" i="0" u="none" strike="noStrike" kern="1200" cap="none" spc="0" normalizeH="0" baseline="0" noProof="0">
                          <a:ln>
                            <a:noFill/>
                          </a:ln>
                          <a:solidFill>
                            <a:prstClr val="black"/>
                          </a:solidFill>
                          <a:effectLst/>
                          <a:uLnTx/>
                          <a:uFillTx/>
                          <a:latin typeface="+mn-lt"/>
                          <a:ea typeface="+mn-ea"/>
                          <a:cs typeface="+mn-cs"/>
                        </a:rPr>
                        <a:t>MyRenault #Offer #KSA #Safety #Cars #Offers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84645388"/>
                  </a:ext>
                </a:extLst>
              </a:tr>
            </a:tbl>
          </a:graphicData>
        </a:graphic>
      </p:graphicFrame>
      <p:sp>
        <p:nvSpPr>
          <p:cNvPr id="3" name="Title 2">
            <a:extLst>
              <a:ext uri="{FF2B5EF4-FFF2-40B4-BE49-F238E27FC236}">
                <a16:creationId xmlns:a16="http://schemas.microsoft.com/office/drawing/2014/main" id="{78133599-9DAD-4A00-8EEC-1B2C642E6881}"/>
              </a:ext>
            </a:extLst>
          </p:cNvPr>
          <p:cNvSpPr>
            <a:spLocks noGrp="1"/>
          </p:cNvSpPr>
          <p:nvPr>
            <p:ph type="title"/>
          </p:nvPr>
        </p:nvSpPr>
        <p:spPr/>
        <p:txBody>
          <a:bodyPr/>
          <a:lstStyle/>
          <a:p>
            <a:r>
              <a:rPr lang="en-US"/>
              <a:t>Instagram Posts Table - 2 of 6</a:t>
            </a:r>
          </a:p>
        </p:txBody>
      </p:sp>
      <p:sp>
        <p:nvSpPr>
          <p:cNvPr id="4" name="Text Placeholder 3">
            <a:extLst>
              <a:ext uri="{FF2B5EF4-FFF2-40B4-BE49-F238E27FC236}">
                <a16:creationId xmlns:a16="http://schemas.microsoft.com/office/drawing/2014/main" id="{695A503E-4672-4BD0-8301-08BC402DD94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555262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FA41D856-3BA9-4819-B7C2-326C76AE5BCA}"/>
              </a:ext>
            </a:extLst>
          </p:cNvPr>
          <p:cNvGraphicFramePr>
            <a:graphicFrameLocks noGrp="1"/>
          </p:cNvGraphicFramePr>
          <p:nvPr>
            <p:ph type="tbl" sz="quarter" idx="13"/>
            <p:extLst>
              <p:ext uri="{D42A27DB-BD31-4B8C-83A1-F6EECF244321}">
                <p14:modId xmlns:p14="http://schemas.microsoft.com/office/powerpoint/2010/main" val="390981306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70400047"/>
                    </a:ext>
                  </a:extLst>
                </a:gridCol>
                <a:gridCol w="987552">
                  <a:extLst>
                    <a:ext uri="{9D8B030D-6E8A-4147-A177-3AD203B41FA5}">
                      <a16:colId xmlns:a16="http://schemas.microsoft.com/office/drawing/2014/main" val="1171679609"/>
                    </a:ext>
                  </a:extLst>
                </a:gridCol>
                <a:gridCol w="987552">
                  <a:extLst>
                    <a:ext uri="{9D8B030D-6E8A-4147-A177-3AD203B41FA5}">
                      <a16:colId xmlns:a16="http://schemas.microsoft.com/office/drawing/2014/main" val="3398582921"/>
                    </a:ext>
                  </a:extLst>
                </a:gridCol>
                <a:gridCol w="987552">
                  <a:extLst>
                    <a:ext uri="{9D8B030D-6E8A-4147-A177-3AD203B41FA5}">
                      <a16:colId xmlns:a16="http://schemas.microsoft.com/office/drawing/2014/main" val="3215118737"/>
                    </a:ext>
                  </a:extLst>
                </a:gridCol>
                <a:gridCol w="987552">
                  <a:extLst>
                    <a:ext uri="{9D8B030D-6E8A-4147-A177-3AD203B41FA5}">
                      <a16:colId xmlns:a16="http://schemas.microsoft.com/office/drawing/2014/main" val="3299757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8759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- 2018-02-15 17:13:11</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لورنس فان دن آكر, مدير التصميم الصناعي: "لدينا الآن ‎مجموعة سيارات متناسقة بوجه عام، مع احتفاظ كل موديل بجاذبيته الخاصة. وهذه مجرد بداية!"
‎#رينو #السعودية #سيارات
.
.
</a:t>
                      </a:r>
                      <a:r>
                        <a:rPr kumimoji="0" lang="en-US" sz="1000" b="0" i="0" u="none" strike="noStrike" kern="1200" cap="none" spc="0" normalizeH="0" baseline="0" noProof="0">
                          <a:ln>
                            <a:noFill/>
                          </a:ln>
                          <a:solidFill>
                            <a:prstClr val="black"/>
                          </a:solidFill>
                          <a:effectLst/>
                          <a:uLnTx/>
                          <a:uFillTx/>
                          <a:latin typeface="+mn-lt"/>
                          <a:ea typeface="+mn-ea"/>
                          <a:cs typeface="+mn-cs"/>
                        </a:rPr>
                        <a:t>Laurens van den Acker, Industrial Design Director: "We now have a consistent range across the board, with each model retaining its own distinct personality. And that's just the start!"
#KSA #Renault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38172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- 2018-02-13 19:34:09</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كم عدد الإختلافات بالصورة؟ شاركونا الجواب في التعليقات 
#رينو #السعودية #سيارات
.
.
</a:t>
                      </a:r>
                      <a:r>
                        <a:rPr kumimoji="0" lang="en-US" sz="1000" b="0" i="0" u="none" strike="noStrike" kern="1200" cap="none" spc="0" normalizeH="0" baseline="0" noProof="0">
                          <a:ln>
                            <a:noFill/>
                          </a:ln>
                          <a:solidFill>
                            <a:prstClr val="black"/>
                          </a:solidFill>
                          <a:effectLst/>
                          <a:uLnTx/>
                          <a:uFillTx/>
                          <a:latin typeface="+mn-lt"/>
                          <a:ea typeface="+mn-ea"/>
                          <a:cs typeface="+mn-cs"/>
                        </a:rPr>
                        <a:t>How many differences can you find? Share with us your answer in the comment section
#KSA #Renault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45074980"/>
                  </a:ext>
                </a:extLst>
              </a:tr>
            </a:tbl>
          </a:graphicData>
        </a:graphic>
      </p:graphicFrame>
      <p:sp>
        <p:nvSpPr>
          <p:cNvPr id="3" name="Title 2">
            <a:extLst>
              <a:ext uri="{FF2B5EF4-FFF2-40B4-BE49-F238E27FC236}">
                <a16:creationId xmlns:a16="http://schemas.microsoft.com/office/drawing/2014/main" id="{3C8804FE-49E0-4600-99DE-11E21FCE16A6}"/>
              </a:ext>
            </a:extLst>
          </p:cNvPr>
          <p:cNvSpPr>
            <a:spLocks noGrp="1"/>
          </p:cNvSpPr>
          <p:nvPr>
            <p:ph type="title"/>
          </p:nvPr>
        </p:nvSpPr>
        <p:spPr/>
        <p:txBody>
          <a:bodyPr/>
          <a:lstStyle/>
          <a:p>
            <a:r>
              <a:rPr lang="en-US"/>
              <a:t>Instagram Posts Table - 3 of 6</a:t>
            </a:r>
          </a:p>
        </p:txBody>
      </p:sp>
      <p:sp>
        <p:nvSpPr>
          <p:cNvPr id="4" name="Text Placeholder 3">
            <a:extLst>
              <a:ext uri="{FF2B5EF4-FFF2-40B4-BE49-F238E27FC236}">
                <a16:creationId xmlns:a16="http://schemas.microsoft.com/office/drawing/2014/main" id="{93FA3161-C16C-4921-9920-D81A720A1A7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9312375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6A15573C-C9A1-4387-807F-A17823BB77C4}"/>
              </a:ext>
            </a:extLst>
          </p:cNvPr>
          <p:cNvGraphicFramePr>
            <a:graphicFrameLocks noGrp="1"/>
          </p:cNvGraphicFramePr>
          <p:nvPr>
            <p:ph type="tbl" sz="quarter" idx="13"/>
            <p:extLst>
              <p:ext uri="{D42A27DB-BD31-4B8C-83A1-F6EECF244321}">
                <p14:modId xmlns:p14="http://schemas.microsoft.com/office/powerpoint/2010/main" val="3592012875"/>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97824389"/>
                    </a:ext>
                  </a:extLst>
                </a:gridCol>
                <a:gridCol w="987552">
                  <a:extLst>
                    <a:ext uri="{9D8B030D-6E8A-4147-A177-3AD203B41FA5}">
                      <a16:colId xmlns:a16="http://schemas.microsoft.com/office/drawing/2014/main" val="1844892796"/>
                    </a:ext>
                  </a:extLst>
                </a:gridCol>
                <a:gridCol w="987552">
                  <a:extLst>
                    <a:ext uri="{9D8B030D-6E8A-4147-A177-3AD203B41FA5}">
                      <a16:colId xmlns:a16="http://schemas.microsoft.com/office/drawing/2014/main" val="2783777153"/>
                    </a:ext>
                  </a:extLst>
                </a:gridCol>
                <a:gridCol w="987552">
                  <a:extLst>
                    <a:ext uri="{9D8B030D-6E8A-4147-A177-3AD203B41FA5}">
                      <a16:colId xmlns:a16="http://schemas.microsoft.com/office/drawing/2014/main" val="3145980795"/>
                    </a:ext>
                  </a:extLst>
                </a:gridCol>
                <a:gridCol w="987552">
                  <a:extLst>
                    <a:ext uri="{9D8B030D-6E8A-4147-A177-3AD203B41FA5}">
                      <a16:colId xmlns:a16="http://schemas.microsoft.com/office/drawing/2014/main" val="1480537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1629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- 2018-02-11 18:00:30</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استمتع بالراحة والاسترخاء، فأنت تقود رينو تاليسمان. 
تعرف على رينو تاليسمان من خلال الرابط في البايو
#رينو #السعودية #سيارات #تاليسمان
.
. 
</a:t>
                      </a:r>
                      <a:r>
                        <a:rPr kumimoji="0" lang="en-US" sz="1000" b="0" i="0" u="none" strike="noStrike" kern="1200" cap="none" spc="0" normalizeH="0" baseline="0" noProof="0">
                          <a:ln>
                            <a:noFill/>
                          </a:ln>
                          <a:solidFill>
                            <a:prstClr val="black"/>
                          </a:solidFill>
                          <a:effectLst/>
                          <a:uLnTx/>
                          <a:uFillTx/>
                          <a:latin typeface="+mn-lt"/>
                          <a:ea typeface="+mn-ea"/>
                          <a:cs typeface="+mn-cs"/>
                        </a:rPr>
                        <a:t>Relax, you're driving a Renault TALISMAN.
Discover Renault TALISMAN in the bio
#Renault #TALISMAN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41285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- 2018-02-08 17:48:03</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اكتشف جميع المزايا الفريدة لموديلات رينو كوليوس وتعرف على مستوى التجهيز الأكثر تناسب لإحتياجاتك.
تعرف على رينو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https://www.renault.com.sa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#كوليوس
.
.
</a:t>
                      </a:r>
                      <a:r>
                        <a:rPr kumimoji="0" lang="en-US" sz="1000" b="0" i="0" u="none" strike="noStrike" kern="1200" cap="none" spc="0" normalizeH="0" baseline="0" noProof="0">
                          <a:ln>
                            <a:noFill/>
                          </a:ln>
                          <a:solidFill>
                            <a:prstClr val="black"/>
                          </a:solidFill>
                          <a:effectLst/>
                          <a:uLnTx/>
                          <a:uFillTx/>
                          <a:latin typeface="+mn-lt"/>
                          <a:ea typeface="+mn-ea"/>
                          <a:cs typeface="+mn-cs"/>
                        </a:rPr>
                        <a:t>Discover all the unique features of Renault KOLEOS models and see which level of equipment suits your needs best.
Discover Renault here:
https://www.renault.com.sa
#Renault #KOLEOS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82402436"/>
                  </a:ext>
                </a:extLst>
              </a:tr>
            </a:tbl>
          </a:graphicData>
        </a:graphic>
      </p:graphicFrame>
      <p:sp>
        <p:nvSpPr>
          <p:cNvPr id="3" name="Title 2">
            <a:extLst>
              <a:ext uri="{FF2B5EF4-FFF2-40B4-BE49-F238E27FC236}">
                <a16:creationId xmlns:a16="http://schemas.microsoft.com/office/drawing/2014/main" id="{C1B23EB9-BFEF-485B-B64C-7E58B1C9B6A5}"/>
              </a:ext>
            </a:extLst>
          </p:cNvPr>
          <p:cNvSpPr>
            <a:spLocks noGrp="1"/>
          </p:cNvSpPr>
          <p:nvPr>
            <p:ph type="title"/>
          </p:nvPr>
        </p:nvSpPr>
        <p:spPr/>
        <p:txBody>
          <a:bodyPr/>
          <a:lstStyle/>
          <a:p>
            <a:r>
              <a:rPr lang="en-US"/>
              <a:t>Instagram Posts Table - 4 of 6</a:t>
            </a:r>
          </a:p>
        </p:txBody>
      </p:sp>
      <p:sp>
        <p:nvSpPr>
          <p:cNvPr id="4" name="Text Placeholder 3">
            <a:extLst>
              <a:ext uri="{FF2B5EF4-FFF2-40B4-BE49-F238E27FC236}">
                <a16:creationId xmlns:a16="http://schemas.microsoft.com/office/drawing/2014/main" id="{5BDFC3B2-C458-4DE9-A8AE-B7531B00F1C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9298438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1A904C31-6729-466D-A588-A2FF8B85D0F8}"/>
              </a:ext>
            </a:extLst>
          </p:cNvPr>
          <p:cNvGraphicFramePr>
            <a:graphicFrameLocks noGrp="1"/>
          </p:cNvGraphicFramePr>
          <p:nvPr>
            <p:ph type="tbl" sz="quarter" idx="13"/>
            <p:extLst>
              <p:ext uri="{D42A27DB-BD31-4B8C-83A1-F6EECF244321}">
                <p14:modId xmlns:p14="http://schemas.microsoft.com/office/powerpoint/2010/main" val="169134922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64731243"/>
                    </a:ext>
                  </a:extLst>
                </a:gridCol>
                <a:gridCol w="987552">
                  <a:extLst>
                    <a:ext uri="{9D8B030D-6E8A-4147-A177-3AD203B41FA5}">
                      <a16:colId xmlns:a16="http://schemas.microsoft.com/office/drawing/2014/main" val="2774167933"/>
                    </a:ext>
                  </a:extLst>
                </a:gridCol>
                <a:gridCol w="987552">
                  <a:extLst>
                    <a:ext uri="{9D8B030D-6E8A-4147-A177-3AD203B41FA5}">
                      <a16:colId xmlns:a16="http://schemas.microsoft.com/office/drawing/2014/main" val="2653859503"/>
                    </a:ext>
                  </a:extLst>
                </a:gridCol>
                <a:gridCol w="987552">
                  <a:extLst>
                    <a:ext uri="{9D8B030D-6E8A-4147-A177-3AD203B41FA5}">
                      <a16:colId xmlns:a16="http://schemas.microsoft.com/office/drawing/2014/main" val="2600121624"/>
                    </a:ext>
                  </a:extLst>
                </a:gridCol>
                <a:gridCol w="987552">
                  <a:extLst>
                    <a:ext uri="{9D8B030D-6E8A-4147-A177-3AD203B41FA5}">
                      <a16:colId xmlns:a16="http://schemas.microsoft.com/office/drawing/2014/main" val="3548060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9271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- 2018-02-07 17:54:38</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رينو داستر تقدم جميع ميزات الراحة والتفاصيل العملية على متنها.
تعرف على رينو من خلال الرابط في البايو
#رينو #السعودية #سيارات #دستر
.
.
</a:t>
                      </a:r>
                      <a:r>
                        <a:rPr kumimoji="0" lang="en-US" sz="1000" b="0" i="0" u="none" strike="noStrike" kern="1200" cap="none" spc="0" normalizeH="0" baseline="0" noProof="0">
                          <a:ln>
                            <a:noFill/>
                          </a:ln>
                          <a:solidFill>
                            <a:prstClr val="black"/>
                          </a:solidFill>
                          <a:effectLst/>
                          <a:uLnTx/>
                          <a:uFillTx/>
                          <a:latin typeface="+mn-lt"/>
                          <a:ea typeface="+mn-ea"/>
                          <a:cs typeface="+mn-cs"/>
                        </a:rPr>
                        <a:t>Renault DUSTER has no shortage of comfortable, practical features on board.
Discover Renault in the bio
#Renault #DUSTER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04647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- 2018-02-06 18:32:04</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اي من الإختيارات الثلاث هي الواجهة الصحيحة؟ شاركونا الجواب في التعليقات 
#رينو #السعودية #سيارات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Which from the three choices is the wright choice? Share with us your answer in the comment section 
#KSA #Renault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26184473"/>
                  </a:ext>
                </a:extLst>
              </a:tr>
            </a:tbl>
          </a:graphicData>
        </a:graphic>
      </p:graphicFrame>
      <p:sp>
        <p:nvSpPr>
          <p:cNvPr id="3" name="Title 2">
            <a:extLst>
              <a:ext uri="{FF2B5EF4-FFF2-40B4-BE49-F238E27FC236}">
                <a16:creationId xmlns:a16="http://schemas.microsoft.com/office/drawing/2014/main" id="{96FD27BA-5FF5-4361-BDA7-9B32B70FD936}"/>
              </a:ext>
            </a:extLst>
          </p:cNvPr>
          <p:cNvSpPr>
            <a:spLocks noGrp="1"/>
          </p:cNvSpPr>
          <p:nvPr>
            <p:ph type="title"/>
          </p:nvPr>
        </p:nvSpPr>
        <p:spPr/>
        <p:txBody>
          <a:bodyPr/>
          <a:lstStyle/>
          <a:p>
            <a:r>
              <a:rPr lang="en-US"/>
              <a:t>Instagram Posts Table - 5 of 6</a:t>
            </a:r>
          </a:p>
        </p:txBody>
      </p:sp>
      <p:sp>
        <p:nvSpPr>
          <p:cNvPr id="4" name="Text Placeholder 3">
            <a:extLst>
              <a:ext uri="{FF2B5EF4-FFF2-40B4-BE49-F238E27FC236}">
                <a16:creationId xmlns:a16="http://schemas.microsoft.com/office/drawing/2014/main" id="{EE9AE5E7-BF2B-4F85-AD8A-E6BB341E9A0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115930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67CE0631-5293-49AE-9E0F-3EE0D66D8F88}"/>
              </a:ext>
            </a:extLst>
          </p:cNvPr>
          <p:cNvGraphicFramePr>
            <a:graphicFrameLocks noGrp="1"/>
          </p:cNvGraphicFramePr>
          <p:nvPr>
            <p:ph type="tbl" sz="quarter" idx="13"/>
            <p:extLst>
              <p:ext uri="{D42A27DB-BD31-4B8C-83A1-F6EECF244321}">
                <p14:modId xmlns:p14="http://schemas.microsoft.com/office/powerpoint/2010/main" val="171940794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10025277"/>
                    </a:ext>
                  </a:extLst>
                </a:gridCol>
                <a:gridCol w="987552">
                  <a:extLst>
                    <a:ext uri="{9D8B030D-6E8A-4147-A177-3AD203B41FA5}">
                      <a16:colId xmlns:a16="http://schemas.microsoft.com/office/drawing/2014/main" val="706311942"/>
                    </a:ext>
                  </a:extLst>
                </a:gridCol>
                <a:gridCol w="987552">
                  <a:extLst>
                    <a:ext uri="{9D8B030D-6E8A-4147-A177-3AD203B41FA5}">
                      <a16:colId xmlns:a16="http://schemas.microsoft.com/office/drawing/2014/main" val="2436756109"/>
                    </a:ext>
                  </a:extLst>
                </a:gridCol>
                <a:gridCol w="987552">
                  <a:extLst>
                    <a:ext uri="{9D8B030D-6E8A-4147-A177-3AD203B41FA5}">
                      <a16:colId xmlns:a16="http://schemas.microsoft.com/office/drawing/2014/main" val="3725521822"/>
                    </a:ext>
                  </a:extLst>
                </a:gridCol>
                <a:gridCol w="987552">
                  <a:extLst>
                    <a:ext uri="{9D8B030D-6E8A-4147-A177-3AD203B41FA5}">
                      <a16:colId xmlns:a16="http://schemas.microsoft.com/office/drawing/2014/main" val="637509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9767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- 2018-02-05 17:35:36</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اصطحب سيارتك المفضلة من رينو في تجربة قيادة مجانية.
احجز تجربة قيادة على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http://bit.ly/2GM1vwh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 .
‏</a:t>
                      </a:r>
                      <a:r>
                        <a:rPr kumimoji="0" lang="en-US" sz="1000" b="0" i="0" u="none" strike="noStrike" kern="1200" cap="none" spc="0" normalizeH="0" baseline="0" noProof="0">
                          <a:ln>
                            <a:noFill/>
                          </a:ln>
                          <a:solidFill>
                            <a:prstClr val="black"/>
                          </a:solidFill>
                          <a:effectLst/>
                          <a:uLnTx/>
                          <a:uFillTx/>
                          <a:latin typeface="+mn-lt"/>
                          <a:ea typeface="+mn-ea"/>
                          <a:cs typeface="+mn-cs"/>
                        </a:rPr>
                        <a:t>Take your next Renault for a free test drive.
‏Book a test drive on the link below:
‏http://bit.ly/2GM1vwh
‏#Cars #KSA #Renault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28979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- 2018-02-04 17:36:20</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صُممت قطع غيار رينو الأصلية وفقًا لمواصفات صارمة ‎للغاية وتم اختبارها باستمرار في مراكز اختبار خاصة بنا.
‎مزيد من المعلومات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www.myrenault-me.com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
. 
</a:t>
                      </a:r>
                      <a:r>
                        <a:rPr kumimoji="0" lang="en-US" sz="1000" b="0" i="0" u="none" strike="noStrike" kern="1200" cap="none" spc="0" normalizeH="0" baseline="0" noProof="0">
                          <a:ln>
                            <a:noFill/>
                          </a:ln>
                          <a:solidFill>
                            <a:prstClr val="black"/>
                          </a:solidFill>
                          <a:effectLst/>
                          <a:uLnTx/>
                          <a:uFillTx/>
                          <a:latin typeface="+mn-lt"/>
                          <a:ea typeface="+mn-ea"/>
                          <a:cs typeface="+mn-cs"/>
                        </a:rPr>
                        <a:t>Renault genuine spare parts are designed to very strict specifications and continuously tested in our test centres.
For more information follow the link:
www.myrenault-me.com
#Renault #CarService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79478774"/>
                  </a:ext>
                </a:extLst>
              </a:tr>
            </a:tbl>
          </a:graphicData>
        </a:graphic>
      </p:graphicFrame>
      <p:sp>
        <p:nvSpPr>
          <p:cNvPr id="3" name="Title 2">
            <a:extLst>
              <a:ext uri="{FF2B5EF4-FFF2-40B4-BE49-F238E27FC236}">
                <a16:creationId xmlns:a16="http://schemas.microsoft.com/office/drawing/2014/main" id="{BA6C8652-E49C-44DF-8FA5-0D0C557D0886}"/>
              </a:ext>
            </a:extLst>
          </p:cNvPr>
          <p:cNvSpPr>
            <a:spLocks noGrp="1"/>
          </p:cNvSpPr>
          <p:nvPr>
            <p:ph type="title"/>
          </p:nvPr>
        </p:nvSpPr>
        <p:spPr/>
        <p:txBody>
          <a:bodyPr/>
          <a:lstStyle/>
          <a:p>
            <a:r>
              <a:rPr lang="en-US"/>
              <a:t>Instagram Posts Table - 6 of 6</a:t>
            </a:r>
          </a:p>
        </p:txBody>
      </p:sp>
      <p:sp>
        <p:nvSpPr>
          <p:cNvPr id="4" name="Text Placeholder 3">
            <a:extLst>
              <a:ext uri="{FF2B5EF4-FFF2-40B4-BE49-F238E27FC236}">
                <a16:creationId xmlns:a16="http://schemas.microsoft.com/office/drawing/2014/main" id="{46D36EFF-E519-4951-9B03-F3BCC9EBF11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9545137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91A84-0C71-46A5-8548-329ADBF59D03}"/>
              </a:ext>
            </a:extLst>
          </p:cNvPr>
          <p:cNvSpPr>
            <a:spLocks noGrp="1"/>
          </p:cNvSpPr>
          <p:nvPr>
            <p:ph type="title"/>
          </p:nvPr>
        </p:nvSpPr>
        <p:spPr/>
        <p:txBody>
          <a:bodyPr/>
          <a:lstStyle/>
          <a:p>
            <a:r>
              <a:rPr lang="en-US"/>
              <a:t>Instagram Average Interactions Per Post</a:t>
            </a:r>
          </a:p>
        </p:txBody>
      </p:sp>
      <p:graphicFrame>
        <p:nvGraphicFramePr>
          <p:cNvPr id="6" name="Chart Placeholder 5">
            <a:extLst>
              <a:ext uri="{FF2B5EF4-FFF2-40B4-BE49-F238E27FC236}">
                <a16:creationId xmlns:a16="http://schemas.microsoft.com/office/drawing/2014/main" id="{B8223376-F87C-4C2A-84B3-7666B2DDFBEE}"/>
              </a:ext>
            </a:extLst>
          </p:cNvPr>
          <p:cNvGraphicFramePr>
            <a:graphicFrameLocks noGrp="1"/>
          </p:cNvGraphicFramePr>
          <p:nvPr>
            <p:ph type="chart" sz="quarter" idx="13"/>
            <p:extLst>
              <p:ext uri="{D42A27DB-BD31-4B8C-83A1-F6EECF244321}">
                <p14:modId xmlns:p14="http://schemas.microsoft.com/office/powerpoint/2010/main" val="3372752789"/>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0885F7-E248-443A-965B-6B05E63EE5C2}"/>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133DE77-24D2-44B3-94E9-F5A6DD75B2E9}"/>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8144807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20180308_082450</Template>
  <TotalTime>0</TotalTime>
  <Words>348</Words>
  <Application>Microsoft Office PowerPoint</Application>
  <PresentationFormat>On-screen Show (4:3)</PresentationFormat>
  <Paragraphs>138</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Lato</vt:lpstr>
      <vt:lpstr>quintly_template</vt:lpstr>
      <vt:lpstr>Overview</vt:lpstr>
      <vt:lpstr>Instagram Followers Total</vt:lpstr>
      <vt:lpstr>Instagram Key Metrics Table</vt:lpstr>
      <vt:lpstr>Instagram Followers Change Rate</vt:lpstr>
      <vt:lpstr>Instagram Interaction Rate</vt:lpstr>
      <vt:lpstr>Instagram Posts Table - 1 of 6</vt:lpstr>
      <vt:lpstr>Instagram Posts Table - 2 of 6</vt:lpstr>
      <vt:lpstr>Instagram Posts Table - 3 of 6</vt:lpstr>
      <vt:lpstr>Instagram Posts Table - 4 of 6</vt:lpstr>
      <vt:lpstr>Instagram Posts Table - 5 of 6</vt:lpstr>
      <vt:lpstr>Instagram Posts Table - 6 of 6</vt:lpstr>
      <vt:lpstr>Instagram Average Interactions Per Post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2018-03-08T08:24:51Z</dcterms:created>
  <dcterms:modified xsi:type="dcterms:W3CDTF">2018-03-08T08:25:11Z</dcterms:modified>
</cp:coreProperties>
</file>