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6405"/>
  </p:normalViewPr>
  <p:slideViewPr>
    <p:cSldViewPr snapToGrid="0">
      <p:cViewPr varScale="1">
        <p:scale>
          <a:sx n="75" d="100"/>
          <a:sy n="75" d="100"/>
        </p:scale>
        <p:origin x="64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16722</c:v>
                </c:pt>
                <c:pt idx="1">
                  <c:v>16722</c:v>
                </c:pt>
                <c:pt idx="2">
                  <c:v>16716</c:v>
                </c:pt>
                <c:pt idx="3">
                  <c:v>16715</c:v>
                </c:pt>
                <c:pt idx="4">
                  <c:v>16714</c:v>
                </c:pt>
                <c:pt idx="5">
                  <c:v>16716</c:v>
                </c:pt>
                <c:pt idx="6">
                  <c:v>16720</c:v>
                </c:pt>
                <c:pt idx="7">
                  <c:v>16726</c:v>
                </c:pt>
                <c:pt idx="8">
                  <c:v>16731</c:v>
                </c:pt>
                <c:pt idx="9">
                  <c:v>16729</c:v>
                </c:pt>
                <c:pt idx="10">
                  <c:v>16724</c:v>
                </c:pt>
                <c:pt idx="11">
                  <c:v>16728</c:v>
                </c:pt>
                <c:pt idx="12">
                  <c:v>16726</c:v>
                </c:pt>
                <c:pt idx="13">
                  <c:v>16729</c:v>
                </c:pt>
                <c:pt idx="14">
                  <c:v>16728</c:v>
                </c:pt>
                <c:pt idx="15">
                  <c:v>16727</c:v>
                </c:pt>
                <c:pt idx="16">
                  <c:v>16726</c:v>
                </c:pt>
                <c:pt idx="17">
                  <c:v>16731</c:v>
                </c:pt>
                <c:pt idx="18">
                  <c:v>16729</c:v>
                </c:pt>
                <c:pt idx="19">
                  <c:v>16728</c:v>
                </c:pt>
                <c:pt idx="20">
                  <c:v>16726</c:v>
                </c:pt>
                <c:pt idx="21">
                  <c:v>16732</c:v>
                </c:pt>
                <c:pt idx="22">
                  <c:v>16732</c:v>
                </c:pt>
                <c:pt idx="23">
                  <c:v>16730</c:v>
                </c:pt>
                <c:pt idx="24">
                  <c:v>16734</c:v>
                </c:pt>
                <c:pt idx="25">
                  <c:v>16738</c:v>
                </c:pt>
                <c:pt idx="26">
                  <c:v>16738</c:v>
                </c:pt>
                <c:pt idx="27">
                  <c:v>16739</c:v>
                </c:pt>
              </c:numCache>
            </c:numRef>
          </c:val>
          <c:smooth val="0"/>
          <c:extLst>
            <c:ext xmlns:c16="http://schemas.microsoft.com/office/drawing/2014/chart" uri="{C3380CC4-5D6E-409C-BE32-E72D297353CC}">
              <c16:uniqueId val="{00000000-FFE4-4B69-8DCB-6E8E26D81F08}"/>
            </c:ext>
          </c:extLst>
        </c:ser>
        <c:dLbls>
          <c:showLegendKey val="0"/>
          <c:showVal val="0"/>
          <c:showCatName val="0"/>
          <c:showSerName val="0"/>
          <c:showPercent val="0"/>
          <c:showBubbleSize val="0"/>
        </c:dLbls>
        <c:smooth val="0"/>
        <c:axId val="277437256"/>
        <c:axId val="277437912"/>
      </c:lineChart>
      <c:dateAx>
        <c:axId val="277437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37912"/>
        <c:crosses val="autoZero"/>
        <c:auto val="1"/>
        <c:lblOffset val="100"/>
        <c:baseTimeUnit val="days"/>
      </c:dateAx>
      <c:valAx>
        <c:axId val="277437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3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2.9909672788179999E-2</c:v>
                </c:pt>
                <c:pt idx="1">
                  <c:v>0</c:v>
                </c:pt>
                <c:pt idx="2">
                  <c:v>-3.5880875493361997E-2</c:v>
                </c:pt>
                <c:pt idx="3">
                  <c:v>-5.9822924144532002E-3</c:v>
                </c:pt>
                <c:pt idx="4">
                  <c:v>-5.9826503140891002E-3</c:v>
                </c:pt>
                <c:pt idx="5">
                  <c:v>1.1966016513103001E-2</c:v>
                </c:pt>
                <c:pt idx="6">
                  <c:v>2.3929169657812999E-2</c:v>
                </c:pt>
                <c:pt idx="7">
                  <c:v>3.5885167464114999E-2</c:v>
                </c:pt>
                <c:pt idx="8">
                  <c:v>2.9893578859261E-2</c:v>
                </c:pt>
                <c:pt idx="9">
                  <c:v>-1.1953858107704E-2</c:v>
                </c:pt>
                <c:pt idx="10">
                  <c:v>-2.9888218064439E-2</c:v>
                </c:pt>
                <c:pt idx="11">
                  <c:v>2.3917723032766999E-2</c:v>
                </c:pt>
                <c:pt idx="12">
                  <c:v>-1.195600191296E-2</c:v>
                </c:pt>
                <c:pt idx="13">
                  <c:v>1.7936147315557E-2</c:v>
                </c:pt>
                <c:pt idx="14">
                  <c:v>-5.9776436128877999E-3</c:v>
                </c:pt>
                <c:pt idx="15">
                  <c:v>-5.9780009564802004E-3</c:v>
                </c:pt>
                <c:pt idx="16">
                  <c:v>-5.9783583427991003E-3</c:v>
                </c:pt>
                <c:pt idx="17">
                  <c:v>2.9893578859261E-2</c:v>
                </c:pt>
                <c:pt idx="18">
                  <c:v>-1.1953858107704E-2</c:v>
                </c:pt>
                <c:pt idx="19">
                  <c:v>-5.9776436128877999E-3</c:v>
                </c:pt>
                <c:pt idx="20">
                  <c:v>-1.195600191296E-2</c:v>
                </c:pt>
                <c:pt idx="21">
                  <c:v>3.5872294631113001E-2</c:v>
                </c:pt>
                <c:pt idx="22">
                  <c:v>0</c:v>
                </c:pt>
                <c:pt idx="23">
                  <c:v>-1.1953143676787001E-2</c:v>
                </c:pt>
                <c:pt idx="24">
                  <c:v>2.3909145248057002E-2</c:v>
                </c:pt>
                <c:pt idx="25">
                  <c:v>2.3903430142224999E-2</c:v>
                </c:pt>
                <c:pt idx="26">
                  <c:v>0</c:v>
                </c:pt>
                <c:pt idx="27">
                  <c:v>5.9744294419883E-3</c:v>
                </c:pt>
              </c:numCache>
            </c:numRef>
          </c:val>
          <c:smooth val="0"/>
          <c:extLst>
            <c:ext xmlns:c16="http://schemas.microsoft.com/office/drawing/2014/chart" uri="{C3380CC4-5D6E-409C-BE32-E72D297353CC}">
              <c16:uniqueId val="{00000000-1324-49D4-BD64-089A57741688}"/>
            </c:ext>
          </c:extLst>
        </c:ser>
        <c:dLbls>
          <c:showLegendKey val="0"/>
          <c:showVal val="0"/>
          <c:showCatName val="0"/>
          <c:showSerName val="0"/>
          <c:showPercent val="0"/>
          <c:showBubbleSize val="0"/>
        </c:dLbls>
        <c:smooth val="0"/>
        <c:axId val="357084824"/>
        <c:axId val="357085152"/>
      </c:lineChart>
      <c:dateAx>
        <c:axId val="357084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85152"/>
        <c:crosses val="autoZero"/>
        <c:auto val="1"/>
        <c:lblOffset val="100"/>
        <c:baseTimeUnit val="days"/>
      </c:dateAx>
      <c:valAx>
        <c:axId val="357085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08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1.7947950942267001E-2</c:v>
                </c:pt>
                <c:pt idx="4">
                  <c:v>1.1966016513103001E-2</c:v>
                </c:pt>
                <c:pt idx="5">
                  <c:v>3.5895901884535002E-2</c:v>
                </c:pt>
                <c:pt idx="6">
                  <c:v>2.3926306974517999E-2</c:v>
                </c:pt>
                <c:pt idx="7">
                  <c:v>2.3919153261974999E-2</c:v>
                </c:pt>
                <c:pt idx="8">
                  <c:v>0</c:v>
                </c:pt>
                <c:pt idx="9">
                  <c:v>0</c:v>
                </c:pt>
                <c:pt idx="10">
                  <c:v>4.1851010402965003E-2</c:v>
                </c:pt>
                <c:pt idx="11">
                  <c:v>0</c:v>
                </c:pt>
                <c:pt idx="12">
                  <c:v>2.9891791713994999E-2</c:v>
                </c:pt>
                <c:pt idx="13">
                  <c:v>0</c:v>
                </c:pt>
                <c:pt idx="14">
                  <c:v>0</c:v>
                </c:pt>
                <c:pt idx="15">
                  <c:v>0</c:v>
                </c:pt>
                <c:pt idx="16">
                  <c:v>0</c:v>
                </c:pt>
                <c:pt idx="17">
                  <c:v>0</c:v>
                </c:pt>
                <c:pt idx="18">
                  <c:v>1.7931858936042998E-2</c:v>
                </c:pt>
                <c:pt idx="19">
                  <c:v>0</c:v>
                </c:pt>
                <c:pt idx="20">
                  <c:v>0</c:v>
                </c:pt>
                <c:pt idx="21">
                  <c:v>0</c:v>
                </c:pt>
                <c:pt idx="22">
                  <c:v>0</c:v>
                </c:pt>
                <c:pt idx="23">
                  <c:v>0</c:v>
                </c:pt>
                <c:pt idx="24">
                  <c:v>0</c:v>
                </c:pt>
                <c:pt idx="25">
                  <c:v>1.7925430210325E-2</c:v>
                </c:pt>
                <c:pt idx="26">
                  <c:v>2.9872147209941001E-3</c:v>
                </c:pt>
                <c:pt idx="27">
                  <c:v>0</c:v>
                </c:pt>
              </c:numCache>
            </c:numRef>
          </c:val>
          <c:smooth val="0"/>
          <c:extLst>
            <c:ext xmlns:c16="http://schemas.microsoft.com/office/drawing/2014/chart" uri="{C3380CC4-5D6E-409C-BE32-E72D297353CC}">
              <c16:uniqueId val="{00000000-3882-407D-9CD1-9CC489128439}"/>
            </c:ext>
          </c:extLst>
        </c:ser>
        <c:dLbls>
          <c:showLegendKey val="0"/>
          <c:showVal val="0"/>
          <c:showCatName val="0"/>
          <c:showSerName val="0"/>
          <c:showPercent val="0"/>
          <c:showBubbleSize val="0"/>
        </c:dLbls>
        <c:smooth val="0"/>
        <c:axId val="362688920"/>
        <c:axId val="362686952"/>
      </c:lineChart>
      <c:dateAx>
        <c:axId val="362688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86952"/>
        <c:crosses val="autoZero"/>
        <c:auto val="1"/>
        <c:lblOffset val="100"/>
        <c:baseTimeUnit val="days"/>
      </c:dateAx>
      <c:valAx>
        <c:axId val="36268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68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DD4C9-E193-4D0F-AECD-B6FB1FC5718C}"/>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D95A5534-DFA4-44BA-84D3-3CB91AD3F5B5}"/>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3FC33D7B-B535-4182-A6E1-E951EF8A5235}"/>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1265386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B2FDA-A400-48CA-A0E1-2C38D2DC06A8}"/>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8B47BBCC-81A9-4AC2-9FEF-54A2813C483A}"/>
              </a:ext>
            </a:extLst>
          </p:cNvPr>
          <p:cNvGraphicFramePr>
            <a:graphicFrameLocks noGrp="1"/>
          </p:cNvGraphicFramePr>
          <p:nvPr>
            <p:ph type="chart" sz="quarter" idx="13"/>
            <p:extLst>
              <p:ext uri="{D42A27DB-BD31-4B8C-83A1-F6EECF244321}">
                <p14:modId xmlns:p14="http://schemas.microsoft.com/office/powerpoint/2010/main" val="339410032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CD3038-9F97-4795-A196-EAAEAC524CD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B29E6E0-048A-4ECC-86BF-61B7437F581C}"/>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969610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2ACFBDE-EC3C-46FD-BA09-6B1B26FAE044}"/>
              </a:ext>
            </a:extLst>
          </p:cNvPr>
          <p:cNvGraphicFramePr>
            <a:graphicFrameLocks noGrp="1"/>
          </p:cNvGraphicFramePr>
          <p:nvPr>
            <p:ph type="tbl" sz="quarter" idx="13"/>
            <p:extLst>
              <p:ext uri="{D42A27DB-BD31-4B8C-83A1-F6EECF244321}">
                <p14:modId xmlns:p14="http://schemas.microsoft.com/office/powerpoint/2010/main" val="312924990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86647124"/>
                    </a:ext>
                  </a:extLst>
                </a:gridCol>
                <a:gridCol w="493776">
                  <a:extLst>
                    <a:ext uri="{9D8B030D-6E8A-4147-A177-3AD203B41FA5}">
                      <a16:colId xmlns:a16="http://schemas.microsoft.com/office/drawing/2014/main" val="3661514406"/>
                    </a:ext>
                  </a:extLst>
                </a:gridCol>
                <a:gridCol w="493776">
                  <a:extLst>
                    <a:ext uri="{9D8B030D-6E8A-4147-A177-3AD203B41FA5}">
                      <a16:colId xmlns:a16="http://schemas.microsoft.com/office/drawing/2014/main" val="1435488784"/>
                    </a:ext>
                  </a:extLst>
                </a:gridCol>
                <a:gridCol w="493776">
                  <a:extLst>
                    <a:ext uri="{9D8B030D-6E8A-4147-A177-3AD203B41FA5}">
                      <a16:colId xmlns:a16="http://schemas.microsoft.com/office/drawing/2014/main" val="4100161680"/>
                    </a:ext>
                  </a:extLst>
                </a:gridCol>
                <a:gridCol w="493776">
                  <a:extLst>
                    <a:ext uri="{9D8B030D-6E8A-4147-A177-3AD203B41FA5}">
                      <a16:colId xmlns:a16="http://schemas.microsoft.com/office/drawing/2014/main" val="2764380550"/>
                    </a:ext>
                  </a:extLst>
                </a:gridCol>
                <a:gridCol w="493776">
                  <a:extLst>
                    <a:ext uri="{9D8B030D-6E8A-4147-A177-3AD203B41FA5}">
                      <a16:colId xmlns:a16="http://schemas.microsoft.com/office/drawing/2014/main" val="3007471829"/>
                    </a:ext>
                  </a:extLst>
                </a:gridCol>
                <a:gridCol w="493776">
                  <a:extLst>
                    <a:ext uri="{9D8B030D-6E8A-4147-A177-3AD203B41FA5}">
                      <a16:colId xmlns:a16="http://schemas.microsoft.com/office/drawing/2014/main" val="378064566"/>
                    </a:ext>
                  </a:extLst>
                </a:gridCol>
                <a:gridCol w="493776">
                  <a:extLst>
                    <a:ext uri="{9D8B030D-6E8A-4147-A177-3AD203B41FA5}">
                      <a16:colId xmlns:a16="http://schemas.microsoft.com/office/drawing/2014/main" val="978014922"/>
                    </a:ext>
                  </a:extLst>
                </a:gridCol>
                <a:gridCol w="493776">
                  <a:extLst>
                    <a:ext uri="{9D8B030D-6E8A-4147-A177-3AD203B41FA5}">
                      <a16:colId xmlns:a16="http://schemas.microsoft.com/office/drawing/2014/main" val="366240828"/>
                    </a:ext>
                  </a:extLst>
                </a:gridCol>
                <a:gridCol w="493776">
                  <a:extLst>
                    <a:ext uri="{9D8B030D-6E8A-4147-A177-3AD203B41FA5}">
                      <a16:colId xmlns:a16="http://schemas.microsoft.com/office/drawing/2014/main" val="1797161205"/>
                    </a:ext>
                  </a:extLst>
                </a:gridCol>
                <a:gridCol w="493776">
                  <a:extLst>
                    <a:ext uri="{9D8B030D-6E8A-4147-A177-3AD203B41FA5}">
                      <a16:colId xmlns:a16="http://schemas.microsoft.com/office/drawing/2014/main" val="1189316393"/>
                    </a:ext>
                  </a:extLst>
                </a:gridCol>
                <a:gridCol w="493776">
                  <a:extLst>
                    <a:ext uri="{9D8B030D-6E8A-4147-A177-3AD203B41FA5}">
                      <a16:colId xmlns:a16="http://schemas.microsoft.com/office/drawing/2014/main" val="3654440558"/>
                    </a:ext>
                  </a:extLst>
                </a:gridCol>
                <a:gridCol w="493776">
                  <a:extLst>
                    <a:ext uri="{9D8B030D-6E8A-4147-A177-3AD203B41FA5}">
                      <a16:colId xmlns:a16="http://schemas.microsoft.com/office/drawing/2014/main" val="2588029306"/>
                    </a:ext>
                  </a:extLst>
                </a:gridCol>
                <a:gridCol w="493776">
                  <a:extLst>
                    <a:ext uri="{9D8B030D-6E8A-4147-A177-3AD203B41FA5}">
                      <a16:colId xmlns:a16="http://schemas.microsoft.com/office/drawing/2014/main" val="371760593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96056475"/>
                  </a:ext>
                </a:extLst>
              </a:tr>
              <a:tr h="370840">
                <a:tc>
                  <a:txBody>
                    <a:bodyPr/>
                    <a:lstStyle/>
                    <a:p>
                      <a:r>
                        <a:rPr lang="en-US" sz="1000"/>
                        <a:t>@RenaultGAA</a:t>
                      </a:r>
                    </a:p>
                  </a:txBody>
                  <a:tcPr/>
                </a:tc>
                <a:tc>
                  <a:txBody>
                    <a:bodyPr/>
                    <a:lstStyle/>
                    <a:p>
                      <a:r>
                        <a:rPr lang="en-US" sz="1000"/>
                        <a:t>16739</a:t>
                      </a:r>
                    </a:p>
                  </a:txBody>
                  <a:tcPr/>
                </a:tc>
                <a:tc>
                  <a:txBody>
                    <a:bodyPr/>
                    <a:lstStyle/>
                    <a:p>
                      <a:r>
                        <a:rPr lang="en-US" sz="1000"/>
                        <a:t>22</a:t>
                      </a:r>
                    </a:p>
                  </a:txBody>
                  <a:tcPr/>
                </a:tc>
                <a:tc>
                  <a:txBody>
                    <a:bodyPr/>
                    <a:lstStyle/>
                    <a:p>
                      <a:r>
                        <a:rPr lang="en-US" sz="1000"/>
                        <a:t>33</a:t>
                      </a:r>
                    </a:p>
                  </a:txBody>
                  <a:tcPr/>
                </a:tc>
                <a:tc>
                  <a:txBody>
                    <a:bodyPr/>
                    <a:lstStyle/>
                    <a:p>
                      <a:r>
                        <a:rPr lang="en-US" sz="1000"/>
                        <a:t>12</a:t>
                      </a:r>
                    </a:p>
                  </a:txBody>
                  <a:tcPr/>
                </a:tc>
                <a:tc>
                  <a:txBody>
                    <a:bodyPr/>
                    <a:lstStyle/>
                    <a:p>
                      <a:r>
                        <a:rPr lang="en-US" sz="1000"/>
                        <a:t>0</a:t>
                      </a:r>
                    </a:p>
                  </a:txBody>
                  <a:tcPr/>
                </a:tc>
                <a:tc>
                  <a:txBody>
                    <a:bodyPr/>
                    <a:lstStyle/>
                    <a:p>
                      <a:r>
                        <a:rPr lang="en-US" sz="1000"/>
                        <a:t>21</a:t>
                      </a:r>
                    </a:p>
                  </a:txBody>
                  <a:tcPr/>
                </a:tc>
                <a:tc>
                  <a:txBody>
                    <a:bodyPr/>
                    <a:lstStyle/>
                    <a:p>
                      <a:r>
                        <a:rPr lang="en-US" sz="1000"/>
                        <a:t>6</a:t>
                      </a:r>
                    </a:p>
                  </a:txBody>
                  <a:tcPr/>
                </a:tc>
                <a:tc>
                  <a:txBody>
                    <a:bodyPr/>
                    <a:lstStyle/>
                    <a:p>
                      <a:r>
                        <a:rPr lang="en-US" sz="1000"/>
                        <a:t>5</a:t>
                      </a:r>
                    </a:p>
                  </a:txBody>
                  <a:tcPr/>
                </a:tc>
                <a:tc>
                  <a:txBody>
                    <a:bodyPr/>
                    <a:lstStyle/>
                    <a:p>
                      <a:r>
                        <a:rPr lang="en-US" sz="1000"/>
                        <a:t>17</a:t>
                      </a:r>
                    </a:p>
                  </a:txBody>
                  <a:tcPr/>
                </a:tc>
                <a:tc>
                  <a:txBody>
                    <a:bodyPr/>
                    <a:lstStyle/>
                    <a:p>
                      <a:r>
                        <a:rPr lang="en-US" sz="1000"/>
                        <a:t>16</a:t>
                      </a:r>
                    </a:p>
                  </a:txBody>
                  <a:tcPr/>
                </a:tc>
                <a:tc>
                  <a:txBody>
                    <a:bodyPr/>
                    <a:lstStyle/>
                    <a:p>
                      <a:r>
                        <a:rPr lang="en-US" sz="1000"/>
                        <a:t>35</a:t>
                      </a:r>
                    </a:p>
                  </a:txBody>
                  <a:tcPr/>
                </a:tc>
                <a:tc>
                  <a:txBody>
                    <a:bodyPr/>
                    <a:lstStyle/>
                    <a:p>
                      <a:r>
                        <a:rPr lang="en-US" sz="1000"/>
                        <a:t>0.0189%</a:t>
                      </a:r>
                    </a:p>
                  </a:txBody>
                  <a:tcPr/>
                </a:tc>
                <a:tc>
                  <a:txBody>
                    <a:bodyPr/>
                    <a:lstStyle/>
                    <a:p>
                      <a:r>
                        <a:rPr lang="en-US" sz="1000"/>
                        <a:t>25.0%</a:t>
                      </a:r>
                    </a:p>
                  </a:txBody>
                  <a:tcPr/>
                </a:tc>
                <a:extLst>
                  <a:ext uri="{0D108BD9-81ED-4DB2-BD59-A6C34878D82A}">
                    <a16:rowId xmlns:a16="http://schemas.microsoft.com/office/drawing/2014/main" val="3291059360"/>
                  </a:ext>
                </a:extLst>
              </a:tr>
            </a:tbl>
          </a:graphicData>
        </a:graphic>
      </p:graphicFrame>
      <p:sp>
        <p:nvSpPr>
          <p:cNvPr id="3" name="Title 2">
            <a:extLst>
              <a:ext uri="{FF2B5EF4-FFF2-40B4-BE49-F238E27FC236}">
                <a16:creationId xmlns:a16="http://schemas.microsoft.com/office/drawing/2014/main" id="{3E34D972-51F1-4436-9B04-68290163F980}"/>
              </a:ext>
            </a:extLst>
          </p:cNvPr>
          <p:cNvSpPr>
            <a:spLocks noGrp="1"/>
          </p:cNvSpPr>
          <p:nvPr>
            <p:ph type="title"/>
          </p:nvPr>
        </p:nvSpPr>
        <p:spPr/>
        <p:txBody>
          <a:bodyPr/>
          <a:lstStyle/>
          <a:p>
            <a:r>
              <a:rPr lang="en-US"/>
              <a:t>Twitter Key Metrics Table</a:t>
            </a:r>
          </a:p>
        </p:txBody>
      </p:sp>
      <p:sp>
        <p:nvSpPr>
          <p:cNvPr id="4" name="Text Placeholder 3">
            <a:extLst>
              <a:ext uri="{FF2B5EF4-FFF2-40B4-BE49-F238E27FC236}">
                <a16:creationId xmlns:a16="http://schemas.microsoft.com/office/drawing/2014/main" id="{F76597A8-7B4B-413D-91EC-F83EB33FF55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98002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0A26E-17C7-4A81-994D-DF3E75804C2D}"/>
              </a:ext>
            </a:extLst>
          </p:cNvPr>
          <p:cNvSpPr>
            <a:spLocks noGrp="1"/>
          </p:cNvSpPr>
          <p:nvPr>
            <p:ph type="title"/>
          </p:nvPr>
        </p:nvSpPr>
        <p:spPr/>
        <p:txBody>
          <a:bodyPr/>
          <a:lstStyle/>
          <a:p>
            <a:r>
              <a:rPr lang="en-US"/>
              <a:t>Twitter Followers Change Rate</a:t>
            </a:r>
          </a:p>
        </p:txBody>
      </p:sp>
      <p:graphicFrame>
        <p:nvGraphicFramePr>
          <p:cNvPr id="6" name="Chart Placeholder 5">
            <a:extLst>
              <a:ext uri="{FF2B5EF4-FFF2-40B4-BE49-F238E27FC236}">
                <a16:creationId xmlns:a16="http://schemas.microsoft.com/office/drawing/2014/main" id="{18D3C004-E147-4F77-A3EF-292993BA5CF7}"/>
              </a:ext>
            </a:extLst>
          </p:cNvPr>
          <p:cNvGraphicFramePr>
            <a:graphicFrameLocks noGrp="1"/>
          </p:cNvGraphicFramePr>
          <p:nvPr>
            <p:ph type="chart" sz="quarter" idx="13"/>
            <p:extLst>
              <p:ext uri="{D42A27DB-BD31-4B8C-83A1-F6EECF244321}">
                <p14:modId xmlns:p14="http://schemas.microsoft.com/office/powerpoint/2010/main" val="161031119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D59C41-ADC6-43D6-9A28-6A5FD877115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35FE9D4-3560-40EA-9E19-3C856CF4B886}"/>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672282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B7FD8-C6C9-4D85-93A1-748C23C18689}"/>
              </a:ext>
            </a:extLst>
          </p:cNvPr>
          <p:cNvSpPr>
            <a:spLocks noGrp="1"/>
          </p:cNvSpPr>
          <p:nvPr>
            <p:ph type="title"/>
          </p:nvPr>
        </p:nvSpPr>
        <p:spPr/>
        <p:txBody>
          <a:bodyPr/>
          <a:lstStyle/>
          <a:p>
            <a:r>
              <a:rPr lang="en-US"/>
              <a:t>Twitter Interaction Rate</a:t>
            </a:r>
          </a:p>
        </p:txBody>
      </p:sp>
      <p:graphicFrame>
        <p:nvGraphicFramePr>
          <p:cNvPr id="6" name="Chart Placeholder 5">
            <a:extLst>
              <a:ext uri="{FF2B5EF4-FFF2-40B4-BE49-F238E27FC236}">
                <a16:creationId xmlns:a16="http://schemas.microsoft.com/office/drawing/2014/main" id="{3113E4A8-9EC2-4327-BAF2-8531C9CE25BC}"/>
              </a:ext>
            </a:extLst>
          </p:cNvPr>
          <p:cNvGraphicFramePr>
            <a:graphicFrameLocks noGrp="1"/>
          </p:cNvGraphicFramePr>
          <p:nvPr>
            <p:ph type="chart" sz="quarter" idx="13"/>
            <p:extLst>
              <p:ext uri="{D42A27DB-BD31-4B8C-83A1-F6EECF244321}">
                <p14:modId xmlns:p14="http://schemas.microsoft.com/office/powerpoint/2010/main" val="93282857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5C21B8-8D89-4190-BA1E-A0F26185B9B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EDA1B06-CD3D-4407-836C-0467F170E84E}"/>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679012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17E1A1A-86DE-45C3-AF40-4171940D887C}"/>
              </a:ext>
            </a:extLst>
          </p:cNvPr>
          <p:cNvGraphicFramePr>
            <a:graphicFrameLocks noGrp="1"/>
          </p:cNvGraphicFramePr>
          <p:nvPr>
            <p:ph type="tbl" sz="quarter" idx="13"/>
            <p:extLst>
              <p:ext uri="{D42A27DB-BD31-4B8C-83A1-F6EECF244321}">
                <p14:modId xmlns:p14="http://schemas.microsoft.com/office/powerpoint/2010/main" val="112488409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51977970"/>
                    </a:ext>
                  </a:extLst>
                </a:gridCol>
                <a:gridCol w="822960">
                  <a:extLst>
                    <a:ext uri="{9D8B030D-6E8A-4147-A177-3AD203B41FA5}">
                      <a16:colId xmlns:a16="http://schemas.microsoft.com/office/drawing/2014/main" val="3413039921"/>
                    </a:ext>
                  </a:extLst>
                </a:gridCol>
                <a:gridCol w="822960">
                  <a:extLst>
                    <a:ext uri="{9D8B030D-6E8A-4147-A177-3AD203B41FA5}">
                      <a16:colId xmlns:a16="http://schemas.microsoft.com/office/drawing/2014/main" val="2423869726"/>
                    </a:ext>
                  </a:extLst>
                </a:gridCol>
                <a:gridCol w="822960">
                  <a:extLst>
                    <a:ext uri="{9D8B030D-6E8A-4147-A177-3AD203B41FA5}">
                      <a16:colId xmlns:a16="http://schemas.microsoft.com/office/drawing/2014/main" val="1321784174"/>
                    </a:ext>
                  </a:extLst>
                </a:gridCol>
                <a:gridCol w="822960">
                  <a:extLst>
                    <a:ext uri="{9D8B030D-6E8A-4147-A177-3AD203B41FA5}">
                      <a16:colId xmlns:a16="http://schemas.microsoft.com/office/drawing/2014/main" val="3384036584"/>
                    </a:ext>
                  </a:extLst>
                </a:gridCol>
                <a:gridCol w="822960">
                  <a:extLst>
                    <a:ext uri="{9D8B030D-6E8A-4147-A177-3AD203B41FA5}">
                      <a16:colId xmlns:a16="http://schemas.microsoft.com/office/drawing/2014/main" val="3303801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41983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- 2018-02-27 17:55:07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جهزنا سيارة رينو دوكر فان بمحرك سعة 1.6 لتر وقوة 85 حصانا، والمعروف عالميًا بموثوقيته وأدائه. من خلال استهلاك معقول يبلغ 6.7 لتر لكل 100 كم
تعرف على رينو دوكر فان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https://t.co/ZX5SXoDTqI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#دوكر_فان </a:t>
                      </a:r>
                      <a:r>
                        <a:rPr kumimoji="0" lang="en-US" sz="1000" b="0" i="0" u="none" strike="noStrike" kern="1200" cap="none" spc="0" normalizeH="0" baseline="0" noProof="0">
                          <a:ln>
                            <a:noFill/>
                          </a:ln>
                          <a:solidFill>
                            <a:prstClr val="black"/>
                          </a:solidFill>
                          <a:effectLst/>
                          <a:uLnTx/>
                          <a:uFillTx/>
                          <a:latin typeface="+mn-lt"/>
                          <a:ea typeface="+mn-ea"/>
                          <a:cs typeface="+mn-cs"/>
                        </a:rPr>
                        <a:t>https://t.co/Tb7slZEiRS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extLst>
                  <a:ext uri="{0D108BD9-81ED-4DB2-BD59-A6C34878D82A}">
                    <a16:rowId xmlns:a16="http://schemas.microsoft.com/office/drawing/2014/main" val="1413237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- 2018-02-27 11:37:10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 https://t.co/fhM9Ndsz71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a:t>
                      </a:r>
                    </a:p>
                  </a:txBody>
                  <a:tcPr/>
                </a:tc>
                <a:extLst>
                  <a:ext uri="{0D108BD9-81ED-4DB2-BD59-A6C34878D82A}">
                    <a16:rowId xmlns:a16="http://schemas.microsoft.com/office/drawing/2014/main" val="2442562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- 2018-02-26 11:19:28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جميع الخصائص الفريدة لموديلات رينو سيمبول وتعرف على مستوى التجهيزات الأكثر ملاءمة لاحتياجاتك.
تعرف على رينو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https://t.co/pAMoRO0UnD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#سيمبول </a:t>
                      </a:r>
                      <a:r>
                        <a:rPr kumimoji="0" lang="en-US" sz="1000" b="0" i="0" u="none" strike="noStrike" kern="1200" cap="none" spc="0" normalizeH="0" baseline="0" noProof="0">
                          <a:ln>
                            <a:noFill/>
                          </a:ln>
                          <a:solidFill>
                            <a:prstClr val="black"/>
                          </a:solidFill>
                          <a:effectLst/>
                          <a:uLnTx/>
                          <a:uFillTx/>
                          <a:latin typeface="+mn-lt"/>
                          <a:ea typeface="+mn-ea"/>
                          <a:cs typeface="+mn-cs"/>
                        </a:rPr>
                        <a:t>https://t.co/82MMbfw3Z0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a:t>
                      </a:r>
                    </a:p>
                  </a:txBody>
                  <a:tcPr/>
                </a:tc>
                <a:extLst>
                  <a:ext uri="{0D108BD9-81ED-4DB2-BD59-A6C34878D82A}">
                    <a16:rowId xmlns:a16="http://schemas.microsoft.com/office/drawing/2014/main" val="227058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- 2018-02-19 17:48:41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 رينو سلامتك دائماً محل اهتمامنا، اغتنم فرصة العروض الآن 
</a:t>
                      </a:r>
                      <a:r>
                        <a:rPr kumimoji="0" lang="en-US" sz="1000" b="0" i="0" u="none" strike="noStrike" kern="1200" cap="none" spc="0" normalizeH="0" baseline="0" noProof="0">
                          <a:ln>
                            <a:noFill/>
                          </a:ln>
                          <a:solidFill>
                            <a:prstClr val="black"/>
                          </a:solidFill>
                          <a:effectLst/>
                          <a:uLnTx/>
                          <a:uFillTx/>
                          <a:latin typeface="+mn-lt"/>
                          <a:ea typeface="+mn-ea"/>
                          <a:cs typeface="+mn-cs"/>
                        </a:rPr>
                        <a:t>With Renault, your safety is always our concern. Seek the chance with our offers now.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#أمان #فرامل #عروض #هدايا 
#</a:t>
                      </a:r>
                      <a:r>
                        <a:rPr kumimoji="0" lang="en-US" sz="1000" b="0" i="0" u="none" strike="noStrike" kern="1200" cap="none" spc="0" normalizeH="0" baseline="0" noProof="0">
                          <a:ln>
                            <a:noFill/>
                          </a:ln>
                          <a:solidFill>
                            <a:prstClr val="black"/>
                          </a:solidFill>
                          <a:effectLst/>
                          <a:uLnTx/>
                          <a:uFillTx/>
                          <a:latin typeface="+mn-lt"/>
                          <a:ea typeface="+mn-ea"/>
                          <a:cs typeface="+mn-cs"/>
                        </a:rPr>
                        <a:t>MyRenault #Offer #KSA #Safety #Cars #Offers https://t.co/360qytyT9q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a:t>
                      </a:r>
                    </a:p>
                  </a:txBody>
                  <a:tcPr/>
                </a:tc>
                <a:extLst>
                  <a:ext uri="{0D108BD9-81ED-4DB2-BD59-A6C34878D82A}">
                    <a16:rowId xmlns:a16="http://schemas.microsoft.com/office/drawing/2014/main" val="508247685"/>
                  </a:ext>
                </a:extLst>
              </a:tr>
            </a:tbl>
          </a:graphicData>
        </a:graphic>
      </p:graphicFrame>
      <p:sp>
        <p:nvSpPr>
          <p:cNvPr id="3" name="Title 2">
            <a:extLst>
              <a:ext uri="{FF2B5EF4-FFF2-40B4-BE49-F238E27FC236}">
                <a16:creationId xmlns:a16="http://schemas.microsoft.com/office/drawing/2014/main" id="{3253B0D6-81AB-4282-AD64-DA0992CB6F6B}"/>
              </a:ext>
            </a:extLst>
          </p:cNvPr>
          <p:cNvSpPr>
            <a:spLocks noGrp="1"/>
          </p:cNvSpPr>
          <p:nvPr>
            <p:ph type="title"/>
          </p:nvPr>
        </p:nvSpPr>
        <p:spPr/>
        <p:txBody>
          <a:bodyPr/>
          <a:lstStyle/>
          <a:p>
            <a:r>
              <a:rPr lang="en-US"/>
              <a:t>Twitter Own and Retweeted Tweets Table - 1 of 4</a:t>
            </a:r>
          </a:p>
        </p:txBody>
      </p:sp>
      <p:sp>
        <p:nvSpPr>
          <p:cNvPr id="4" name="Text Placeholder 3">
            <a:extLst>
              <a:ext uri="{FF2B5EF4-FFF2-40B4-BE49-F238E27FC236}">
                <a16:creationId xmlns:a16="http://schemas.microsoft.com/office/drawing/2014/main" id="{AE43E813-9E48-4ABF-A33C-5DB92C72268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16868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34BD4B4-BEB0-46D3-8514-3AEB400A21FC}"/>
              </a:ext>
            </a:extLst>
          </p:cNvPr>
          <p:cNvGraphicFramePr>
            <a:graphicFrameLocks noGrp="1"/>
          </p:cNvGraphicFramePr>
          <p:nvPr>
            <p:ph type="tbl" sz="quarter" idx="13"/>
            <p:extLst>
              <p:ext uri="{D42A27DB-BD31-4B8C-83A1-F6EECF244321}">
                <p14:modId xmlns:p14="http://schemas.microsoft.com/office/powerpoint/2010/main" val="130089400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25928149"/>
                    </a:ext>
                  </a:extLst>
                </a:gridCol>
                <a:gridCol w="822960">
                  <a:extLst>
                    <a:ext uri="{9D8B030D-6E8A-4147-A177-3AD203B41FA5}">
                      <a16:colId xmlns:a16="http://schemas.microsoft.com/office/drawing/2014/main" val="1817235829"/>
                    </a:ext>
                  </a:extLst>
                </a:gridCol>
                <a:gridCol w="822960">
                  <a:extLst>
                    <a:ext uri="{9D8B030D-6E8A-4147-A177-3AD203B41FA5}">
                      <a16:colId xmlns:a16="http://schemas.microsoft.com/office/drawing/2014/main" val="2235784732"/>
                    </a:ext>
                  </a:extLst>
                </a:gridCol>
                <a:gridCol w="822960">
                  <a:extLst>
                    <a:ext uri="{9D8B030D-6E8A-4147-A177-3AD203B41FA5}">
                      <a16:colId xmlns:a16="http://schemas.microsoft.com/office/drawing/2014/main" val="3715365530"/>
                    </a:ext>
                  </a:extLst>
                </a:gridCol>
                <a:gridCol w="822960">
                  <a:extLst>
                    <a:ext uri="{9D8B030D-6E8A-4147-A177-3AD203B41FA5}">
                      <a16:colId xmlns:a16="http://schemas.microsoft.com/office/drawing/2014/main" val="1288330016"/>
                    </a:ext>
                  </a:extLst>
                </a:gridCol>
                <a:gridCol w="822960">
                  <a:extLst>
                    <a:ext uri="{9D8B030D-6E8A-4147-A177-3AD203B41FA5}">
                      <a16:colId xmlns:a16="http://schemas.microsoft.com/office/drawing/2014/main" val="2125075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99442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- 2018-02-15 17:08:24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لورنس فان دن آكر, مدير التصميم الصناعي: "لدينا الآن مجموعة سيارات متناسقة بوجه عام، مع احتفاظ كل موديل بجاذبيته الخاصة. وهذه مجرد بداية!"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https://t.co/x0APK8F91d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extLst>
                  <a:ext uri="{0D108BD9-81ED-4DB2-BD59-A6C34878D82A}">
                    <a16:rowId xmlns:a16="http://schemas.microsoft.com/office/drawing/2014/main" val="290478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- 2018-02-13 19:32:39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كم عدد الإختلافات بالصورة؟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How many differences can you find? Share with us your answer in the comment section
#KSA #Renault #Cars https://t.co/ej71QOlBL6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extLst>
                  <a:ext uri="{0D108BD9-81ED-4DB2-BD59-A6C34878D82A}">
                    <a16:rowId xmlns:a16="http://schemas.microsoft.com/office/drawing/2014/main" val="2613328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- 2018-02-11 18:02:32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بالراحة والاسترخاء، فأنت تقود رينو تاليسمان. 
تعرف على رينو تاليسمان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https://t.co/6ZBUZmm2iK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#تاليسمان </a:t>
                      </a:r>
                      <a:r>
                        <a:rPr kumimoji="0" lang="en-US" sz="1000" b="0" i="0" u="none" strike="noStrike" kern="1200" cap="none" spc="0" normalizeH="0" baseline="0" noProof="0">
                          <a:ln>
                            <a:noFill/>
                          </a:ln>
                          <a:solidFill>
                            <a:prstClr val="black"/>
                          </a:solidFill>
                          <a:effectLst/>
                          <a:uLnTx/>
                          <a:uFillTx/>
                          <a:latin typeface="+mn-lt"/>
                          <a:ea typeface="+mn-ea"/>
                          <a:cs typeface="+mn-cs"/>
                        </a:rPr>
                        <a:t>https://t.co/tnq6lwZhkP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a:t>
                      </a:r>
                    </a:p>
                  </a:txBody>
                  <a:tcPr/>
                </a:tc>
                <a:extLst>
                  <a:ext uri="{0D108BD9-81ED-4DB2-BD59-A6C34878D82A}">
                    <a16:rowId xmlns:a16="http://schemas.microsoft.com/office/drawing/2014/main" val="320479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- 2018-02-08 17:46:36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جميع المزايا الفريدة لموديلات رينو كوليوس وتعرف على مستوى التجهيز الأكثر تناسب لإحتياجاتك.
تعرف على رينو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https://t.co/pAMoRO0UnD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#كوليوس </a:t>
                      </a:r>
                      <a:r>
                        <a:rPr kumimoji="0" lang="en-US" sz="1000" b="0" i="0" u="none" strike="noStrike" kern="1200" cap="none" spc="0" normalizeH="0" baseline="0" noProof="0">
                          <a:ln>
                            <a:noFill/>
                          </a:ln>
                          <a:solidFill>
                            <a:prstClr val="black"/>
                          </a:solidFill>
                          <a:effectLst/>
                          <a:uLnTx/>
                          <a:uFillTx/>
                          <a:latin typeface="+mn-lt"/>
                          <a:ea typeface="+mn-ea"/>
                          <a:cs typeface="+mn-cs"/>
                        </a:rPr>
                        <a:t>https://t.co/pOCeo2fQAQ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a:t>
                      </a:r>
                    </a:p>
                  </a:txBody>
                  <a:tcPr/>
                </a:tc>
                <a:extLst>
                  <a:ext uri="{0D108BD9-81ED-4DB2-BD59-A6C34878D82A}">
                    <a16:rowId xmlns:a16="http://schemas.microsoft.com/office/drawing/2014/main" val="3636778926"/>
                  </a:ext>
                </a:extLst>
              </a:tr>
            </a:tbl>
          </a:graphicData>
        </a:graphic>
      </p:graphicFrame>
      <p:sp>
        <p:nvSpPr>
          <p:cNvPr id="3" name="Title 2">
            <a:extLst>
              <a:ext uri="{FF2B5EF4-FFF2-40B4-BE49-F238E27FC236}">
                <a16:creationId xmlns:a16="http://schemas.microsoft.com/office/drawing/2014/main" id="{8A343256-8B6F-48E0-B6E9-48E9E95B329C}"/>
              </a:ext>
            </a:extLst>
          </p:cNvPr>
          <p:cNvSpPr>
            <a:spLocks noGrp="1"/>
          </p:cNvSpPr>
          <p:nvPr>
            <p:ph type="title"/>
          </p:nvPr>
        </p:nvSpPr>
        <p:spPr/>
        <p:txBody>
          <a:bodyPr/>
          <a:lstStyle/>
          <a:p>
            <a:r>
              <a:rPr lang="en-US"/>
              <a:t>Twitter Own and Retweeted Tweets Table - 2 of 4</a:t>
            </a:r>
          </a:p>
        </p:txBody>
      </p:sp>
      <p:sp>
        <p:nvSpPr>
          <p:cNvPr id="4" name="Text Placeholder 3">
            <a:extLst>
              <a:ext uri="{FF2B5EF4-FFF2-40B4-BE49-F238E27FC236}">
                <a16:creationId xmlns:a16="http://schemas.microsoft.com/office/drawing/2014/main" id="{4E782391-0EE7-4C85-8FC4-887806FF0D3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08375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4177A099-D61D-4EA3-AB58-A13FC640ED1C}"/>
              </a:ext>
            </a:extLst>
          </p:cNvPr>
          <p:cNvGraphicFramePr>
            <a:graphicFrameLocks noGrp="1"/>
          </p:cNvGraphicFramePr>
          <p:nvPr>
            <p:ph type="tbl" sz="quarter" idx="13"/>
            <p:extLst>
              <p:ext uri="{D42A27DB-BD31-4B8C-83A1-F6EECF244321}">
                <p14:modId xmlns:p14="http://schemas.microsoft.com/office/powerpoint/2010/main" val="119539080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1839437"/>
                    </a:ext>
                  </a:extLst>
                </a:gridCol>
                <a:gridCol w="822960">
                  <a:extLst>
                    <a:ext uri="{9D8B030D-6E8A-4147-A177-3AD203B41FA5}">
                      <a16:colId xmlns:a16="http://schemas.microsoft.com/office/drawing/2014/main" val="3036452604"/>
                    </a:ext>
                  </a:extLst>
                </a:gridCol>
                <a:gridCol w="822960">
                  <a:extLst>
                    <a:ext uri="{9D8B030D-6E8A-4147-A177-3AD203B41FA5}">
                      <a16:colId xmlns:a16="http://schemas.microsoft.com/office/drawing/2014/main" val="3199629899"/>
                    </a:ext>
                  </a:extLst>
                </a:gridCol>
                <a:gridCol w="822960">
                  <a:extLst>
                    <a:ext uri="{9D8B030D-6E8A-4147-A177-3AD203B41FA5}">
                      <a16:colId xmlns:a16="http://schemas.microsoft.com/office/drawing/2014/main" val="783581376"/>
                    </a:ext>
                  </a:extLst>
                </a:gridCol>
                <a:gridCol w="822960">
                  <a:extLst>
                    <a:ext uri="{9D8B030D-6E8A-4147-A177-3AD203B41FA5}">
                      <a16:colId xmlns:a16="http://schemas.microsoft.com/office/drawing/2014/main" val="2969797016"/>
                    </a:ext>
                  </a:extLst>
                </a:gridCol>
                <a:gridCol w="822960">
                  <a:extLst>
                    <a:ext uri="{9D8B030D-6E8A-4147-A177-3AD203B41FA5}">
                      <a16:colId xmlns:a16="http://schemas.microsoft.com/office/drawing/2014/main" val="2981329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03581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- 2018-02-07 17:51:14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داستر تقدم جميع ميزات الراحة والتفاصيل العملية على متنها.
تعرف على رينو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https://t.co/pAMoRO0UnD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#دستر </a:t>
                      </a:r>
                      <a:r>
                        <a:rPr kumimoji="0" lang="en-US" sz="1000" b="0" i="0" u="none" strike="noStrike" kern="1200" cap="none" spc="0" normalizeH="0" baseline="0" noProof="0">
                          <a:ln>
                            <a:noFill/>
                          </a:ln>
                          <a:solidFill>
                            <a:prstClr val="black"/>
                          </a:solidFill>
                          <a:effectLst/>
                          <a:uLnTx/>
                          <a:uFillTx/>
                          <a:latin typeface="+mn-lt"/>
                          <a:ea typeface="+mn-ea"/>
                          <a:cs typeface="+mn-cs"/>
                        </a:rPr>
                        <a:t>https://t.co/DAIYREFEjk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a:t>
                      </a:r>
                    </a:p>
                  </a:txBody>
                  <a:tcPr/>
                </a:tc>
                <a:extLst>
                  <a:ext uri="{0D108BD9-81ED-4DB2-BD59-A6C34878D82A}">
                    <a16:rowId xmlns:a16="http://schemas.microsoft.com/office/drawing/2014/main" val="269782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- 2018-02-06 18:28:42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اي من الإختيارات الثلاث هي الواجهة الصحيحة؟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Which from the three choices is the wright choice? Share with us your answer in the comment section 
#KSA #Renault #Cars https://t.co/Ewe3FriiDe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a:t>
                      </a:r>
                    </a:p>
                  </a:txBody>
                  <a:tcPr/>
                </a:tc>
                <a:extLst>
                  <a:ext uri="{0D108BD9-81ED-4DB2-BD59-A6C34878D82A}">
                    <a16:rowId xmlns:a16="http://schemas.microsoft.com/office/drawing/2014/main" val="144990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- 2018-02-05 17:34:07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اصطحب سيارتك المفضلة من رينو في تجربة قيادة مجانية.
احجز تجربة قيادة على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https://t.co/qB9vGRxM9e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Take your next Renault for a free test drive.
Book a test drive on the link below:
https://t.co/qB9vGRxM9e
#Cars #KSA #Renault https://t.co/UQ6hPM2nEK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a:t>
                      </a:r>
                    </a:p>
                  </a:txBody>
                  <a:tcPr/>
                </a:tc>
                <a:extLst>
                  <a:ext uri="{0D108BD9-81ED-4DB2-BD59-A6C34878D82A}">
                    <a16:rowId xmlns:a16="http://schemas.microsoft.com/office/drawing/2014/main" val="1887361534"/>
                  </a:ext>
                </a:extLst>
              </a:tr>
            </a:tbl>
          </a:graphicData>
        </a:graphic>
      </p:graphicFrame>
      <p:sp>
        <p:nvSpPr>
          <p:cNvPr id="3" name="Title 2">
            <a:extLst>
              <a:ext uri="{FF2B5EF4-FFF2-40B4-BE49-F238E27FC236}">
                <a16:creationId xmlns:a16="http://schemas.microsoft.com/office/drawing/2014/main" id="{50CA9D5D-8A0A-49C5-B5AC-2C3938E158D3}"/>
              </a:ext>
            </a:extLst>
          </p:cNvPr>
          <p:cNvSpPr>
            <a:spLocks noGrp="1"/>
          </p:cNvSpPr>
          <p:nvPr>
            <p:ph type="title"/>
          </p:nvPr>
        </p:nvSpPr>
        <p:spPr/>
        <p:txBody>
          <a:bodyPr/>
          <a:lstStyle/>
          <a:p>
            <a:r>
              <a:rPr lang="en-US"/>
              <a:t>Twitter Own and Retweeted Tweets Table - 3 of 4</a:t>
            </a:r>
          </a:p>
        </p:txBody>
      </p:sp>
      <p:sp>
        <p:nvSpPr>
          <p:cNvPr id="4" name="Text Placeholder 3">
            <a:extLst>
              <a:ext uri="{FF2B5EF4-FFF2-40B4-BE49-F238E27FC236}">
                <a16:creationId xmlns:a16="http://schemas.microsoft.com/office/drawing/2014/main" id="{51997B7D-3F92-484F-811B-ADA3BD6C9CA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84421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61EA050-A569-46E2-B30E-65F36712F141}"/>
              </a:ext>
            </a:extLst>
          </p:cNvPr>
          <p:cNvGraphicFramePr>
            <a:graphicFrameLocks noGrp="1"/>
          </p:cNvGraphicFramePr>
          <p:nvPr>
            <p:ph type="tbl" sz="quarter" idx="13"/>
            <p:extLst>
              <p:ext uri="{D42A27DB-BD31-4B8C-83A1-F6EECF244321}">
                <p14:modId xmlns:p14="http://schemas.microsoft.com/office/powerpoint/2010/main" val="231108302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16196470"/>
                    </a:ext>
                  </a:extLst>
                </a:gridCol>
                <a:gridCol w="822960">
                  <a:extLst>
                    <a:ext uri="{9D8B030D-6E8A-4147-A177-3AD203B41FA5}">
                      <a16:colId xmlns:a16="http://schemas.microsoft.com/office/drawing/2014/main" val="1530873441"/>
                    </a:ext>
                  </a:extLst>
                </a:gridCol>
                <a:gridCol w="822960">
                  <a:extLst>
                    <a:ext uri="{9D8B030D-6E8A-4147-A177-3AD203B41FA5}">
                      <a16:colId xmlns:a16="http://schemas.microsoft.com/office/drawing/2014/main" val="1941639176"/>
                    </a:ext>
                  </a:extLst>
                </a:gridCol>
                <a:gridCol w="822960">
                  <a:extLst>
                    <a:ext uri="{9D8B030D-6E8A-4147-A177-3AD203B41FA5}">
                      <a16:colId xmlns:a16="http://schemas.microsoft.com/office/drawing/2014/main" val="2817121321"/>
                    </a:ext>
                  </a:extLst>
                </a:gridCol>
                <a:gridCol w="822960">
                  <a:extLst>
                    <a:ext uri="{9D8B030D-6E8A-4147-A177-3AD203B41FA5}">
                      <a16:colId xmlns:a16="http://schemas.microsoft.com/office/drawing/2014/main" val="3597441118"/>
                    </a:ext>
                  </a:extLst>
                </a:gridCol>
                <a:gridCol w="822960">
                  <a:extLst>
                    <a:ext uri="{9D8B030D-6E8A-4147-A177-3AD203B41FA5}">
                      <a16:colId xmlns:a16="http://schemas.microsoft.com/office/drawing/2014/main" val="2706706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97192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- 2018-02-04 17:34:22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صُممت قطع غيار رينو الأصلية وفقًا لمواصفات صارمة للغاية وتم اختبارها باستمرار في مراكز اختبار خاصة بنا.
مزيد من المعلومات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https://t.co/bKFiUPDyt7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https://t.co/hYUKbEA8Ip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a:t>
                      </a:r>
                    </a:p>
                  </a:txBody>
                  <a:tcPr/>
                </a:tc>
                <a:extLst>
                  <a:ext uri="{0D108BD9-81ED-4DB2-BD59-A6C34878D82A}">
                    <a16:rowId xmlns:a16="http://schemas.microsoft.com/office/drawing/2014/main" val="257734197"/>
                  </a:ext>
                </a:extLst>
              </a:tr>
            </a:tbl>
          </a:graphicData>
        </a:graphic>
      </p:graphicFrame>
      <p:sp>
        <p:nvSpPr>
          <p:cNvPr id="3" name="Title 2">
            <a:extLst>
              <a:ext uri="{FF2B5EF4-FFF2-40B4-BE49-F238E27FC236}">
                <a16:creationId xmlns:a16="http://schemas.microsoft.com/office/drawing/2014/main" id="{118B2DA0-4F9D-4AD1-920B-CEE5A6EF35BF}"/>
              </a:ext>
            </a:extLst>
          </p:cNvPr>
          <p:cNvSpPr>
            <a:spLocks noGrp="1"/>
          </p:cNvSpPr>
          <p:nvPr>
            <p:ph type="title"/>
          </p:nvPr>
        </p:nvSpPr>
        <p:spPr/>
        <p:txBody>
          <a:bodyPr/>
          <a:lstStyle/>
          <a:p>
            <a:r>
              <a:rPr lang="en-US"/>
              <a:t>Twitter Own and Retweeted Tweets Table - 4 of 4</a:t>
            </a:r>
          </a:p>
        </p:txBody>
      </p:sp>
      <p:sp>
        <p:nvSpPr>
          <p:cNvPr id="4" name="Text Placeholder 3">
            <a:extLst>
              <a:ext uri="{FF2B5EF4-FFF2-40B4-BE49-F238E27FC236}">
                <a16:creationId xmlns:a16="http://schemas.microsoft.com/office/drawing/2014/main" id="{99E70C11-CDAE-47B0-A002-1BE9E6EA608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462330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20180308_081705</Template>
  <TotalTime>0</TotalTime>
  <Words>301</Words>
  <Application>Microsoft Office PowerPoint</Application>
  <PresentationFormat>On-screen Show (4:3)</PresentationFormat>
  <Paragraphs>144</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Lato</vt:lpstr>
      <vt:lpstr>quintly_template</vt:lpstr>
      <vt:lpstr>Overview</vt:lpstr>
      <vt:lpstr>Twitter Followers Total</vt:lpstr>
      <vt:lpstr>Twitter Key Metrics Table</vt:lpstr>
      <vt:lpstr>Twitter Followers Change Rate</vt:lpstr>
      <vt:lpstr>Twitter Interaction Rate</vt:lpstr>
      <vt:lpstr>Twitter Own and Retweeted Tweets Table - 1 of 4</vt:lpstr>
      <vt:lpstr>Twitter Own and Retweeted Tweets Table - 2 of 4</vt:lpstr>
      <vt:lpstr>Twitter Own and Retweeted Tweets Table - 3 of 4</vt:lpstr>
      <vt:lpstr>Twitter Own and Retweeted Tweets Table - 4 of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2018-03-08T08:17:05Z</dcterms:created>
  <dcterms:modified xsi:type="dcterms:W3CDTF">2018-03-08T08:17:24Z</dcterms:modified>
</cp:coreProperties>
</file>