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16722</c:v>
                </c:pt>
                <c:pt idx="1">
                  <c:v>16722</c:v>
                </c:pt>
                <c:pt idx="2">
                  <c:v>16716</c:v>
                </c:pt>
                <c:pt idx="3">
                  <c:v>16715</c:v>
                </c:pt>
                <c:pt idx="4">
                  <c:v>16714</c:v>
                </c:pt>
                <c:pt idx="5">
                  <c:v>16716</c:v>
                </c:pt>
                <c:pt idx="6">
                  <c:v>16720</c:v>
                </c:pt>
                <c:pt idx="7">
                  <c:v>16726</c:v>
                </c:pt>
                <c:pt idx="8">
                  <c:v>16731</c:v>
                </c:pt>
                <c:pt idx="9">
                  <c:v>16729</c:v>
                </c:pt>
                <c:pt idx="10">
                  <c:v>16724</c:v>
                </c:pt>
                <c:pt idx="11">
                  <c:v>16728</c:v>
                </c:pt>
                <c:pt idx="12">
                  <c:v>16726</c:v>
                </c:pt>
                <c:pt idx="13">
                  <c:v>16729</c:v>
                </c:pt>
                <c:pt idx="14">
                  <c:v>16728</c:v>
                </c:pt>
                <c:pt idx="15">
                  <c:v>16727</c:v>
                </c:pt>
                <c:pt idx="16">
                  <c:v>16726</c:v>
                </c:pt>
                <c:pt idx="17">
                  <c:v>16731</c:v>
                </c:pt>
                <c:pt idx="18">
                  <c:v>16729</c:v>
                </c:pt>
                <c:pt idx="19">
                  <c:v>16728</c:v>
                </c:pt>
                <c:pt idx="20">
                  <c:v>16726</c:v>
                </c:pt>
                <c:pt idx="21">
                  <c:v>16732</c:v>
                </c:pt>
                <c:pt idx="22">
                  <c:v>16732</c:v>
                </c:pt>
                <c:pt idx="23">
                  <c:v>16730</c:v>
                </c:pt>
                <c:pt idx="24">
                  <c:v>16734</c:v>
                </c:pt>
                <c:pt idx="25">
                  <c:v>16738</c:v>
                </c:pt>
                <c:pt idx="26">
                  <c:v>16738</c:v>
                </c:pt>
                <c:pt idx="27">
                  <c:v>16739</c:v>
                </c:pt>
              </c:numCache>
            </c:numRef>
          </c:val>
          <c:smooth val="0"/>
          <c:extLst>
            <c:ext xmlns:c16="http://schemas.microsoft.com/office/drawing/2014/chart" uri="{C3380CC4-5D6E-409C-BE32-E72D297353CC}">
              <c16:uniqueId val="{00000000-F788-4DFD-AB0F-CBDC0D0C5C8D}"/>
            </c:ext>
          </c:extLst>
        </c:ser>
        <c:dLbls>
          <c:showLegendKey val="0"/>
          <c:showVal val="0"/>
          <c:showCatName val="0"/>
          <c:showSerName val="0"/>
          <c:showPercent val="0"/>
          <c:showBubbleSize val="0"/>
        </c:dLbls>
        <c:smooth val="0"/>
        <c:axId val="279704136"/>
        <c:axId val="279705448"/>
      </c:lineChart>
      <c:dateAx>
        <c:axId val="27970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5448"/>
        <c:crosses val="autoZero"/>
        <c:auto val="1"/>
        <c:lblOffset val="100"/>
        <c:baseTimeUnit val="days"/>
      </c:dateAx>
      <c:valAx>
        <c:axId val="27970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2.9909672788179999E-2</c:v>
                </c:pt>
                <c:pt idx="1">
                  <c:v>0</c:v>
                </c:pt>
                <c:pt idx="2">
                  <c:v>-3.5880875493361997E-2</c:v>
                </c:pt>
                <c:pt idx="3">
                  <c:v>-5.9822924144532002E-3</c:v>
                </c:pt>
                <c:pt idx="4">
                  <c:v>-5.9826503140891002E-3</c:v>
                </c:pt>
                <c:pt idx="5">
                  <c:v>1.1966016513103001E-2</c:v>
                </c:pt>
                <c:pt idx="6">
                  <c:v>2.3929169657812999E-2</c:v>
                </c:pt>
                <c:pt idx="7">
                  <c:v>3.5885167464114999E-2</c:v>
                </c:pt>
                <c:pt idx="8">
                  <c:v>2.9893578859261E-2</c:v>
                </c:pt>
                <c:pt idx="9">
                  <c:v>-1.1953858107704E-2</c:v>
                </c:pt>
                <c:pt idx="10">
                  <c:v>-2.9888218064439E-2</c:v>
                </c:pt>
                <c:pt idx="11">
                  <c:v>2.3917723032766999E-2</c:v>
                </c:pt>
                <c:pt idx="12">
                  <c:v>-1.195600191296E-2</c:v>
                </c:pt>
                <c:pt idx="13">
                  <c:v>1.7936147315557E-2</c:v>
                </c:pt>
                <c:pt idx="14">
                  <c:v>-5.9776436128877999E-3</c:v>
                </c:pt>
                <c:pt idx="15">
                  <c:v>-5.9780009564802004E-3</c:v>
                </c:pt>
                <c:pt idx="16">
                  <c:v>-5.9783583427991003E-3</c:v>
                </c:pt>
                <c:pt idx="17">
                  <c:v>2.9893578859261E-2</c:v>
                </c:pt>
                <c:pt idx="18">
                  <c:v>-1.1953858107704E-2</c:v>
                </c:pt>
                <c:pt idx="19">
                  <c:v>-5.9776436128877999E-3</c:v>
                </c:pt>
                <c:pt idx="20">
                  <c:v>-1.195600191296E-2</c:v>
                </c:pt>
                <c:pt idx="21">
                  <c:v>3.5872294631113001E-2</c:v>
                </c:pt>
                <c:pt idx="22">
                  <c:v>0</c:v>
                </c:pt>
                <c:pt idx="23">
                  <c:v>-1.1953143676787001E-2</c:v>
                </c:pt>
                <c:pt idx="24">
                  <c:v>2.3909145248057002E-2</c:v>
                </c:pt>
                <c:pt idx="25">
                  <c:v>2.3903430142224999E-2</c:v>
                </c:pt>
                <c:pt idx="26">
                  <c:v>0</c:v>
                </c:pt>
                <c:pt idx="27">
                  <c:v>5.9744294419883E-3</c:v>
                </c:pt>
              </c:numCache>
            </c:numRef>
          </c:val>
          <c:smooth val="0"/>
          <c:extLst>
            <c:ext xmlns:c16="http://schemas.microsoft.com/office/drawing/2014/chart" uri="{C3380CC4-5D6E-409C-BE32-E72D297353CC}">
              <c16:uniqueId val="{00000000-C5C6-4B36-8D5C-14616E355EC6}"/>
            </c:ext>
          </c:extLst>
        </c:ser>
        <c:dLbls>
          <c:showLegendKey val="0"/>
          <c:showVal val="0"/>
          <c:showCatName val="0"/>
          <c:showSerName val="0"/>
          <c:showPercent val="0"/>
          <c:showBubbleSize val="0"/>
        </c:dLbls>
        <c:smooth val="0"/>
        <c:axId val="368507576"/>
        <c:axId val="368503968"/>
      </c:lineChart>
      <c:dateAx>
        <c:axId val="36850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03968"/>
        <c:crosses val="autoZero"/>
        <c:auto val="1"/>
        <c:lblOffset val="100"/>
        <c:baseTimeUnit val="days"/>
      </c:dateAx>
      <c:valAx>
        <c:axId val="36850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0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1.7947950942267001E-2</c:v>
                </c:pt>
                <c:pt idx="4">
                  <c:v>1.1966016513103001E-2</c:v>
                </c:pt>
                <c:pt idx="5">
                  <c:v>3.5895901884535002E-2</c:v>
                </c:pt>
                <c:pt idx="6">
                  <c:v>2.3926306974517999E-2</c:v>
                </c:pt>
                <c:pt idx="7">
                  <c:v>2.3919153261974999E-2</c:v>
                </c:pt>
                <c:pt idx="8">
                  <c:v>0</c:v>
                </c:pt>
                <c:pt idx="9">
                  <c:v>0</c:v>
                </c:pt>
                <c:pt idx="10">
                  <c:v>4.1851010402965003E-2</c:v>
                </c:pt>
                <c:pt idx="11">
                  <c:v>0</c:v>
                </c:pt>
                <c:pt idx="12">
                  <c:v>2.9891791713994999E-2</c:v>
                </c:pt>
                <c:pt idx="13">
                  <c:v>0</c:v>
                </c:pt>
                <c:pt idx="14">
                  <c:v>0</c:v>
                </c:pt>
                <c:pt idx="15">
                  <c:v>0</c:v>
                </c:pt>
                <c:pt idx="16">
                  <c:v>0</c:v>
                </c:pt>
                <c:pt idx="17">
                  <c:v>0</c:v>
                </c:pt>
                <c:pt idx="18">
                  <c:v>1.7931858936042998E-2</c:v>
                </c:pt>
                <c:pt idx="19">
                  <c:v>0</c:v>
                </c:pt>
                <c:pt idx="20">
                  <c:v>0</c:v>
                </c:pt>
                <c:pt idx="21">
                  <c:v>0</c:v>
                </c:pt>
                <c:pt idx="22">
                  <c:v>0</c:v>
                </c:pt>
                <c:pt idx="23">
                  <c:v>0</c:v>
                </c:pt>
                <c:pt idx="24">
                  <c:v>0</c:v>
                </c:pt>
                <c:pt idx="25">
                  <c:v>1.7925430210325E-2</c:v>
                </c:pt>
                <c:pt idx="26">
                  <c:v>2.9872147209941001E-3</c:v>
                </c:pt>
                <c:pt idx="27">
                  <c:v>0</c:v>
                </c:pt>
              </c:numCache>
            </c:numRef>
          </c:val>
          <c:smooth val="0"/>
          <c:extLst>
            <c:ext xmlns:c16="http://schemas.microsoft.com/office/drawing/2014/chart" uri="{C3380CC4-5D6E-409C-BE32-E72D297353CC}">
              <c16:uniqueId val="{00000000-E5AA-47FF-BBD6-AA8F073AF9C2}"/>
            </c:ext>
          </c:extLst>
        </c:ser>
        <c:dLbls>
          <c:showLegendKey val="0"/>
          <c:showVal val="0"/>
          <c:showCatName val="0"/>
          <c:showSerName val="0"/>
          <c:showPercent val="0"/>
          <c:showBubbleSize val="0"/>
        </c:dLbls>
        <c:smooth val="0"/>
        <c:axId val="370259736"/>
        <c:axId val="370261048"/>
      </c:lineChart>
      <c:dateAx>
        <c:axId val="37025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61048"/>
        <c:crosses val="autoZero"/>
        <c:auto val="1"/>
        <c:lblOffset val="100"/>
        <c:baseTimeUnit val="days"/>
      </c:dateAx>
      <c:valAx>
        <c:axId val="37026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5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BDD41-FE46-4E45-BDEA-A4F6E013800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8CBB9E5-E875-4623-8CD3-D92B98AE2598}"/>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DA53D7C6-E5C1-4C5D-A443-6316972BC62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40518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9576-D786-41B8-A2EA-FA5E52670C1B}"/>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F8635952-DFE4-4BE4-8D6F-DEAD873410AF}"/>
              </a:ext>
            </a:extLst>
          </p:cNvPr>
          <p:cNvGraphicFramePr>
            <a:graphicFrameLocks noGrp="1"/>
          </p:cNvGraphicFramePr>
          <p:nvPr>
            <p:ph type="chart" sz="quarter" idx="13"/>
            <p:extLst>
              <p:ext uri="{D42A27DB-BD31-4B8C-83A1-F6EECF244321}">
                <p14:modId xmlns:p14="http://schemas.microsoft.com/office/powerpoint/2010/main" val="349204440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1B8F9-E0E7-4C6F-8E5F-56D797557D8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B23306-1677-49C5-AFA1-80C1E6DD5BE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647661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A2E3F96-1395-4B8D-A101-AFCBE525FD05}"/>
              </a:ext>
            </a:extLst>
          </p:cNvPr>
          <p:cNvGraphicFramePr>
            <a:graphicFrameLocks noGrp="1"/>
          </p:cNvGraphicFramePr>
          <p:nvPr>
            <p:ph type="tbl" sz="quarter" idx="13"/>
            <p:extLst>
              <p:ext uri="{D42A27DB-BD31-4B8C-83A1-F6EECF244321}">
                <p14:modId xmlns:p14="http://schemas.microsoft.com/office/powerpoint/2010/main" val="12803739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32019971"/>
                    </a:ext>
                  </a:extLst>
                </a:gridCol>
                <a:gridCol w="493776">
                  <a:extLst>
                    <a:ext uri="{9D8B030D-6E8A-4147-A177-3AD203B41FA5}">
                      <a16:colId xmlns:a16="http://schemas.microsoft.com/office/drawing/2014/main" val="670380908"/>
                    </a:ext>
                  </a:extLst>
                </a:gridCol>
                <a:gridCol w="493776">
                  <a:extLst>
                    <a:ext uri="{9D8B030D-6E8A-4147-A177-3AD203B41FA5}">
                      <a16:colId xmlns:a16="http://schemas.microsoft.com/office/drawing/2014/main" val="154539576"/>
                    </a:ext>
                  </a:extLst>
                </a:gridCol>
                <a:gridCol w="493776">
                  <a:extLst>
                    <a:ext uri="{9D8B030D-6E8A-4147-A177-3AD203B41FA5}">
                      <a16:colId xmlns:a16="http://schemas.microsoft.com/office/drawing/2014/main" val="1582663294"/>
                    </a:ext>
                  </a:extLst>
                </a:gridCol>
                <a:gridCol w="493776">
                  <a:extLst>
                    <a:ext uri="{9D8B030D-6E8A-4147-A177-3AD203B41FA5}">
                      <a16:colId xmlns:a16="http://schemas.microsoft.com/office/drawing/2014/main" val="2108055407"/>
                    </a:ext>
                  </a:extLst>
                </a:gridCol>
                <a:gridCol w="493776">
                  <a:extLst>
                    <a:ext uri="{9D8B030D-6E8A-4147-A177-3AD203B41FA5}">
                      <a16:colId xmlns:a16="http://schemas.microsoft.com/office/drawing/2014/main" val="1910787213"/>
                    </a:ext>
                  </a:extLst>
                </a:gridCol>
                <a:gridCol w="493776">
                  <a:extLst>
                    <a:ext uri="{9D8B030D-6E8A-4147-A177-3AD203B41FA5}">
                      <a16:colId xmlns:a16="http://schemas.microsoft.com/office/drawing/2014/main" val="3924760150"/>
                    </a:ext>
                  </a:extLst>
                </a:gridCol>
                <a:gridCol w="493776">
                  <a:extLst>
                    <a:ext uri="{9D8B030D-6E8A-4147-A177-3AD203B41FA5}">
                      <a16:colId xmlns:a16="http://schemas.microsoft.com/office/drawing/2014/main" val="148355052"/>
                    </a:ext>
                  </a:extLst>
                </a:gridCol>
                <a:gridCol w="493776">
                  <a:extLst>
                    <a:ext uri="{9D8B030D-6E8A-4147-A177-3AD203B41FA5}">
                      <a16:colId xmlns:a16="http://schemas.microsoft.com/office/drawing/2014/main" val="1032277771"/>
                    </a:ext>
                  </a:extLst>
                </a:gridCol>
                <a:gridCol w="493776">
                  <a:extLst>
                    <a:ext uri="{9D8B030D-6E8A-4147-A177-3AD203B41FA5}">
                      <a16:colId xmlns:a16="http://schemas.microsoft.com/office/drawing/2014/main" val="1475808464"/>
                    </a:ext>
                  </a:extLst>
                </a:gridCol>
                <a:gridCol w="493776">
                  <a:extLst>
                    <a:ext uri="{9D8B030D-6E8A-4147-A177-3AD203B41FA5}">
                      <a16:colId xmlns:a16="http://schemas.microsoft.com/office/drawing/2014/main" val="1686262464"/>
                    </a:ext>
                  </a:extLst>
                </a:gridCol>
                <a:gridCol w="493776">
                  <a:extLst>
                    <a:ext uri="{9D8B030D-6E8A-4147-A177-3AD203B41FA5}">
                      <a16:colId xmlns:a16="http://schemas.microsoft.com/office/drawing/2014/main" val="2466297623"/>
                    </a:ext>
                  </a:extLst>
                </a:gridCol>
                <a:gridCol w="493776">
                  <a:extLst>
                    <a:ext uri="{9D8B030D-6E8A-4147-A177-3AD203B41FA5}">
                      <a16:colId xmlns:a16="http://schemas.microsoft.com/office/drawing/2014/main" val="3566640217"/>
                    </a:ext>
                  </a:extLst>
                </a:gridCol>
                <a:gridCol w="493776">
                  <a:extLst>
                    <a:ext uri="{9D8B030D-6E8A-4147-A177-3AD203B41FA5}">
                      <a16:colId xmlns:a16="http://schemas.microsoft.com/office/drawing/2014/main" val="38517697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56258372"/>
                  </a:ext>
                </a:extLst>
              </a:tr>
              <a:tr h="370840">
                <a:tc>
                  <a:txBody>
                    <a:bodyPr/>
                    <a:lstStyle/>
                    <a:p>
                      <a:r>
                        <a:rPr lang="en-US" sz="1000"/>
                        <a:t>@RenaultGAA</a:t>
                      </a:r>
                    </a:p>
                  </a:txBody>
                  <a:tcPr/>
                </a:tc>
                <a:tc>
                  <a:txBody>
                    <a:bodyPr/>
                    <a:lstStyle/>
                    <a:p>
                      <a:r>
                        <a:rPr lang="en-US" sz="1000"/>
                        <a:t>16739</a:t>
                      </a:r>
                    </a:p>
                  </a:txBody>
                  <a:tcPr/>
                </a:tc>
                <a:tc>
                  <a:txBody>
                    <a:bodyPr/>
                    <a:lstStyle/>
                    <a:p>
                      <a:r>
                        <a:rPr lang="en-US" sz="1000"/>
                        <a:t>22</a:t>
                      </a:r>
                    </a:p>
                  </a:txBody>
                  <a:tcPr/>
                </a:tc>
                <a:tc>
                  <a:txBody>
                    <a:bodyPr/>
                    <a:lstStyle/>
                    <a:p>
                      <a:r>
                        <a:rPr lang="en-US" sz="1000"/>
                        <a:t>33</a:t>
                      </a:r>
                    </a:p>
                  </a:txBody>
                  <a:tcPr/>
                </a:tc>
                <a:tc>
                  <a:txBody>
                    <a:bodyPr/>
                    <a:lstStyle/>
                    <a:p>
                      <a:r>
                        <a:rPr lang="en-US" sz="1000"/>
                        <a:t>12</a:t>
                      </a:r>
                    </a:p>
                  </a:txBody>
                  <a:tcPr/>
                </a:tc>
                <a:tc>
                  <a:txBody>
                    <a:bodyPr/>
                    <a:lstStyle/>
                    <a:p>
                      <a:r>
                        <a:rPr lang="en-US" sz="1000"/>
                        <a:t>0</a:t>
                      </a:r>
                    </a:p>
                  </a:txBody>
                  <a:tcPr/>
                </a:tc>
                <a:tc>
                  <a:txBody>
                    <a:bodyPr/>
                    <a:lstStyle/>
                    <a:p>
                      <a:r>
                        <a:rPr lang="en-US" sz="1000"/>
                        <a:t>21</a:t>
                      </a:r>
                    </a:p>
                  </a:txBody>
                  <a:tcPr/>
                </a:tc>
                <a:tc>
                  <a:txBody>
                    <a:bodyPr/>
                    <a:lstStyle/>
                    <a:p>
                      <a:r>
                        <a:rPr lang="en-US" sz="1000"/>
                        <a:t>6</a:t>
                      </a:r>
                    </a:p>
                  </a:txBody>
                  <a:tcPr/>
                </a:tc>
                <a:tc>
                  <a:txBody>
                    <a:bodyPr/>
                    <a:lstStyle/>
                    <a:p>
                      <a:r>
                        <a:rPr lang="en-US" sz="1000"/>
                        <a:t>5</a:t>
                      </a:r>
                    </a:p>
                  </a:txBody>
                  <a:tcPr/>
                </a:tc>
                <a:tc>
                  <a:txBody>
                    <a:bodyPr/>
                    <a:lstStyle/>
                    <a:p>
                      <a:r>
                        <a:rPr lang="en-US" sz="1000"/>
                        <a:t>17</a:t>
                      </a:r>
                    </a:p>
                  </a:txBody>
                  <a:tcPr/>
                </a:tc>
                <a:tc>
                  <a:txBody>
                    <a:bodyPr/>
                    <a:lstStyle/>
                    <a:p>
                      <a:r>
                        <a:rPr lang="en-US" sz="1000"/>
                        <a:t>16</a:t>
                      </a:r>
                    </a:p>
                  </a:txBody>
                  <a:tcPr/>
                </a:tc>
                <a:tc>
                  <a:txBody>
                    <a:bodyPr/>
                    <a:lstStyle/>
                    <a:p>
                      <a:r>
                        <a:rPr lang="en-US" sz="1000"/>
                        <a:t>35</a:t>
                      </a:r>
                    </a:p>
                  </a:txBody>
                  <a:tcPr/>
                </a:tc>
                <a:tc>
                  <a:txBody>
                    <a:bodyPr/>
                    <a:lstStyle/>
                    <a:p>
                      <a:r>
                        <a:rPr lang="en-US" sz="1000"/>
                        <a:t>0.0189%</a:t>
                      </a:r>
                    </a:p>
                  </a:txBody>
                  <a:tcPr/>
                </a:tc>
                <a:tc>
                  <a:txBody>
                    <a:bodyPr/>
                    <a:lstStyle/>
                    <a:p>
                      <a:r>
                        <a:rPr lang="en-US" sz="1000"/>
                        <a:t>25.0%</a:t>
                      </a:r>
                    </a:p>
                  </a:txBody>
                  <a:tcPr/>
                </a:tc>
                <a:extLst>
                  <a:ext uri="{0D108BD9-81ED-4DB2-BD59-A6C34878D82A}">
                    <a16:rowId xmlns:a16="http://schemas.microsoft.com/office/drawing/2014/main" val="1878704904"/>
                  </a:ext>
                </a:extLst>
              </a:tr>
            </a:tbl>
          </a:graphicData>
        </a:graphic>
      </p:graphicFrame>
      <p:sp>
        <p:nvSpPr>
          <p:cNvPr id="3" name="Title 2">
            <a:extLst>
              <a:ext uri="{FF2B5EF4-FFF2-40B4-BE49-F238E27FC236}">
                <a16:creationId xmlns:a16="http://schemas.microsoft.com/office/drawing/2014/main" id="{34AD3C15-32B5-4846-82FC-2E90977523D4}"/>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2D820C5E-B098-4715-95E3-562F8CBFBD2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42152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46F47-CC80-484B-98F3-16F6001B6BB1}"/>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378B4567-8835-4349-800E-0D0ADA245768}"/>
              </a:ext>
            </a:extLst>
          </p:cNvPr>
          <p:cNvGraphicFramePr>
            <a:graphicFrameLocks noGrp="1"/>
          </p:cNvGraphicFramePr>
          <p:nvPr>
            <p:ph type="chart" sz="quarter" idx="13"/>
            <p:extLst>
              <p:ext uri="{D42A27DB-BD31-4B8C-83A1-F6EECF244321}">
                <p14:modId xmlns:p14="http://schemas.microsoft.com/office/powerpoint/2010/main" val="19091600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8E622C-0425-4763-B621-2C59741042B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FA0441-9AA2-4FF1-A8CB-54473958084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30239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88B3-0DEC-48BF-B19B-649EBC990D2B}"/>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D8495D49-E070-4BE2-8B0C-D85A7FB6B61D}"/>
              </a:ext>
            </a:extLst>
          </p:cNvPr>
          <p:cNvGraphicFramePr>
            <a:graphicFrameLocks noGrp="1"/>
          </p:cNvGraphicFramePr>
          <p:nvPr>
            <p:ph type="chart" sz="quarter" idx="13"/>
            <p:extLst>
              <p:ext uri="{D42A27DB-BD31-4B8C-83A1-F6EECF244321}">
                <p14:modId xmlns:p14="http://schemas.microsoft.com/office/powerpoint/2010/main" val="151238386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D88E46-B79C-4A35-927E-9F58FF6DFC6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2A9A0EF-2281-476D-BE4C-3AF92478144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962789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BA904C1-8DE1-454D-B602-B3CF1BC0C686}"/>
              </a:ext>
            </a:extLst>
          </p:cNvPr>
          <p:cNvGraphicFramePr>
            <a:graphicFrameLocks noGrp="1"/>
          </p:cNvGraphicFramePr>
          <p:nvPr>
            <p:ph type="tbl" sz="quarter" idx="13"/>
            <p:extLst>
              <p:ext uri="{D42A27DB-BD31-4B8C-83A1-F6EECF244321}">
                <p14:modId xmlns:p14="http://schemas.microsoft.com/office/powerpoint/2010/main" val="377814839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3840223"/>
                    </a:ext>
                  </a:extLst>
                </a:gridCol>
                <a:gridCol w="822960">
                  <a:extLst>
                    <a:ext uri="{9D8B030D-6E8A-4147-A177-3AD203B41FA5}">
                      <a16:colId xmlns:a16="http://schemas.microsoft.com/office/drawing/2014/main" val="3234210346"/>
                    </a:ext>
                  </a:extLst>
                </a:gridCol>
                <a:gridCol w="822960">
                  <a:extLst>
                    <a:ext uri="{9D8B030D-6E8A-4147-A177-3AD203B41FA5}">
                      <a16:colId xmlns:a16="http://schemas.microsoft.com/office/drawing/2014/main" val="647962614"/>
                    </a:ext>
                  </a:extLst>
                </a:gridCol>
                <a:gridCol w="822960">
                  <a:extLst>
                    <a:ext uri="{9D8B030D-6E8A-4147-A177-3AD203B41FA5}">
                      <a16:colId xmlns:a16="http://schemas.microsoft.com/office/drawing/2014/main" val="1298097873"/>
                    </a:ext>
                  </a:extLst>
                </a:gridCol>
                <a:gridCol w="822960">
                  <a:extLst>
                    <a:ext uri="{9D8B030D-6E8A-4147-A177-3AD203B41FA5}">
                      <a16:colId xmlns:a16="http://schemas.microsoft.com/office/drawing/2014/main" val="2223900629"/>
                    </a:ext>
                  </a:extLst>
                </a:gridCol>
                <a:gridCol w="822960">
                  <a:extLst>
                    <a:ext uri="{9D8B030D-6E8A-4147-A177-3AD203B41FA5}">
                      <a16:colId xmlns:a16="http://schemas.microsoft.com/office/drawing/2014/main" val="268050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9406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17:55:07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https://t.co/ZX5SXoDTqI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https://t.co/Tb7slZEiRS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extLst>
                  <a:ext uri="{0D108BD9-81ED-4DB2-BD59-A6C34878D82A}">
                    <a16:rowId xmlns:a16="http://schemas.microsoft.com/office/drawing/2014/main" val="248629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11:37:10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https://t.co/fhM9Ndsz71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extLst>
                  <a:ext uri="{0D108BD9-81ED-4DB2-BD59-A6C34878D82A}">
                    <a16:rowId xmlns:a16="http://schemas.microsoft.com/office/drawing/2014/main" val="401044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- 2018-02-26 11:19:28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https://t.co/82MMbfw3Z0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28597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- 2018-02-19 17:48:41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https://t.co/360qytyT9q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834296361"/>
                  </a:ext>
                </a:extLst>
              </a:tr>
            </a:tbl>
          </a:graphicData>
        </a:graphic>
      </p:graphicFrame>
      <p:sp>
        <p:nvSpPr>
          <p:cNvPr id="3" name="Title 2">
            <a:extLst>
              <a:ext uri="{FF2B5EF4-FFF2-40B4-BE49-F238E27FC236}">
                <a16:creationId xmlns:a16="http://schemas.microsoft.com/office/drawing/2014/main" id="{ED299ABC-474A-4AFB-B54C-FAEE95208691}"/>
              </a:ext>
            </a:extLst>
          </p:cNvPr>
          <p:cNvSpPr>
            <a:spLocks noGrp="1"/>
          </p:cNvSpPr>
          <p:nvPr>
            <p:ph type="title"/>
          </p:nvPr>
        </p:nvSpPr>
        <p:spPr/>
        <p:txBody>
          <a:bodyPr/>
          <a:lstStyle/>
          <a:p>
            <a:r>
              <a:rPr lang="en-US"/>
              <a:t>Twitter Own and Retweeted Tweets Table - 1 of 4</a:t>
            </a:r>
          </a:p>
        </p:txBody>
      </p:sp>
      <p:sp>
        <p:nvSpPr>
          <p:cNvPr id="4" name="Text Placeholder 3">
            <a:extLst>
              <a:ext uri="{FF2B5EF4-FFF2-40B4-BE49-F238E27FC236}">
                <a16:creationId xmlns:a16="http://schemas.microsoft.com/office/drawing/2014/main" id="{0671A906-9DDC-4BB7-B1BB-99D222F493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2510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EDE27E7-244B-4AC3-81EC-23E27C57417F}"/>
              </a:ext>
            </a:extLst>
          </p:cNvPr>
          <p:cNvGraphicFramePr>
            <a:graphicFrameLocks noGrp="1"/>
          </p:cNvGraphicFramePr>
          <p:nvPr>
            <p:ph type="tbl" sz="quarter" idx="13"/>
            <p:extLst>
              <p:ext uri="{D42A27DB-BD31-4B8C-83A1-F6EECF244321}">
                <p14:modId xmlns:p14="http://schemas.microsoft.com/office/powerpoint/2010/main" val="144425768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4066579"/>
                    </a:ext>
                  </a:extLst>
                </a:gridCol>
                <a:gridCol w="822960">
                  <a:extLst>
                    <a:ext uri="{9D8B030D-6E8A-4147-A177-3AD203B41FA5}">
                      <a16:colId xmlns:a16="http://schemas.microsoft.com/office/drawing/2014/main" val="1562039206"/>
                    </a:ext>
                  </a:extLst>
                </a:gridCol>
                <a:gridCol w="822960">
                  <a:extLst>
                    <a:ext uri="{9D8B030D-6E8A-4147-A177-3AD203B41FA5}">
                      <a16:colId xmlns:a16="http://schemas.microsoft.com/office/drawing/2014/main" val="2971058321"/>
                    </a:ext>
                  </a:extLst>
                </a:gridCol>
                <a:gridCol w="822960">
                  <a:extLst>
                    <a:ext uri="{9D8B030D-6E8A-4147-A177-3AD203B41FA5}">
                      <a16:colId xmlns:a16="http://schemas.microsoft.com/office/drawing/2014/main" val="3142088424"/>
                    </a:ext>
                  </a:extLst>
                </a:gridCol>
                <a:gridCol w="822960">
                  <a:extLst>
                    <a:ext uri="{9D8B030D-6E8A-4147-A177-3AD203B41FA5}">
                      <a16:colId xmlns:a16="http://schemas.microsoft.com/office/drawing/2014/main" val="557798713"/>
                    </a:ext>
                  </a:extLst>
                </a:gridCol>
                <a:gridCol w="822960">
                  <a:extLst>
                    <a:ext uri="{9D8B030D-6E8A-4147-A177-3AD203B41FA5}">
                      <a16:colId xmlns:a16="http://schemas.microsoft.com/office/drawing/2014/main" val="356159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691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- 2018-02-15 17:08:24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لورنس فان دن آكر, مدير التصميم الصناعي: "لدينا الآن مجموعة سيارات متناسقة بوجه عام، مع احتفاظ كل موديل بجاذبيته الخاصة. وهذه مجرد بداية!"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https://t.co/x0APK8F91d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extLst>
                  <a:ext uri="{0D108BD9-81ED-4DB2-BD59-A6C34878D82A}">
                    <a16:rowId xmlns:a16="http://schemas.microsoft.com/office/drawing/2014/main" val="152941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- 2018-02-13 19:32:39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عدد الإختلافات بالصورة؟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differences can you find? Share with us your answer in the comment section
#KSA #Renault #Cars https://t.co/ej71QOlBL6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extLst>
                  <a:ext uri="{0D108BD9-81ED-4DB2-BD59-A6C34878D82A}">
                    <a16:rowId xmlns:a16="http://schemas.microsoft.com/office/drawing/2014/main" val="254346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- 2018-02-11 18:02:32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بالراحة والاسترخاء، فأنت تقود رينو تاليسمان.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https://t.co/6ZBUZmm2iK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https://t.co/tnq6lwZhkP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a:t>
                      </a:r>
                    </a:p>
                  </a:txBody>
                  <a:tcPr/>
                </a:tc>
                <a:extLst>
                  <a:ext uri="{0D108BD9-81ED-4DB2-BD59-A6C34878D82A}">
                    <a16:rowId xmlns:a16="http://schemas.microsoft.com/office/drawing/2014/main" val="398026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- 2018-02-08 17:46:36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المزايا الفريدة لموديلات رينو كوليوس وتعرف على مستوى التجهيز الأكثر تناسب لإحتياجاتك.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https://t.co/pOCeo2fQAQ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a:t>
                      </a:r>
                    </a:p>
                  </a:txBody>
                  <a:tcPr/>
                </a:tc>
                <a:extLst>
                  <a:ext uri="{0D108BD9-81ED-4DB2-BD59-A6C34878D82A}">
                    <a16:rowId xmlns:a16="http://schemas.microsoft.com/office/drawing/2014/main" val="2094062553"/>
                  </a:ext>
                </a:extLst>
              </a:tr>
            </a:tbl>
          </a:graphicData>
        </a:graphic>
      </p:graphicFrame>
      <p:sp>
        <p:nvSpPr>
          <p:cNvPr id="3" name="Title 2">
            <a:extLst>
              <a:ext uri="{FF2B5EF4-FFF2-40B4-BE49-F238E27FC236}">
                <a16:creationId xmlns:a16="http://schemas.microsoft.com/office/drawing/2014/main" id="{974145BE-CE3B-439D-9A67-596256B9E95F}"/>
              </a:ext>
            </a:extLst>
          </p:cNvPr>
          <p:cNvSpPr>
            <a:spLocks noGrp="1"/>
          </p:cNvSpPr>
          <p:nvPr>
            <p:ph type="title"/>
          </p:nvPr>
        </p:nvSpPr>
        <p:spPr/>
        <p:txBody>
          <a:bodyPr/>
          <a:lstStyle/>
          <a:p>
            <a:r>
              <a:rPr lang="en-US"/>
              <a:t>Twitter Own and Retweeted Tweets Table - 2 of 4</a:t>
            </a:r>
          </a:p>
        </p:txBody>
      </p:sp>
      <p:sp>
        <p:nvSpPr>
          <p:cNvPr id="4" name="Text Placeholder 3">
            <a:extLst>
              <a:ext uri="{FF2B5EF4-FFF2-40B4-BE49-F238E27FC236}">
                <a16:creationId xmlns:a16="http://schemas.microsoft.com/office/drawing/2014/main" id="{1BE64792-1403-4F2D-BBD4-D4FEBE2367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13228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3710CEC-995D-4DE1-8180-BC0CC4DE01FC}"/>
              </a:ext>
            </a:extLst>
          </p:cNvPr>
          <p:cNvGraphicFramePr>
            <a:graphicFrameLocks noGrp="1"/>
          </p:cNvGraphicFramePr>
          <p:nvPr>
            <p:ph type="tbl" sz="quarter" idx="13"/>
            <p:extLst>
              <p:ext uri="{D42A27DB-BD31-4B8C-83A1-F6EECF244321}">
                <p14:modId xmlns:p14="http://schemas.microsoft.com/office/powerpoint/2010/main" val="10676247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4986509"/>
                    </a:ext>
                  </a:extLst>
                </a:gridCol>
                <a:gridCol w="822960">
                  <a:extLst>
                    <a:ext uri="{9D8B030D-6E8A-4147-A177-3AD203B41FA5}">
                      <a16:colId xmlns:a16="http://schemas.microsoft.com/office/drawing/2014/main" val="345281324"/>
                    </a:ext>
                  </a:extLst>
                </a:gridCol>
                <a:gridCol w="822960">
                  <a:extLst>
                    <a:ext uri="{9D8B030D-6E8A-4147-A177-3AD203B41FA5}">
                      <a16:colId xmlns:a16="http://schemas.microsoft.com/office/drawing/2014/main" val="2415099781"/>
                    </a:ext>
                  </a:extLst>
                </a:gridCol>
                <a:gridCol w="822960">
                  <a:extLst>
                    <a:ext uri="{9D8B030D-6E8A-4147-A177-3AD203B41FA5}">
                      <a16:colId xmlns:a16="http://schemas.microsoft.com/office/drawing/2014/main" val="3501673160"/>
                    </a:ext>
                  </a:extLst>
                </a:gridCol>
                <a:gridCol w="822960">
                  <a:extLst>
                    <a:ext uri="{9D8B030D-6E8A-4147-A177-3AD203B41FA5}">
                      <a16:colId xmlns:a16="http://schemas.microsoft.com/office/drawing/2014/main" val="723865038"/>
                    </a:ext>
                  </a:extLst>
                </a:gridCol>
                <a:gridCol w="822960">
                  <a:extLst>
                    <a:ext uri="{9D8B030D-6E8A-4147-A177-3AD203B41FA5}">
                      <a16:colId xmlns:a16="http://schemas.microsoft.com/office/drawing/2014/main" val="150364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9762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- 2018-02-07 17:51:14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تقدم جميع ميزات الراحة والتفاصيل العملية على متنها.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#دستر </a:t>
                      </a:r>
                      <a:r>
                        <a:rPr kumimoji="0" lang="en-US" sz="1000" b="0" i="0" u="none" strike="noStrike" kern="1200" cap="none" spc="0" normalizeH="0" baseline="0" noProof="0">
                          <a:ln>
                            <a:noFill/>
                          </a:ln>
                          <a:solidFill>
                            <a:prstClr val="black"/>
                          </a:solidFill>
                          <a:effectLst/>
                          <a:uLnTx/>
                          <a:uFillTx/>
                          <a:latin typeface="+mn-lt"/>
                          <a:ea typeface="+mn-ea"/>
                          <a:cs typeface="+mn-cs"/>
                        </a:rPr>
                        <a:t>https://t.co/DAIYREFEjk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a:t>
                      </a:r>
                    </a:p>
                  </a:txBody>
                  <a:tcPr/>
                </a:tc>
                <a:extLst>
                  <a:ext uri="{0D108BD9-81ED-4DB2-BD59-A6C34878D82A}">
                    <a16:rowId xmlns:a16="http://schemas.microsoft.com/office/drawing/2014/main" val="199253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- 2018-02-06 18:28:42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 من الإختيارات الثلاث هي الواجهة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from the three choices is the wright choice? Share with us your answer in the comment section 
#KSA #Renault #Cars https://t.co/Ewe3FriiDe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a:t>
                      </a:r>
                    </a:p>
                  </a:txBody>
                  <a:tcPr/>
                </a:tc>
                <a:extLst>
                  <a:ext uri="{0D108BD9-81ED-4DB2-BD59-A6C34878D82A}">
                    <a16:rowId xmlns:a16="http://schemas.microsoft.com/office/drawing/2014/main" val="386273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- 2018-02-05 17:34:07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اصطحب سيارتك المفضلة من رينو في تجربة قيادة مجانية.
احجز تجربة قيادة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https://t.co/qB9vGRxM9e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Take your next Renault for a free test drive.
Book a test drive on the link below:
https://t.co/qB9vGRxM9e
#Cars #KSA #Renault https://t.co/UQ6hPM2nEK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a:t>
                      </a:r>
                    </a:p>
                  </a:txBody>
                  <a:tcPr/>
                </a:tc>
                <a:extLst>
                  <a:ext uri="{0D108BD9-81ED-4DB2-BD59-A6C34878D82A}">
                    <a16:rowId xmlns:a16="http://schemas.microsoft.com/office/drawing/2014/main" val="2523645892"/>
                  </a:ext>
                </a:extLst>
              </a:tr>
            </a:tbl>
          </a:graphicData>
        </a:graphic>
      </p:graphicFrame>
      <p:sp>
        <p:nvSpPr>
          <p:cNvPr id="3" name="Title 2">
            <a:extLst>
              <a:ext uri="{FF2B5EF4-FFF2-40B4-BE49-F238E27FC236}">
                <a16:creationId xmlns:a16="http://schemas.microsoft.com/office/drawing/2014/main" id="{6E10ED26-1127-40C7-9904-D80896A25CB9}"/>
              </a:ext>
            </a:extLst>
          </p:cNvPr>
          <p:cNvSpPr>
            <a:spLocks noGrp="1"/>
          </p:cNvSpPr>
          <p:nvPr>
            <p:ph type="title"/>
          </p:nvPr>
        </p:nvSpPr>
        <p:spPr/>
        <p:txBody>
          <a:bodyPr/>
          <a:lstStyle/>
          <a:p>
            <a:r>
              <a:rPr lang="en-US"/>
              <a:t>Twitter Own and Retweeted Tweets Table - 3 of 4</a:t>
            </a:r>
          </a:p>
        </p:txBody>
      </p:sp>
      <p:sp>
        <p:nvSpPr>
          <p:cNvPr id="4" name="Text Placeholder 3">
            <a:extLst>
              <a:ext uri="{FF2B5EF4-FFF2-40B4-BE49-F238E27FC236}">
                <a16:creationId xmlns:a16="http://schemas.microsoft.com/office/drawing/2014/main" id="{9BD28EE7-DE0A-4484-AE3A-54027444399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44479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A738607-AB79-4527-BA88-C2530DF07833}"/>
              </a:ext>
            </a:extLst>
          </p:cNvPr>
          <p:cNvGraphicFramePr>
            <a:graphicFrameLocks noGrp="1"/>
          </p:cNvGraphicFramePr>
          <p:nvPr>
            <p:ph type="tbl" sz="quarter" idx="13"/>
            <p:extLst>
              <p:ext uri="{D42A27DB-BD31-4B8C-83A1-F6EECF244321}">
                <p14:modId xmlns:p14="http://schemas.microsoft.com/office/powerpoint/2010/main" val="134335311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0248142"/>
                    </a:ext>
                  </a:extLst>
                </a:gridCol>
                <a:gridCol w="822960">
                  <a:extLst>
                    <a:ext uri="{9D8B030D-6E8A-4147-A177-3AD203B41FA5}">
                      <a16:colId xmlns:a16="http://schemas.microsoft.com/office/drawing/2014/main" val="2342672392"/>
                    </a:ext>
                  </a:extLst>
                </a:gridCol>
                <a:gridCol w="822960">
                  <a:extLst>
                    <a:ext uri="{9D8B030D-6E8A-4147-A177-3AD203B41FA5}">
                      <a16:colId xmlns:a16="http://schemas.microsoft.com/office/drawing/2014/main" val="1307841583"/>
                    </a:ext>
                  </a:extLst>
                </a:gridCol>
                <a:gridCol w="822960">
                  <a:extLst>
                    <a:ext uri="{9D8B030D-6E8A-4147-A177-3AD203B41FA5}">
                      <a16:colId xmlns:a16="http://schemas.microsoft.com/office/drawing/2014/main" val="2459068492"/>
                    </a:ext>
                  </a:extLst>
                </a:gridCol>
                <a:gridCol w="822960">
                  <a:extLst>
                    <a:ext uri="{9D8B030D-6E8A-4147-A177-3AD203B41FA5}">
                      <a16:colId xmlns:a16="http://schemas.microsoft.com/office/drawing/2014/main" val="3098688772"/>
                    </a:ext>
                  </a:extLst>
                </a:gridCol>
                <a:gridCol w="822960">
                  <a:extLst>
                    <a:ext uri="{9D8B030D-6E8A-4147-A177-3AD203B41FA5}">
                      <a16:colId xmlns:a16="http://schemas.microsoft.com/office/drawing/2014/main" val="3230754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4891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- 2018-02-04 17:34:22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صُممت قطع غيار رينو الأصلية وفقًا لمواصفات صارمة للغاية وتم اختبارها باستمرار في مراكز اختبار خاصة بنا.
مزيد من المعلومات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https://t.co/bKFiUPDyt7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https://t.co/hYUKbEA8Ip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2631190278"/>
                  </a:ext>
                </a:extLst>
              </a:tr>
            </a:tbl>
          </a:graphicData>
        </a:graphic>
      </p:graphicFrame>
      <p:sp>
        <p:nvSpPr>
          <p:cNvPr id="3" name="Title 2">
            <a:extLst>
              <a:ext uri="{FF2B5EF4-FFF2-40B4-BE49-F238E27FC236}">
                <a16:creationId xmlns:a16="http://schemas.microsoft.com/office/drawing/2014/main" id="{B5E2DAAB-776E-42EB-8D96-3525DB0D0974}"/>
              </a:ext>
            </a:extLst>
          </p:cNvPr>
          <p:cNvSpPr>
            <a:spLocks noGrp="1"/>
          </p:cNvSpPr>
          <p:nvPr>
            <p:ph type="title"/>
          </p:nvPr>
        </p:nvSpPr>
        <p:spPr/>
        <p:txBody>
          <a:bodyPr/>
          <a:lstStyle/>
          <a:p>
            <a:r>
              <a:rPr lang="en-US"/>
              <a:t>Twitter Own and Retweeted Tweets Table - 4 of 4</a:t>
            </a:r>
          </a:p>
        </p:txBody>
      </p:sp>
      <p:sp>
        <p:nvSpPr>
          <p:cNvPr id="4" name="Text Placeholder 3">
            <a:extLst>
              <a:ext uri="{FF2B5EF4-FFF2-40B4-BE49-F238E27FC236}">
                <a16:creationId xmlns:a16="http://schemas.microsoft.com/office/drawing/2014/main" id="{877103EB-1AE2-40A1-BDEE-69038E6D45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34132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20180308_081419</Template>
  <TotalTime>0</TotalTime>
  <Words>301</Words>
  <Application>Microsoft Office PowerPoint</Application>
  <PresentationFormat>On-screen Show (4:3)</PresentationFormat>
  <Paragraphs>144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Lato</vt:lpstr>
      <vt:lpstr>quintly_template</vt:lpstr>
      <vt:lpstr>Overview</vt:lpstr>
      <vt:lpstr>Twitter Followers Total</vt:lpstr>
      <vt:lpstr>Twitter Key Metrics Table</vt:lpstr>
      <vt:lpstr>Twitter Followers Change Rate</vt:lpstr>
      <vt:lpstr>Twitter Interaction Rate</vt:lpstr>
      <vt:lpstr>Twitter Own and Retweeted Tweets Table - 1 of 4</vt:lpstr>
      <vt:lpstr>Twitter Own and Retweeted Tweets Table - 2 of 4</vt:lpstr>
      <vt:lpstr>Twitter Own and Retweeted Tweets Table - 3 of 4</vt:lpstr>
      <vt:lpstr>Twitter Own and Retweeted Tweets Table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2018-03-08T08:15:10Z</dcterms:created>
  <dcterms:modified xsi:type="dcterms:W3CDTF">2018-03-08T08:15:25Z</dcterms:modified>
</cp:coreProperties>
</file>