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6405"/>
  </p:normalViewPr>
  <p:slideViewPr>
    <p:cSldViewPr snapToGrid="0">
      <p:cViewPr varScale="1">
        <p:scale>
          <a:sx n="75" d="100"/>
          <a:sy n="75" d="100"/>
        </p:scale>
        <p:origin x="64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58990</c:v>
                </c:pt>
                <c:pt idx="1">
                  <c:v>58984</c:v>
                </c:pt>
                <c:pt idx="2">
                  <c:v>58984</c:v>
                </c:pt>
                <c:pt idx="3">
                  <c:v>58982</c:v>
                </c:pt>
                <c:pt idx="4">
                  <c:v>58984</c:v>
                </c:pt>
                <c:pt idx="5">
                  <c:v>58983</c:v>
                </c:pt>
                <c:pt idx="6">
                  <c:v>58978</c:v>
                </c:pt>
                <c:pt idx="7">
                  <c:v>58983</c:v>
                </c:pt>
                <c:pt idx="8">
                  <c:v>58985</c:v>
                </c:pt>
                <c:pt idx="9">
                  <c:v>58990</c:v>
                </c:pt>
                <c:pt idx="10">
                  <c:v>58987</c:v>
                </c:pt>
                <c:pt idx="11">
                  <c:v>58989</c:v>
                </c:pt>
                <c:pt idx="12">
                  <c:v>58992</c:v>
                </c:pt>
                <c:pt idx="13">
                  <c:v>58986</c:v>
                </c:pt>
                <c:pt idx="14">
                  <c:v>58987</c:v>
                </c:pt>
                <c:pt idx="15">
                  <c:v>58979</c:v>
                </c:pt>
                <c:pt idx="16">
                  <c:v>58976</c:v>
                </c:pt>
                <c:pt idx="17">
                  <c:v>58972</c:v>
                </c:pt>
                <c:pt idx="18">
                  <c:v>58972</c:v>
                </c:pt>
                <c:pt idx="19">
                  <c:v>58967</c:v>
                </c:pt>
                <c:pt idx="20">
                  <c:v>58968</c:v>
                </c:pt>
                <c:pt idx="21">
                  <c:v>58967</c:v>
                </c:pt>
                <c:pt idx="22">
                  <c:v>58968</c:v>
                </c:pt>
                <c:pt idx="23">
                  <c:v>58971</c:v>
                </c:pt>
                <c:pt idx="24">
                  <c:v>58978</c:v>
                </c:pt>
                <c:pt idx="25">
                  <c:v>58975</c:v>
                </c:pt>
                <c:pt idx="26">
                  <c:v>58976</c:v>
                </c:pt>
                <c:pt idx="27">
                  <c:v>58972</c:v>
                </c:pt>
              </c:numCache>
            </c:numRef>
          </c:val>
          <c:smooth val="0"/>
          <c:extLst>
            <c:ext xmlns:c16="http://schemas.microsoft.com/office/drawing/2014/chart" uri="{C3380CC4-5D6E-409C-BE32-E72D297353CC}">
              <c16:uniqueId val="{00000000-B9F0-42FC-ADEB-D5D1827E3AE0}"/>
            </c:ext>
          </c:extLst>
        </c:ser>
        <c:dLbls>
          <c:showLegendKey val="0"/>
          <c:showVal val="0"/>
          <c:showCatName val="0"/>
          <c:showSerName val="0"/>
          <c:showPercent val="0"/>
          <c:showBubbleSize val="0"/>
        </c:dLbls>
        <c:smooth val="0"/>
        <c:axId val="277094472"/>
        <c:axId val="277095784"/>
      </c:lineChart>
      <c:dateAx>
        <c:axId val="27709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95784"/>
        <c:crosses val="autoZero"/>
        <c:auto val="1"/>
        <c:lblOffset val="100"/>
        <c:baseTimeUnit val="days"/>
      </c:dateAx>
      <c:valAx>
        <c:axId val="27709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9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3.3908075208111E-3</c:v>
                </c:pt>
                <c:pt idx="4">
                  <c:v>5.0862112812165997E-3</c:v>
                </c:pt>
                <c:pt idx="5">
                  <c:v>2.8821863926893999E-2</c:v>
                </c:pt>
                <c:pt idx="6">
                  <c:v>1.6954899966090001E-3</c:v>
                </c:pt>
                <c:pt idx="7">
                  <c:v>3.3909799932180002E-3</c:v>
                </c:pt>
                <c:pt idx="8">
                  <c:v>0</c:v>
                </c:pt>
                <c:pt idx="9">
                  <c:v>0</c:v>
                </c:pt>
                <c:pt idx="10">
                  <c:v>1.6952600528921001E-3</c:v>
                </c:pt>
                <c:pt idx="11">
                  <c:v>0</c:v>
                </c:pt>
                <c:pt idx="12">
                  <c:v>2.2037633497202998E-2</c:v>
                </c:pt>
                <c:pt idx="13">
                  <c:v>0</c:v>
                </c:pt>
                <c:pt idx="14">
                  <c:v>3.3906350659478998E-3</c:v>
                </c:pt>
                <c:pt idx="15">
                  <c:v>0</c:v>
                </c:pt>
                <c:pt idx="16">
                  <c:v>0</c:v>
                </c:pt>
                <c:pt idx="17">
                  <c:v>0</c:v>
                </c:pt>
                <c:pt idx="18">
                  <c:v>3.3914400054262999E-3</c:v>
                </c:pt>
                <c:pt idx="19">
                  <c:v>0</c:v>
                </c:pt>
                <c:pt idx="20">
                  <c:v>0</c:v>
                </c:pt>
                <c:pt idx="21">
                  <c:v>0</c:v>
                </c:pt>
                <c:pt idx="22">
                  <c:v>0</c:v>
                </c:pt>
                <c:pt idx="23">
                  <c:v>0</c:v>
                </c:pt>
                <c:pt idx="24">
                  <c:v>0</c:v>
                </c:pt>
                <c:pt idx="25">
                  <c:v>8.4780249593055003E-3</c:v>
                </c:pt>
                <c:pt idx="26">
                  <c:v>3.3912674862230001E-3</c:v>
                </c:pt>
                <c:pt idx="27">
                  <c:v>0</c:v>
                </c:pt>
              </c:numCache>
            </c:numRef>
          </c:val>
          <c:smooth val="0"/>
          <c:extLst>
            <c:ext xmlns:c16="http://schemas.microsoft.com/office/drawing/2014/chart" uri="{C3380CC4-5D6E-409C-BE32-E72D297353CC}">
              <c16:uniqueId val="{00000000-60FE-4C44-BB23-CA282A18D146}"/>
            </c:ext>
          </c:extLst>
        </c:ser>
        <c:dLbls>
          <c:showLegendKey val="0"/>
          <c:showVal val="0"/>
          <c:showCatName val="0"/>
          <c:showSerName val="0"/>
          <c:showPercent val="0"/>
          <c:showBubbleSize val="0"/>
        </c:dLbls>
        <c:smooth val="0"/>
        <c:axId val="351581608"/>
        <c:axId val="351582264"/>
      </c:lineChart>
      <c:dateAx>
        <c:axId val="351581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82264"/>
        <c:crosses val="autoZero"/>
        <c:auto val="1"/>
        <c:lblOffset val="100"/>
        <c:baseTimeUnit val="days"/>
      </c:dateAx>
      <c:valAx>
        <c:axId val="35158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8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-1.0171215460246999E-2</c:v>
                </c:pt>
                <c:pt idx="2">
                  <c:v>0</c:v>
                </c:pt>
                <c:pt idx="3">
                  <c:v>-3.3907500339075002E-3</c:v>
                </c:pt>
                <c:pt idx="4">
                  <c:v>3.3908650096639999E-3</c:v>
                </c:pt>
                <c:pt idx="5">
                  <c:v>-1.6953750169538E-3</c:v>
                </c:pt>
                <c:pt idx="6">
                  <c:v>-8.4770188020277006E-3</c:v>
                </c:pt>
                <c:pt idx="7">
                  <c:v>8.4777374614263008E-3</c:v>
                </c:pt>
                <c:pt idx="8">
                  <c:v>3.3908075208111E-3</c:v>
                </c:pt>
                <c:pt idx="9">
                  <c:v>8.4767313723827994E-3</c:v>
                </c:pt>
                <c:pt idx="10">
                  <c:v>-5.0856077301237E-3</c:v>
                </c:pt>
                <c:pt idx="11">
                  <c:v>3.3905775848916001E-3</c:v>
                </c:pt>
                <c:pt idx="12">
                  <c:v>5.0856939429385004E-3</c:v>
                </c:pt>
                <c:pt idx="13">
                  <c:v>-1.0170870626526E-2</c:v>
                </c:pt>
                <c:pt idx="14">
                  <c:v>1.6953175329739E-3</c:v>
                </c:pt>
                <c:pt idx="15">
                  <c:v>-1.3562310339566E-2</c:v>
                </c:pt>
                <c:pt idx="16">
                  <c:v>-5.0865562318791E-3</c:v>
                </c:pt>
                <c:pt idx="17">
                  <c:v>-6.7824199674444002E-3</c:v>
                </c:pt>
                <c:pt idx="18">
                  <c:v>0</c:v>
                </c:pt>
                <c:pt idx="19">
                  <c:v>-8.4786000135658006E-3</c:v>
                </c:pt>
                <c:pt idx="20">
                  <c:v>1.6958637882205001E-3</c:v>
                </c:pt>
                <c:pt idx="21">
                  <c:v>-1.6958350291684E-3</c:v>
                </c:pt>
                <c:pt idx="22">
                  <c:v>1.6958637882205001E-3</c:v>
                </c:pt>
                <c:pt idx="23">
                  <c:v>5.0875050875051004E-3</c:v>
                </c:pt>
                <c:pt idx="24">
                  <c:v>1.1870241305047999E-2</c:v>
                </c:pt>
                <c:pt idx="25">
                  <c:v>-5.0866424768558002E-3</c:v>
                </c:pt>
                <c:pt idx="26">
                  <c:v>1.6956337431115001E-3</c:v>
                </c:pt>
                <c:pt idx="27">
                  <c:v>-6.7824199674444002E-3</c:v>
                </c:pt>
              </c:numCache>
            </c:numRef>
          </c:val>
          <c:smooth val="0"/>
          <c:extLst>
            <c:ext xmlns:c16="http://schemas.microsoft.com/office/drawing/2014/chart" uri="{C3380CC4-5D6E-409C-BE32-E72D297353CC}">
              <c16:uniqueId val="{00000000-77B9-46F8-B046-CDEB4279CB82}"/>
            </c:ext>
          </c:extLst>
        </c:ser>
        <c:dLbls>
          <c:showLegendKey val="0"/>
          <c:showVal val="0"/>
          <c:showCatName val="0"/>
          <c:showSerName val="0"/>
          <c:showPercent val="0"/>
          <c:showBubbleSize val="0"/>
        </c:dLbls>
        <c:smooth val="0"/>
        <c:axId val="352932624"/>
        <c:axId val="352924096"/>
      </c:lineChart>
      <c:dateAx>
        <c:axId val="35293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24096"/>
        <c:crosses val="autoZero"/>
        <c:auto val="1"/>
        <c:lblOffset val="100"/>
        <c:baseTimeUnit val="days"/>
      </c:dateAx>
      <c:valAx>
        <c:axId val="35292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3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63C8-4BFA-A094-03554D7C11A9}"/>
            </c:ext>
          </c:extLst>
        </c:ser>
        <c:dLbls>
          <c:showLegendKey val="0"/>
          <c:showVal val="0"/>
          <c:showCatName val="0"/>
          <c:showSerName val="0"/>
          <c:showPercent val="0"/>
          <c:showBubbleSize val="0"/>
        </c:dLbls>
        <c:axId val="383509872"/>
        <c:axId val="383503640"/>
      </c:radarChart>
      <c:catAx>
        <c:axId val="383509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03640"/>
        <c:crosses val="autoZero"/>
        <c:auto val="1"/>
        <c:lblAlgn val="ctr"/>
        <c:lblOffset val="100"/>
        <c:noMultiLvlLbl val="0"/>
      </c:catAx>
      <c:valAx>
        <c:axId val="38350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0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A2E2F-3BDE-4563-A625-B0ADF972512B}"/>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74A36979-80AA-42AC-81F8-0844FE10BDD1}"/>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5B26418A-D02A-437B-8D4F-949BF901736E}"/>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849111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0145D-C375-48AF-8ACE-10C25C699D2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0B1AB205-0C42-4976-86C1-655E0E18D92E}"/>
              </a:ext>
            </a:extLst>
          </p:cNvPr>
          <p:cNvGraphicFramePr>
            <a:graphicFrameLocks noGrp="1"/>
          </p:cNvGraphicFramePr>
          <p:nvPr>
            <p:ph type="chart" sz="quarter" idx="13"/>
            <p:extLst>
              <p:ext uri="{D42A27DB-BD31-4B8C-83A1-F6EECF244321}">
                <p14:modId xmlns:p14="http://schemas.microsoft.com/office/powerpoint/2010/main" val="107906214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D4481E-57A7-464B-A0AB-D3C08A205C1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4B8C03F-42F8-429A-83EE-71086B5E09E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108350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04C148C-0270-4685-B8D5-275AB80F14CB}"/>
              </a:ext>
            </a:extLst>
          </p:cNvPr>
          <p:cNvGraphicFramePr>
            <a:graphicFrameLocks noGrp="1"/>
          </p:cNvGraphicFramePr>
          <p:nvPr>
            <p:ph type="tbl" sz="quarter" idx="13"/>
            <p:extLst>
              <p:ext uri="{D42A27DB-BD31-4B8C-83A1-F6EECF244321}">
                <p14:modId xmlns:p14="http://schemas.microsoft.com/office/powerpoint/2010/main" val="69825146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4781257"/>
                    </a:ext>
                  </a:extLst>
                </a:gridCol>
                <a:gridCol w="740664">
                  <a:extLst>
                    <a:ext uri="{9D8B030D-6E8A-4147-A177-3AD203B41FA5}">
                      <a16:colId xmlns:a16="http://schemas.microsoft.com/office/drawing/2014/main" val="877949120"/>
                    </a:ext>
                  </a:extLst>
                </a:gridCol>
                <a:gridCol w="740664">
                  <a:extLst>
                    <a:ext uri="{9D8B030D-6E8A-4147-A177-3AD203B41FA5}">
                      <a16:colId xmlns:a16="http://schemas.microsoft.com/office/drawing/2014/main" val="1775686493"/>
                    </a:ext>
                  </a:extLst>
                </a:gridCol>
                <a:gridCol w="740664">
                  <a:extLst>
                    <a:ext uri="{9D8B030D-6E8A-4147-A177-3AD203B41FA5}">
                      <a16:colId xmlns:a16="http://schemas.microsoft.com/office/drawing/2014/main" val="3441871663"/>
                    </a:ext>
                  </a:extLst>
                </a:gridCol>
                <a:gridCol w="740664">
                  <a:extLst>
                    <a:ext uri="{9D8B030D-6E8A-4147-A177-3AD203B41FA5}">
                      <a16:colId xmlns:a16="http://schemas.microsoft.com/office/drawing/2014/main" val="4040831814"/>
                    </a:ext>
                  </a:extLst>
                </a:gridCol>
                <a:gridCol w="740664">
                  <a:extLst>
                    <a:ext uri="{9D8B030D-6E8A-4147-A177-3AD203B41FA5}">
                      <a16:colId xmlns:a16="http://schemas.microsoft.com/office/drawing/2014/main" val="3673156422"/>
                    </a:ext>
                  </a:extLst>
                </a:gridCol>
                <a:gridCol w="740664">
                  <a:extLst>
                    <a:ext uri="{9D8B030D-6E8A-4147-A177-3AD203B41FA5}">
                      <a16:colId xmlns:a16="http://schemas.microsoft.com/office/drawing/2014/main" val="3697249975"/>
                    </a:ext>
                  </a:extLst>
                </a:gridCol>
                <a:gridCol w="740664">
                  <a:extLst>
                    <a:ext uri="{9D8B030D-6E8A-4147-A177-3AD203B41FA5}">
                      <a16:colId xmlns:a16="http://schemas.microsoft.com/office/drawing/2014/main" val="289590549"/>
                    </a:ext>
                  </a:extLst>
                </a:gridCol>
                <a:gridCol w="740664">
                  <a:extLst>
                    <a:ext uri="{9D8B030D-6E8A-4147-A177-3AD203B41FA5}">
                      <a16:colId xmlns:a16="http://schemas.microsoft.com/office/drawing/2014/main" val="1216392782"/>
                    </a:ext>
                  </a:extLst>
                </a:gridCol>
                <a:gridCol w="740664">
                  <a:extLst>
                    <a:ext uri="{9D8B030D-6E8A-4147-A177-3AD203B41FA5}">
                      <a16:colId xmlns:a16="http://schemas.microsoft.com/office/drawing/2014/main" val="299874383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4835682"/>
                  </a:ext>
                </a:extLst>
              </a:tr>
              <a:tr h="370840">
                <a:tc>
                  <a:txBody>
                    <a:bodyPr/>
                    <a:lstStyle/>
                    <a:p>
                      <a:r>
                        <a:rPr lang="en-US" sz="1000"/>
                        <a:t>Renault - Gulf Advantage Automobiles</a:t>
                      </a:r>
                    </a:p>
                  </a:txBody>
                  <a:tcPr/>
                </a:tc>
                <a:tc>
                  <a:txBody>
                    <a:bodyPr/>
                    <a:lstStyle/>
                    <a:p>
                      <a:r>
                        <a:rPr lang="en-US" sz="1000"/>
                        <a:t>58972</a:t>
                      </a:r>
                    </a:p>
                  </a:txBody>
                  <a:tcPr/>
                </a:tc>
                <a:tc>
                  <a:txBody>
                    <a:bodyPr/>
                    <a:lstStyle/>
                    <a:p>
                      <a:r>
                        <a:rPr lang="en-US" sz="1000"/>
                        <a:t>-18</a:t>
                      </a:r>
                    </a:p>
                  </a:txBody>
                  <a:tcPr/>
                </a:tc>
                <a:tc>
                  <a:txBody>
                    <a:bodyPr/>
                    <a:lstStyle/>
                    <a:p>
                      <a:r>
                        <a:rPr lang="en-US" sz="1000"/>
                        <a:t>12</a:t>
                      </a:r>
                    </a:p>
                  </a:txBody>
                  <a:tcPr/>
                </a:tc>
                <a:tc>
                  <a:txBody>
                    <a:bodyPr/>
                    <a:lstStyle/>
                    <a:p>
                      <a:r>
                        <a:rPr lang="en-US" sz="1000"/>
                        <a:t>36</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0.0073%</a:t>
                      </a:r>
                    </a:p>
                  </a:txBody>
                  <a:tcPr/>
                </a:tc>
                <a:tc>
                  <a:txBody>
                    <a:bodyPr/>
                    <a:lstStyle/>
                    <a:p>
                      <a:r>
                        <a:rPr lang="en-US" sz="1000"/>
                        <a:t>0.0%</a:t>
                      </a:r>
                    </a:p>
                  </a:txBody>
                  <a:tcPr/>
                </a:tc>
                <a:extLst>
                  <a:ext uri="{0D108BD9-81ED-4DB2-BD59-A6C34878D82A}">
                    <a16:rowId xmlns:a16="http://schemas.microsoft.com/office/drawing/2014/main" val="3460206253"/>
                  </a:ext>
                </a:extLst>
              </a:tr>
            </a:tbl>
          </a:graphicData>
        </a:graphic>
      </p:graphicFrame>
      <p:sp>
        <p:nvSpPr>
          <p:cNvPr id="3" name="Title 2">
            <a:extLst>
              <a:ext uri="{FF2B5EF4-FFF2-40B4-BE49-F238E27FC236}">
                <a16:creationId xmlns:a16="http://schemas.microsoft.com/office/drawing/2014/main" id="{5C190C50-4662-4AD6-AA9D-06AF8331F43B}"/>
              </a:ext>
            </a:extLst>
          </p:cNvPr>
          <p:cNvSpPr>
            <a:spLocks noGrp="1"/>
          </p:cNvSpPr>
          <p:nvPr>
            <p:ph type="title"/>
          </p:nvPr>
        </p:nvSpPr>
        <p:spPr/>
        <p:txBody>
          <a:bodyPr/>
          <a:lstStyle/>
          <a:p>
            <a:r>
              <a:rPr lang="en-US"/>
              <a:t>Facebook Key Metrics Table</a:t>
            </a:r>
          </a:p>
        </p:txBody>
      </p:sp>
      <p:sp>
        <p:nvSpPr>
          <p:cNvPr id="4" name="Text Placeholder 3">
            <a:extLst>
              <a:ext uri="{FF2B5EF4-FFF2-40B4-BE49-F238E27FC236}">
                <a16:creationId xmlns:a16="http://schemas.microsoft.com/office/drawing/2014/main" id="{B7B10EF3-9763-474C-9C4B-6A420C6C4AE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79445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877DE-6201-4677-A2A4-AB09DC5828D9}"/>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EC3022D-47C9-4EB4-84A4-AA531F5E1C42}"/>
              </a:ext>
            </a:extLst>
          </p:cNvPr>
          <p:cNvGraphicFramePr>
            <a:graphicFrameLocks noGrp="1"/>
          </p:cNvGraphicFramePr>
          <p:nvPr>
            <p:ph type="chart" sz="quarter" idx="13"/>
            <p:extLst>
              <p:ext uri="{D42A27DB-BD31-4B8C-83A1-F6EECF244321}">
                <p14:modId xmlns:p14="http://schemas.microsoft.com/office/powerpoint/2010/main" val="171433242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603C14-345F-4DE6-825C-51DB8700C30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2FE3685-1BAC-4E54-8FD3-F7C6C927308F}"/>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675795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2BAFD-F313-4596-9982-D392A514482E}"/>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DEC640E5-450D-494F-8D78-F80FFF21B5EE}"/>
              </a:ext>
            </a:extLst>
          </p:cNvPr>
          <p:cNvGraphicFramePr>
            <a:graphicFrameLocks noGrp="1"/>
          </p:cNvGraphicFramePr>
          <p:nvPr>
            <p:ph type="chart" sz="quarter" idx="13"/>
            <p:extLst>
              <p:ext uri="{D42A27DB-BD31-4B8C-83A1-F6EECF244321}">
                <p14:modId xmlns:p14="http://schemas.microsoft.com/office/powerpoint/2010/main" val="338679807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13426A-0EAD-4504-A43C-09F64D98741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7BD5158-2586-4AE5-A6B9-C83FCCC3B211}"/>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27312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3D65693-F38C-4E74-AF80-EFFF40536832}"/>
              </a:ext>
            </a:extLst>
          </p:cNvPr>
          <p:cNvGraphicFramePr>
            <a:graphicFrameLocks noGrp="1"/>
          </p:cNvGraphicFramePr>
          <p:nvPr>
            <p:ph type="tbl" sz="quarter" idx="13"/>
            <p:extLst>
              <p:ext uri="{D42A27DB-BD31-4B8C-83A1-F6EECF244321}">
                <p14:modId xmlns:p14="http://schemas.microsoft.com/office/powerpoint/2010/main" val="416392320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12452974"/>
                    </a:ext>
                  </a:extLst>
                </a:gridCol>
                <a:gridCol w="658368">
                  <a:extLst>
                    <a:ext uri="{9D8B030D-6E8A-4147-A177-3AD203B41FA5}">
                      <a16:colId xmlns:a16="http://schemas.microsoft.com/office/drawing/2014/main" val="1905864903"/>
                    </a:ext>
                  </a:extLst>
                </a:gridCol>
                <a:gridCol w="658368">
                  <a:extLst>
                    <a:ext uri="{9D8B030D-6E8A-4147-A177-3AD203B41FA5}">
                      <a16:colId xmlns:a16="http://schemas.microsoft.com/office/drawing/2014/main" val="2724307884"/>
                    </a:ext>
                  </a:extLst>
                </a:gridCol>
                <a:gridCol w="658368">
                  <a:extLst>
                    <a:ext uri="{9D8B030D-6E8A-4147-A177-3AD203B41FA5}">
                      <a16:colId xmlns:a16="http://schemas.microsoft.com/office/drawing/2014/main" val="393589695"/>
                    </a:ext>
                  </a:extLst>
                </a:gridCol>
                <a:gridCol w="658368">
                  <a:extLst>
                    <a:ext uri="{9D8B030D-6E8A-4147-A177-3AD203B41FA5}">
                      <a16:colId xmlns:a16="http://schemas.microsoft.com/office/drawing/2014/main" val="813252126"/>
                    </a:ext>
                  </a:extLst>
                </a:gridCol>
                <a:gridCol w="658368">
                  <a:extLst>
                    <a:ext uri="{9D8B030D-6E8A-4147-A177-3AD203B41FA5}">
                      <a16:colId xmlns:a16="http://schemas.microsoft.com/office/drawing/2014/main" val="38458216"/>
                    </a:ext>
                  </a:extLst>
                </a:gridCol>
                <a:gridCol w="658368">
                  <a:extLst>
                    <a:ext uri="{9D8B030D-6E8A-4147-A177-3AD203B41FA5}">
                      <a16:colId xmlns:a16="http://schemas.microsoft.com/office/drawing/2014/main" val="3854041372"/>
                    </a:ext>
                  </a:extLst>
                </a:gridCol>
                <a:gridCol w="658368">
                  <a:extLst>
                    <a:ext uri="{9D8B030D-6E8A-4147-A177-3AD203B41FA5}">
                      <a16:colId xmlns:a16="http://schemas.microsoft.com/office/drawing/2014/main" val="1727179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7394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- 2018-02-27 17:52:21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جهزنا سيارة رينو دوكر فان بمحرك سعة 1.6 لتر وقوة 85 حصانا، والمعروف عالميًا بموثوقيته وأدائه. من خلال استهلاك معقول يبلغ 6.7 لتر لكل 100 كم
تعرف على رينو دوكر فان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http://bit.ly/2GPyUFs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#دوكر_فان
</a:t>
                      </a:r>
                      <a:r>
                        <a:rPr kumimoji="0" lang="en-US" sz="1000" b="0" i="0" u="none" strike="noStrike" kern="1200" cap="none" spc="0" normalizeH="0" baseline="0" noProof="0">
                          <a:ln>
                            <a:noFill/>
                          </a:ln>
                          <a:solidFill>
                            <a:prstClr val="black"/>
                          </a:solidFill>
                          <a:effectLst/>
                          <a:uLnTx/>
                          <a:uFillTx/>
                          <a:latin typeface="+mn-lt"/>
                          <a:ea typeface="+mn-ea"/>
                          <a:cs typeface="+mn-cs"/>
                        </a:rPr>
                        <a:t>We equipped Renault DOKKER Van with the 1.6 85 hp engine, which is internationally acclaimed for its reliability and performance. With a moderate consumption of 6.7 l per 100 km
Discover Renault DOKKER Van here:
http://bit.ly/2HMFCNY
#Renault #DOKKERVan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730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- 2018-02-27 11:36:09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8199696"/>
                  </a:ext>
                </a:extLst>
              </a:tr>
            </a:tbl>
          </a:graphicData>
        </a:graphic>
      </p:graphicFrame>
      <p:sp>
        <p:nvSpPr>
          <p:cNvPr id="3" name="Title 2">
            <a:extLst>
              <a:ext uri="{FF2B5EF4-FFF2-40B4-BE49-F238E27FC236}">
                <a16:creationId xmlns:a16="http://schemas.microsoft.com/office/drawing/2014/main" id="{C7A8C391-0DFF-4EAC-A2BB-1D6203C4BC68}"/>
              </a:ext>
            </a:extLst>
          </p:cNvPr>
          <p:cNvSpPr>
            <a:spLocks noGrp="1"/>
          </p:cNvSpPr>
          <p:nvPr>
            <p:ph type="title"/>
          </p:nvPr>
        </p:nvSpPr>
        <p:spPr/>
        <p:txBody>
          <a:bodyPr/>
          <a:lstStyle/>
          <a:p>
            <a:r>
              <a:rPr lang="en-US"/>
              <a:t>Facebook Own Posts Table - 1 of 6</a:t>
            </a:r>
          </a:p>
        </p:txBody>
      </p:sp>
      <p:sp>
        <p:nvSpPr>
          <p:cNvPr id="4" name="Text Placeholder 3">
            <a:extLst>
              <a:ext uri="{FF2B5EF4-FFF2-40B4-BE49-F238E27FC236}">
                <a16:creationId xmlns:a16="http://schemas.microsoft.com/office/drawing/2014/main" id="{452D9395-835C-4DC3-9928-2EAAFB3F582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97253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D9E7EAD-2E9B-4902-B2C6-1D05123C7C9F}"/>
              </a:ext>
            </a:extLst>
          </p:cNvPr>
          <p:cNvGraphicFramePr>
            <a:graphicFrameLocks noGrp="1"/>
          </p:cNvGraphicFramePr>
          <p:nvPr>
            <p:ph type="tbl" sz="quarter" idx="13"/>
            <p:extLst>
              <p:ext uri="{D42A27DB-BD31-4B8C-83A1-F6EECF244321}">
                <p14:modId xmlns:p14="http://schemas.microsoft.com/office/powerpoint/2010/main" val="68696902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74152262"/>
                    </a:ext>
                  </a:extLst>
                </a:gridCol>
                <a:gridCol w="658368">
                  <a:extLst>
                    <a:ext uri="{9D8B030D-6E8A-4147-A177-3AD203B41FA5}">
                      <a16:colId xmlns:a16="http://schemas.microsoft.com/office/drawing/2014/main" val="680778867"/>
                    </a:ext>
                  </a:extLst>
                </a:gridCol>
                <a:gridCol w="658368">
                  <a:extLst>
                    <a:ext uri="{9D8B030D-6E8A-4147-A177-3AD203B41FA5}">
                      <a16:colId xmlns:a16="http://schemas.microsoft.com/office/drawing/2014/main" val="3205281727"/>
                    </a:ext>
                  </a:extLst>
                </a:gridCol>
                <a:gridCol w="658368">
                  <a:extLst>
                    <a:ext uri="{9D8B030D-6E8A-4147-A177-3AD203B41FA5}">
                      <a16:colId xmlns:a16="http://schemas.microsoft.com/office/drawing/2014/main" val="2699881169"/>
                    </a:ext>
                  </a:extLst>
                </a:gridCol>
                <a:gridCol w="658368">
                  <a:extLst>
                    <a:ext uri="{9D8B030D-6E8A-4147-A177-3AD203B41FA5}">
                      <a16:colId xmlns:a16="http://schemas.microsoft.com/office/drawing/2014/main" val="2938318746"/>
                    </a:ext>
                  </a:extLst>
                </a:gridCol>
                <a:gridCol w="658368">
                  <a:extLst>
                    <a:ext uri="{9D8B030D-6E8A-4147-A177-3AD203B41FA5}">
                      <a16:colId xmlns:a16="http://schemas.microsoft.com/office/drawing/2014/main" val="3693312211"/>
                    </a:ext>
                  </a:extLst>
                </a:gridCol>
                <a:gridCol w="658368">
                  <a:extLst>
                    <a:ext uri="{9D8B030D-6E8A-4147-A177-3AD203B41FA5}">
                      <a16:colId xmlns:a16="http://schemas.microsoft.com/office/drawing/2014/main" val="2265190454"/>
                    </a:ext>
                  </a:extLst>
                </a:gridCol>
                <a:gridCol w="658368">
                  <a:extLst>
                    <a:ext uri="{9D8B030D-6E8A-4147-A177-3AD203B41FA5}">
                      <a16:colId xmlns:a16="http://schemas.microsoft.com/office/drawing/2014/main" val="278796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3983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- 2018-02-26 10:16:28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جميع الخصائص الفريدة لموديلات رينو سيمبول وتعرف على مستوى التجهيزات الأكثر ملاءمة لاحتياجاتك.
تعرف على رينو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https://www.renault.com.sa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#سيمبول
</a:t>
                      </a:r>
                      <a:r>
                        <a:rPr kumimoji="0" lang="en-US" sz="1000" b="0" i="0" u="none" strike="noStrike" kern="1200" cap="none" spc="0" normalizeH="0" baseline="0" noProof="0">
                          <a:ln>
                            <a:noFill/>
                          </a:ln>
                          <a:solidFill>
                            <a:prstClr val="black"/>
                          </a:solidFill>
                          <a:effectLst/>
                          <a:uLnTx/>
                          <a:uFillTx/>
                          <a:latin typeface="+mn-lt"/>
                          <a:ea typeface="+mn-ea"/>
                          <a:cs typeface="+mn-cs"/>
                        </a:rPr>
                        <a:t>Discover all the unique features of Renault SYMBOL models and see which level of equipment suits your needs best.
Discover Renault here:
https://www.renault.com.sa
#Renault #SYMBOL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6858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- 2018-02-19 17:48:37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2111621"/>
                  </a:ext>
                </a:extLst>
              </a:tr>
            </a:tbl>
          </a:graphicData>
        </a:graphic>
      </p:graphicFrame>
      <p:sp>
        <p:nvSpPr>
          <p:cNvPr id="3" name="Title 2">
            <a:extLst>
              <a:ext uri="{FF2B5EF4-FFF2-40B4-BE49-F238E27FC236}">
                <a16:creationId xmlns:a16="http://schemas.microsoft.com/office/drawing/2014/main" id="{901B3AB8-3E15-4C02-BE59-F9050AAF42F0}"/>
              </a:ext>
            </a:extLst>
          </p:cNvPr>
          <p:cNvSpPr>
            <a:spLocks noGrp="1"/>
          </p:cNvSpPr>
          <p:nvPr>
            <p:ph type="title"/>
          </p:nvPr>
        </p:nvSpPr>
        <p:spPr/>
        <p:txBody>
          <a:bodyPr/>
          <a:lstStyle/>
          <a:p>
            <a:r>
              <a:rPr lang="en-US"/>
              <a:t>Facebook Own Posts Table - 2 of 6</a:t>
            </a:r>
          </a:p>
        </p:txBody>
      </p:sp>
      <p:sp>
        <p:nvSpPr>
          <p:cNvPr id="4" name="Text Placeholder 3">
            <a:extLst>
              <a:ext uri="{FF2B5EF4-FFF2-40B4-BE49-F238E27FC236}">
                <a16:creationId xmlns:a16="http://schemas.microsoft.com/office/drawing/2014/main" id="{7EB2C771-E7AC-4343-97AD-F170281D78B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52931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D339F55-BD34-453C-B054-2978C4DCC3E1}"/>
              </a:ext>
            </a:extLst>
          </p:cNvPr>
          <p:cNvGraphicFramePr>
            <a:graphicFrameLocks noGrp="1"/>
          </p:cNvGraphicFramePr>
          <p:nvPr>
            <p:ph type="tbl" sz="quarter" idx="13"/>
            <p:extLst>
              <p:ext uri="{D42A27DB-BD31-4B8C-83A1-F6EECF244321}">
                <p14:modId xmlns:p14="http://schemas.microsoft.com/office/powerpoint/2010/main" val="140804995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38127943"/>
                    </a:ext>
                  </a:extLst>
                </a:gridCol>
                <a:gridCol w="658368">
                  <a:extLst>
                    <a:ext uri="{9D8B030D-6E8A-4147-A177-3AD203B41FA5}">
                      <a16:colId xmlns:a16="http://schemas.microsoft.com/office/drawing/2014/main" val="69615917"/>
                    </a:ext>
                  </a:extLst>
                </a:gridCol>
                <a:gridCol w="658368">
                  <a:extLst>
                    <a:ext uri="{9D8B030D-6E8A-4147-A177-3AD203B41FA5}">
                      <a16:colId xmlns:a16="http://schemas.microsoft.com/office/drawing/2014/main" val="3933206081"/>
                    </a:ext>
                  </a:extLst>
                </a:gridCol>
                <a:gridCol w="658368">
                  <a:extLst>
                    <a:ext uri="{9D8B030D-6E8A-4147-A177-3AD203B41FA5}">
                      <a16:colId xmlns:a16="http://schemas.microsoft.com/office/drawing/2014/main" val="2327655813"/>
                    </a:ext>
                  </a:extLst>
                </a:gridCol>
                <a:gridCol w="658368">
                  <a:extLst>
                    <a:ext uri="{9D8B030D-6E8A-4147-A177-3AD203B41FA5}">
                      <a16:colId xmlns:a16="http://schemas.microsoft.com/office/drawing/2014/main" val="1902004965"/>
                    </a:ext>
                  </a:extLst>
                </a:gridCol>
                <a:gridCol w="658368">
                  <a:extLst>
                    <a:ext uri="{9D8B030D-6E8A-4147-A177-3AD203B41FA5}">
                      <a16:colId xmlns:a16="http://schemas.microsoft.com/office/drawing/2014/main" val="3055978125"/>
                    </a:ext>
                  </a:extLst>
                </a:gridCol>
                <a:gridCol w="658368">
                  <a:extLst>
                    <a:ext uri="{9D8B030D-6E8A-4147-A177-3AD203B41FA5}">
                      <a16:colId xmlns:a16="http://schemas.microsoft.com/office/drawing/2014/main" val="3588972334"/>
                    </a:ext>
                  </a:extLst>
                </a:gridCol>
                <a:gridCol w="658368">
                  <a:extLst>
                    <a:ext uri="{9D8B030D-6E8A-4147-A177-3AD203B41FA5}">
                      <a16:colId xmlns:a16="http://schemas.microsoft.com/office/drawing/2014/main" val="1664879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43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- 2018-02-15 17:11:45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لورنس فان دن آكر, مدير التصميم الصناعي: "لدينا الآن مجموعة سيارات متناسقة بوجه عام، مع احتفاظ كل موديل بجاذبيته الخاصة. وهذه مجرد بداية!"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Laurens van den Acker, Industrial Design Director: "We now have a consistent range across the board, with each model retaining its own distinct personality. And that's just the start!"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0186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- 2018-02-13 19:26:45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كم عدد الإختلافات بالصورة؟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How many differences can you find?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6144310"/>
                  </a:ext>
                </a:extLst>
              </a:tr>
            </a:tbl>
          </a:graphicData>
        </a:graphic>
      </p:graphicFrame>
      <p:sp>
        <p:nvSpPr>
          <p:cNvPr id="3" name="Title 2">
            <a:extLst>
              <a:ext uri="{FF2B5EF4-FFF2-40B4-BE49-F238E27FC236}">
                <a16:creationId xmlns:a16="http://schemas.microsoft.com/office/drawing/2014/main" id="{CB128B11-2908-4A6E-8D63-955954A0C1CC}"/>
              </a:ext>
            </a:extLst>
          </p:cNvPr>
          <p:cNvSpPr>
            <a:spLocks noGrp="1"/>
          </p:cNvSpPr>
          <p:nvPr>
            <p:ph type="title"/>
          </p:nvPr>
        </p:nvSpPr>
        <p:spPr/>
        <p:txBody>
          <a:bodyPr/>
          <a:lstStyle/>
          <a:p>
            <a:r>
              <a:rPr lang="en-US"/>
              <a:t>Facebook Own Posts Table - 3 of 6</a:t>
            </a:r>
          </a:p>
        </p:txBody>
      </p:sp>
      <p:sp>
        <p:nvSpPr>
          <p:cNvPr id="4" name="Text Placeholder 3">
            <a:extLst>
              <a:ext uri="{FF2B5EF4-FFF2-40B4-BE49-F238E27FC236}">
                <a16:creationId xmlns:a16="http://schemas.microsoft.com/office/drawing/2014/main" id="{7BD5550A-ACEB-41DC-BD52-6DFF12DBB6B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52293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A92A669E-2454-4D70-B355-E328925A2FD0}"/>
              </a:ext>
            </a:extLst>
          </p:cNvPr>
          <p:cNvGraphicFramePr>
            <a:graphicFrameLocks noGrp="1"/>
          </p:cNvGraphicFramePr>
          <p:nvPr>
            <p:ph type="tbl" sz="quarter" idx="13"/>
            <p:extLst>
              <p:ext uri="{D42A27DB-BD31-4B8C-83A1-F6EECF244321}">
                <p14:modId xmlns:p14="http://schemas.microsoft.com/office/powerpoint/2010/main" val="82338784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8044219"/>
                    </a:ext>
                  </a:extLst>
                </a:gridCol>
                <a:gridCol w="658368">
                  <a:extLst>
                    <a:ext uri="{9D8B030D-6E8A-4147-A177-3AD203B41FA5}">
                      <a16:colId xmlns:a16="http://schemas.microsoft.com/office/drawing/2014/main" val="18797647"/>
                    </a:ext>
                  </a:extLst>
                </a:gridCol>
                <a:gridCol w="658368">
                  <a:extLst>
                    <a:ext uri="{9D8B030D-6E8A-4147-A177-3AD203B41FA5}">
                      <a16:colId xmlns:a16="http://schemas.microsoft.com/office/drawing/2014/main" val="3544248563"/>
                    </a:ext>
                  </a:extLst>
                </a:gridCol>
                <a:gridCol w="658368">
                  <a:extLst>
                    <a:ext uri="{9D8B030D-6E8A-4147-A177-3AD203B41FA5}">
                      <a16:colId xmlns:a16="http://schemas.microsoft.com/office/drawing/2014/main" val="4132363080"/>
                    </a:ext>
                  </a:extLst>
                </a:gridCol>
                <a:gridCol w="658368">
                  <a:extLst>
                    <a:ext uri="{9D8B030D-6E8A-4147-A177-3AD203B41FA5}">
                      <a16:colId xmlns:a16="http://schemas.microsoft.com/office/drawing/2014/main" val="2341832823"/>
                    </a:ext>
                  </a:extLst>
                </a:gridCol>
                <a:gridCol w="658368">
                  <a:extLst>
                    <a:ext uri="{9D8B030D-6E8A-4147-A177-3AD203B41FA5}">
                      <a16:colId xmlns:a16="http://schemas.microsoft.com/office/drawing/2014/main" val="1232942293"/>
                    </a:ext>
                  </a:extLst>
                </a:gridCol>
                <a:gridCol w="658368">
                  <a:extLst>
                    <a:ext uri="{9D8B030D-6E8A-4147-A177-3AD203B41FA5}">
                      <a16:colId xmlns:a16="http://schemas.microsoft.com/office/drawing/2014/main" val="2815124721"/>
                    </a:ext>
                  </a:extLst>
                </a:gridCol>
                <a:gridCol w="658368">
                  <a:extLst>
                    <a:ext uri="{9D8B030D-6E8A-4147-A177-3AD203B41FA5}">
                      <a16:colId xmlns:a16="http://schemas.microsoft.com/office/drawing/2014/main" val="372688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6905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- 2018-02-11 17:33:01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بالراحة والاسترخاء، فأنت تقود رينو تاليسمان. 
تعرف على رينو تاليسمان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https://ar.renault.com.sa/vehicles/new-vehicles/talisman/equipment.html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#تاليسمان
</a:t>
                      </a:r>
                      <a:r>
                        <a:rPr kumimoji="0" lang="en-US" sz="1000" b="0" i="0" u="none" strike="noStrike" kern="1200" cap="none" spc="0" normalizeH="0" baseline="0" noProof="0">
                          <a:ln>
                            <a:noFill/>
                          </a:ln>
                          <a:solidFill>
                            <a:prstClr val="black"/>
                          </a:solidFill>
                          <a:effectLst/>
                          <a:uLnTx/>
                          <a:uFillTx/>
                          <a:latin typeface="+mn-lt"/>
                          <a:ea typeface="+mn-ea"/>
                          <a:cs typeface="+mn-cs"/>
                        </a:rPr>
                        <a:t>Relax, you're driving a Renault TALISMAN.
Discover Renault TALISMAN here:
https://www.renault.com.sa/vehicles/new-vehicles/talisman.html
#Renault #TALISMAN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603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- 2018-02-08 17:45:40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جميع المزايا الفريدة لموديلات رينو كوليوس وتعرف على مستوى التجهيز الأكثر تناسب لإحتياجاتك.
تعرف على رينو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https://www.renault.com.sa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a:t>
                      </a:r>
                      <a:r>
                        <a:rPr kumimoji="0" lang="en-US" sz="1000" b="0" i="0" u="none" strike="noStrike" kern="1200" cap="none" spc="0" normalizeH="0" baseline="0" noProof="0">
                          <a:ln>
                            <a:noFill/>
                          </a:ln>
                          <a:solidFill>
                            <a:prstClr val="black"/>
                          </a:solidFill>
                          <a:effectLst/>
                          <a:uLnTx/>
                          <a:uFillTx/>
                          <a:latin typeface="+mn-lt"/>
                          <a:ea typeface="+mn-ea"/>
                          <a:cs typeface="+mn-cs"/>
                        </a:rPr>
                        <a:t>Discover all the unique features of Renault KOLEOS models and see which level of equipment suits your needs best.
Discover Renault here:
https://www.renault.com.sa
#Renault #KOLEOS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6719045"/>
                  </a:ext>
                </a:extLst>
              </a:tr>
            </a:tbl>
          </a:graphicData>
        </a:graphic>
      </p:graphicFrame>
      <p:sp>
        <p:nvSpPr>
          <p:cNvPr id="3" name="Title 2">
            <a:extLst>
              <a:ext uri="{FF2B5EF4-FFF2-40B4-BE49-F238E27FC236}">
                <a16:creationId xmlns:a16="http://schemas.microsoft.com/office/drawing/2014/main" id="{2FA7ABE3-E051-41FC-8D7D-15133D61FA8E}"/>
              </a:ext>
            </a:extLst>
          </p:cNvPr>
          <p:cNvSpPr>
            <a:spLocks noGrp="1"/>
          </p:cNvSpPr>
          <p:nvPr>
            <p:ph type="title"/>
          </p:nvPr>
        </p:nvSpPr>
        <p:spPr/>
        <p:txBody>
          <a:bodyPr/>
          <a:lstStyle/>
          <a:p>
            <a:r>
              <a:rPr lang="en-US"/>
              <a:t>Facebook Own Posts Table - 4 of 6</a:t>
            </a:r>
          </a:p>
        </p:txBody>
      </p:sp>
      <p:sp>
        <p:nvSpPr>
          <p:cNvPr id="4" name="Text Placeholder 3">
            <a:extLst>
              <a:ext uri="{FF2B5EF4-FFF2-40B4-BE49-F238E27FC236}">
                <a16:creationId xmlns:a16="http://schemas.microsoft.com/office/drawing/2014/main" id="{80DB7F69-33A5-4BCC-834A-727AD899DFB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74943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F6A3931-745E-4114-B239-B5B7DB6FA1D0}"/>
              </a:ext>
            </a:extLst>
          </p:cNvPr>
          <p:cNvGraphicFramePr>
            <a:graphicFrameLocks noGrp="1"/>
          </p:cNvGraphicFramePr>
          <p:nvPr>
            <p:ph type="tbl" sz="quarter" idx="13"/>
            <p:extLst>
              <p:ext uri="{D42A27DB-BD31-4B8C-83A1-F6EECF244321}">
                <p14:modId xmlns:p14="http://schemas.microsoft.com/office/powerpoint/2010/main" val="311637465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9864564"/>
                    </a:ext>
                  </a:extLst>
                </a:gridCol>
                <a:gridCol w="658368">
                  <a:extLst>
                    <a:ext uri="{9D8B030D-6E8A-4147-A177-3AD203B41FA5}">
                      <a16:colId xmlns:a16="http://schemas.microsoft.com/office/drawing/2014/main" val="529094229"/>
                    </a:ext>
                  </a:extLst>
                </a:gridCol>
                <a:gridCol w="658368">
                  <a:extLst>
                    <a:ext uri="{9D8B030D-6E8A-4147-A177-3AD203B41FA5}">
                      <a16:colId xmlns:a16="http://schemas.microsoft.com/office/drawing/2014/main" val="2922111244"/>
                    </a:ext>
                  </a:extLst>
                </a:gridCol>
                <a:gridCol w="658368">
                  <a:extLst>
                    <a:ext uri="{9D8B030D-6E8A-4147-A177-3AD203B41FA5}">
                      <a16:colId xmlns:a16="http://schemas.microsoft.com/office/drawing/2014/main" val="3957687036"/>
                    </a:ext>
                  </a:extLst>
                </a:gridCol>
                <a:gridCol w="658368">
                  <a:extLst>
                    <a:ext uri="{9D8B030D-6E8A-4147-A177-3AD203B41FA5}">
                      <a16:colId xmlns:a16="http://schemas.microsoft.com/office/drawing/2014/main" val="1030538465"/>
                    </a:ext>
                  </a:extLst>
                </a:gridCol>
                <a:gridCol w="658368">
                  <a:extLst>
                    <a:ext uri="{9D8B030D-6E8A-4147-A177-3AD203B41FA5}">
                      <a16:colId xmlns:a16="http://schemas.microsoft.com/office/drawing/2014/main" val="2604914029"/>
                    </a:ext>
                  </a:extLst>
                </a:gridCol>
                <a:gridCol w="658368">
                  <a:extLst>
                    <a:ext uri="{9D8B030D-6E8A-4147-A177-3AD203B41FA5}">
                      <a16:colId xmlns:a16="http://schemas.microsoft.com/office/drawing/2014/main" val="995655"/>
                    </a:ext>
                  </a:extLst>
                </a:gridCol>
                <a:gridCol w="658368">
                  <a:extLst>
                    <a:ext uri="{9D8B030D-6E8A-4147-A177-3AD203B41FA5}">
                      <a16:colId xmlns:a16="http://schemas.microsoft.com/office/drawing/2014/main" val="189822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5010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- 2018-02-07 17:47:06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داستر تقدم جميع ميزات الراحة والتفاصيل العملية على متنها.
تعرف على رينو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https://www.renault.com.sa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#دستر
</a:t>
                      </a:r>
                      <a:r>
                        <a:rPr kumimoji="0" lang="en-US" sz="1000" b="0" i="0" u="none" strike="noStrike" kern="1200" cap="none" spc="0" normalizeH="0" baseline="0" noProof="0">
                          <a:ln>
                            <a:noFill/>
                          </a:ln>
                          <a:solidFill>
                            <a:prstClr val="black"/>
                          </a:solidFill>
                          <a:effectLst/>
                          <a:uLnTx/>
                          <a:uFillTx/>
                          <a:latin typeface="+mn-lt"/>
                          <a:ea typeface="+mn-ea"/>
                          <a:cs typeface="+mn-cs"/>
                        </a:rPr>
                        <a:t>Renault DUSTER has no shortage of comfortable, practical features on board.
Discover Renault here:
https://www.renault.com.sa
#Renault #DUSTER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5735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- 2018-02-06 18:29:53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اي من الإختيارات الثلاث هي الواجهة الصحيحة؟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Which from the three choices is the wright choice?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9907410"/>
                  </a:ext>
                </a:extLst>
              </a:tr>
            </a:tbl>
          </a:graphicData>
        </a:graphic>
      </p:graphicFrame>
      <p:sp>
        <p:nvSpPr>
          <p:cNvPr id="3" name="Title 2">
            <a:extLst>
              <a:ext uri="{FF2B5EF4-FFF2-40B4-BE49-F238E27FC236}">
                <a16:creationId xmlns:a16="http://schemas.microsoft.com/office/drawing/2014/main" id="{FFC63DE8-562F-4C01-A373-B7A34B77A20C}"/>
              </a:ext>
            </a:extLst>
          </p:cNvPr>
          <p:cNvSpPr>
            <a:spLocks noGrp="1"/>
          </p:cNvSpPr>
          <p:nvPr>
            <p:ph type="title"/>
          </p:nvPr>
        </p:nvSpPr>
        <p:spPr/>
        <p:txBody>
          <a:bodyPr/>
          <a:lstStyle/>
          <a:p>
            <a:r>
              <a:rPr lang="en-US"/>
              <a:t>Facebook Own Posts Table - 5 of 6</a:t>
            </a:r>
          </a:p>
        </p:txBody>
      </p:sp>
      <p:sp>
        <p:nvSpPr>
          <p:cNvPr id="4" name="Text Placeholder 3">
            <a:extLst>
              <a:ext uri="{FF2B5EF4-FFF2-40B4-BE49-F238E27FC236}">
                <a16:creationId xmlns:a16="http://schemas.microsoft.com/office/drawing/2014/main" id="{AAE14BFA-A020-4EB6-B3F8-FCF1131063D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96139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E7D1686D-8AF1-405F-9B44-AFF2A2812D84}"/>
              </a:ext>
            </a:extLst>
          </p:cNvPr>
          <p:cNvGraphicFramePr>
            <a:graphicFrameLocks noGrp="1"/>
          </p:cNvGraphicFramePr>
          <p:nvPr>
            <p:ph type="tbl" sz="quarter" idx="13"/>
            <p:extLst>
              <p:ext uri="{D42A27DB-BD31-4B8C-83A1-F6EECF244321}">
                <p14:modId xmlns:p14="http://schemas.microsoft.com/office/powerpoint/2010/main" val="371732930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3828210"/>
                    </a:ext>
                  </a:extLst>
                </a:gridCol>
                <a:gridCol w="658368">
                  <a:extLst>
                    <a:ext uri="{9D8B030D-6E8A-4147-A177-3AD203B41FA5}">
                      <a16:colId xmlns:a16="http://schemas.microsoft.com/office/drawing/2014/main" val="2145188684"/>
                    </a:ext>
                  </a:extLst>
                </a:gridCol>
                <a:gridCol w="658368">
                  <a:extLst>
                    <a:ext uri="{9D8B030D-6E8A-4147-A177-3AD203B41FA5}">
                      <a16:colId xmlns:a16="http://schemas.microsoft.com/office/drawing/2014/main" val="259685178"/>
                    </a:ext>
                  </a:extLst>
                </a:gridCol>
                <a:gridCol w="658368">
                  <a:extLst>
                    <a:ext uri="{9D8B030D-6E8A-4147-A177-3AD203B41FA5}">
                      <a16:colId xmlns:a16="http://schemas.microsoft.com/office/drawing/2014/main" val="3783258952"/>
                    </a:ext>
                  </a:extLst>
                </a:gridCol>
                <a:gridCol w="658368">
                  <a:extLst>
                    <a:ext uri="{9D8B030D-6E8A-4147-A177-3AD203B41FA5}">
                      <a16:colId xmlns:a16="http://schemas.microsoft.com/office/drawing/2014/main" val="356439979"/>
                    </a:ext>
                  </a:extLst>
                </a:gridCol>
                <a:gridCol w="658368">
                  <a:extLst>
                    <a:ext uri="{9D8B030D-6E8A-4147-A177-3AD203B41FA5}">
                      <a16:colId xmlns:a16="http://schemas.microsoft.com/office/drawing/2014/main" val="616861384"/>
                    </a:ext>
                  </a:extLst>
                </a:gridCol>
                <a:gridCol w="658368">
                  <a:extLst>
                    <a:ext uri="{9D8B030D-6E8A-4147-A177-3AD203B41FA5}">
                      <a16:colId xmlns:a16="http://schemas.microsoft.com/office/drawing/2014/main" val="4168490778"/>
                    </a:ext>
                  </a:extLst>
                </a:gridCol>
                <a:gridCol w="658368">
                  <a:extLst>
                    <a:ext uri="{9D8B030D-6E8A-4147-A177-3AD203B41FA5}">
                      <a16:colId xmlns:a16="http://schemas.microsoft.com/office/drawing/2014/main" val="3917917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345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- 2018-02-05 17:36:50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اصطحب سيارتك المفضلة من رينو في تجربة قيادة مجانية.
احجز تجربة قيادة على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http://bit.ly/2GM1vwh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Take your next Renault for a free test drive
‏Book a test drive on the link below:
‏http://bit.ly/2GM1vwh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8610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- 2018-02-04 17:29:37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صُممت قطع غيار رينو الأصلية وفقًا لمواصفات صارمة للغاية وتم اختبارها باستمرار في مراكز اختبار خاصة بنا.
مزيد من المعلومات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Renault genuine spare parts are designed to very strict specifications and continuously tested in our test centres.
For more information follow the link:
www.myrenault-me.com
#Renault #CarService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9976676"/>
                  </a:ext>
                </a:extLst>
              </a:tr>
            </a:tbl>
          </a:graphicData>
        </a:graphic>
      </p:graphicFrame>
      <p:sp>
        <p:nvSpPr>
          <p:cNvPr id="3" name="Title 2">
            <a:extLst>
              <a:ext uri="{FF2B5EF4-FFF2-40B4-BE49-F238E27FC236}">
                <a16:creationId xmlns:a16="http://schemas.microsoft.com/office/drawing/2014/main" id="{74AD1362-53A3-4EBE-B1B2-AC41678F321A}"/>
              </a:ext>
            </a:extLst>
          </p:cNvPr>
          <p:cNvSpPr>
            <a:spLocks noGrp="1"/>
          </p:cNvSpPr>
          <p:nvPr>
            <p:ph type="title"/>
          </p:nvPr>
        </p:nvSpPr>
        <p:spPr/>
        <p:txBody>
          <a:bodyPr/>
          <a:lstStyle/>
          <a:p>
            <a:r>
              <a:rPr lang="en-US"/>
              <a:t>Facebook Own Posts Table - 6 of 6</a:t>
            </a:r>
          </a:p>
        </p:txBody>
      </p:sp>
      <p:sp>
        <p:nvSpPr>
          <p:cNvPr id="4" name="Text Placeholder 3">
            <a:extLst>
              <a:ext uri="{FF2B5EF4-FFF2-40B4-BE49-F238E27FC236}">
                <a16:creationId xmlns:a16="http://schemas.microsoft.com/office/drawing/2014/main" id="{96EA8051-C4E3-44E2-BCBF-983067F9D17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7929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71C2-6013-4E15-BA06-CC9578306AD2}"/>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7BE457D7-255F-4217-9E3E-43A7CE9DD2E3}"/>
              </a:ext>
            </a:extLst>
          </p:cNvPr>
          <p:cNvGraphicFramePr>
            <a:graphicFrameLocks noGrp="1"/>
          </p:cNvGraphicFramePr>
          <p:nvPr>
            <p:ph type="chart" sz="quarter" idx="13"/>
            <p:extLst>
              <p:ext uri="{D42A27DB-BD31-4B8C-83A1-F6EECF244321}">
                <p14:modId xmlns:p14="http://schemas.microsoft.com/office/powerpoint/2010/main" val="350420760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4A6EA5-860A-41F3-8676-74B078BA727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96608CA-9167-4906-B5CA-DBD036BCAC60}"/>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5581983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20180308_080655</Template>
  <TotalTime>0</TotalTime>
  <Words>409</Words>
  <Application>Microsoft Office PowerPoint</Application>
  <PresentationFormat>On-screen Show (4:3)</PresentationFormat>
  <Paragraphs>191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Lato</vt:lpstr>
      <vt:lpstr>quintly_template</vt:lpstr>
      <vt:lpstr>Overview</vt:lpstr>
      <vt:lpstr>Facebook Fans Total</vt:lpstr>
      <vt:lpstr>Facebook Key Metrics Table</vt:lpstr>
      <vt:lpstr>Facebook Interaction Rate</vt:lpstr>
      <vt:lpstr>Facebook Fans Change Rate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Key Metrics Radar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2018-03-08T08:06:56Z</dcterms:created>
  <dcterms:modified xsi:type="dcterms:W3CDTF">2018-03-08T08:07:18Z</dcterms:modified>
</cp:coreProperties>
</file>