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6405"/>
  </p:normalViewPr>
  <p:slideViewPr>
    <p:cSldViewPr snapToGrid="0">
      <p:cViewPr varScale="1">
        <p:scale>
          <a:sx n="75" d="100"/>
          <a:sy n="75" d="100"/>
        </p:scale>
        <p:origin x="64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828</c:v>
                </c:pt>
                <c:pt idx="1">
                  <c:v>829</c:v>
                </c:pt>
                <c:pt idx="2">
                  <c:v>828</c:v>
                </c:pt>
                <c:pt idx="3">
                  <c:v>829</c:v>
                </c:pt>
                <c:pt idx="4">
                  <c:v>830</c:v>
                </c:pt>
                <c:pt idx="5">
                  <c:v>831</c:v>
                </c:pt>
                <c:pt idx="6">
                  <c:v>832</c:v>
                </c:pt>
                <c:pt idx="7">
                  <c:v>833</c:v>
                </c:pt>
                <c:pt idx="8">
                  <c:v>837</c:v>
                </c:pt>
                <c:pt idx="9">
                  <c:v>840</c:v>
                </c:pt>
                <c:pt idx="10">
                  <c:v>843</c:v>
                </c:pt>
                <c:pt idx="11">
                  <c:v>844</c:v>
                </c:pt>
                <c:pt idx="12">
                  <c:v>848</c:v>
                </c:pt>
                <c:pt idx="13">
                  <c:v>847</c:v>
                </c:pt>
                <c:pt idx="14">
                  <c:v>848</c:v>
                </c:pt>
                <c:pt idx="15">
                  <c:v>850</c:v>
                </c:pt>
                <c:pt idx="16">
                  <c:v>850</c:v>
                </c:pt>
                <c:pt idx="17">
                  <c:v>853</c:v>
                </c:pt>
                <c:pt idx="18">
                  <c:v>854</c:v>
                </c:pt>
                <c:pt idx="19">
                  <c:v>854</c:v>
                </c:pt>
                <c:pt idx="20">
                  <c:v>856</c:v>
                </c:pt>
                <c:pt idx="21">
                  <c:v>857</c:v>
                </c:pt>
                <c:pt idx="22">
                  <c:v>858</c:v>
                </c:pt>
                <c:pt idx="23">
                  <c:v>858</c:v>
                </c:pt>
                <c:pt idx="24">
                  <c:v>859</c:v>
                </c:pt>
                <c:pt idx="25">
                  <c:v>859</c:v>
                </c:pt>
                <c:pt idx="26">
                  <c:v>859</c:v>
                </c:pt>
                <c:pt idx="27">
                  <c:v>862</c:v>
                </c:pt>
                <c:pt idx="28">
                  <c:v>866</c:v>
                </c:pt>
                <c:pt idx="29">
                  <c:v>866</c:v>
                </c:pt>
                <c:pt idx="30">
                  <c:v>869</c:v>
                </c:pt>
              </c:numCache>
            </c:numRef>
          </c:val>
          <c:smooth val="0"/>
          <c:extLst>
            <c:ext xmlns:c16="http://schemas.microsoft.com/office/drawing/2014/chart" uri="{C3380CC4-5D6E-409C-BE32-E72D297353CC}">
              <c16:uniqueId val="{00000000-551E-4E34-989C-139A9496CB81}"/>
            </c:ext>
          </c:extLst>
        </c:ser>
        <c:dLbls>
          <c:showLegendKey val="0"/>
          <c:showVal val="0"/>
          <c:showCatName val="0"/>
          <c:showSerName val="0"/>
          <c:showPercent val="0"/>
          <c:showBubbleSize val="0"/>
        </c:dLbls>
        <c:smooth val="0"/>
        <c:axId val="274331056"/>
        <c:axId val="272451840"/>
      </c:lineChart>
      <c:dateAx>
        <c:axId val="274331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51840"/>
        <c:crosses val="autoZero"/>
        <c:auto val="1"/>
        <c:lblOffset val="100"/>
        <c:baseTimeUnit val="days"/>
      </c:dateAx>
      <c:valAx>
        <c:axId val="27245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33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-0.12062726176116</c:v>
                </c:pt>
                <c:pt idx="1">
                  <c:v>0.1207729468599</c:v>
                </c:pt>
                <c:pt idx="2">
                  <c:v>-0.12062726176116</c:v>
                </c:pt>
                <c:pt idx="3">
                  <c:v>0.1207729468599</c:v>
                </c:pt>
                <c:pt idx="4">
                  <c:v>0.12062726176116</c:v>
                </c:pt>
                <c:pt idx="5">
                  <c:v>0.12048192771084</c:v>
                </c:pt>
                <c:pt idx="6">
                  <c:v>0.12033694344164</c:v>
                </c:pt>
                <c:pt idx="7">
                  <c:v>0.12019230769231</c:v>
                </c:pt>
                <c:pt idx="8">
                  <c:v>0.48019207683073001</c:v>
                </c:pt>
                <c:pt idx="9">
                  <c:v>0.35842293906810002</c:v>
                </c:pt>
                <c:pt idx="10">
                  <c:v>0.35714285714285998</c:v>
                </c:pt>
                <c:pt idx="11">
                  <c:v>0.11862396204033</c:v>
                </c:pt>
                <c:pt idx="12">
                  <c:v>0.47393364928909998</c:v>
                </c:pt>
                <c:pt idx="13">
                  <c:v>-0.11792452830189</c:v>
                </c:pt>
                <c:pt idx="14">
                  <c:v>0.11806375442739001</c:v>
                </c:pt>
                <c:pt idx="15">
                  <c:v>0.23584905660377001</c:v>
                </c:pt>
                <c:pt idx="16">
                  <c:v>0</c:v>
                </c:pt>
                <c:pt idx="17">
                  <c:v>0.35294117647058998</c:v>
                </c:pt>
                <c:pt idx="18">
                  <c:v>0.11723329425557</c:v>
                </c:pt>
                <c:pt idx="19">
                  <c:v>0</c:v>
                </c:pt>
                <c:pt idx="20">
                  <c:v>0.23419203747073</c:v>
                </c:pt>
                <c:pt idx="21">
                  <c:v>0.11682242990654</c:v>
                </c:pt>
                <c:pt idx="22">
                  <c:v>0.11668611435239</c:v>
                </c:pt>
                <c:pt idx="23">
                  <c:v>0</c:v>
                </c:pt>
                <c:pt idx="24">
                  <c:v>0.11655011655012</c:v>
                </c:pt>
                <c:pt idx="25">
                  <c:v>0</c:v>
                </c:pt>
                <c:pt idx="26">
                  <c:v>0</c:v>
                </c:pt>
                <c:pt idx="27">
                  <c:v>0.34924330616997001</c:v>
                </c:pt>
                <c:pt idx="28">
                  <c:v>0.46403712296984001</c:v>
                </c:pt>
                <c:pt idx="29">
                  <c:v>0</c:v>
                </c:pt>
                <c:pt idx="30">
                  <c:v>0.34642032332563999</c:v>
                </c:pt>
              </c:numCache>
            </c:numRef>
          </c:val>
          <c:smooth val="0"/>
          <c:extLst>
            <c:ext xmlns:c16="http://schemas.microsoft.com/office/drawing/2014/chart" uri="{C3380CC4-5D6E-409C-BE32-E72D297353CC}">
              <c16:uniqueId val="{00000000-0DAA-4F79-8E84-E01B7A03AA4F}"/>
            </c:ext>
          </c:extLst>
        </c:ser>
        <c:dLbls>
          <c:showLegendKey val="0"/>
          <c:showVal val="0"/>
          <c:showCatName val="0"/>
          <c:showSerName val="0"/>
          <c:showPercent val="0"/>
          <c:showBubbleSize val="0"/>
        </c:dLbls>
        <c:smooth val="0"/>
        <c:axId val="362254088"/>
        <c:axId val="362254416"/>
      </c:lineChart>
      <c:dateAx>
        <c:axId val="362254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54416"/>
        <c:crosses val="autoZero"/>
        <c:auto val="1"/>
        <c:lblOffset val="100"/>
        <c:baseTimeUnit val="days"/>
      </c:dateAx>
      <c:valAx>
        <c:axId val="362254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54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1.4483999999999999</c:v>
                </c:pt>
                <c:pt idx="1">
                  <c:v>0</c:v>
                </c:pt>
                <c:pt idx="2">
                  <c:v>2.5347</c:v>
                </c:pt>
                <c:pt idx="3">
                  <c:v>0</c:v>
                </c:pt>
                <c:pt idx="4">
                  <c:v>0</c:v>
                </c:pt>
                <c:pt idx="5">
                  <c:v>0</c:v>
                </c:pt>
                <c:pt idx="6">
                  <c:v>2.8862999999999999</c:v>
                </c:pt>
                <c:pt idx="7">
                  <c:v>1.5616000000000001</c:v>
                </c:pt>
                <c:pt idx="8">
                  <c:v>1.4371</c:v>
                </c:pt>
                <c:pt idx="9">
                  <c:v>0</c:v>
                </c:pt>
                <c:pt idx="10">
                  <c:v>1.7825</c:v>
                </c:pt>
                <c:pt idx="11">
                  <c:v>0</c:v>
                </c:pt>
                <c:pt idx="12">
                  <c:v>0</c:v>
                </c:pt>
                <c:pt idx="13">
                  <c:v>1.2979000000000001</c:v>
                </c:pt>
                <c:pt idx="14">
                  <c:v>1.2979000000000001</c:v>
                </c:pt>
                <c:pt idx="15">
                  <c:v>1.7079</c:v>
                </c:pt>
                <c:pt idx="16">
                  <c:v>2.8235000000000001</c:v>
                </c:pt>
                <c:pt idx="17">
                  <c:v>0</c:v>
                </c:pt>
                <c:pt idx="18">
                  <c:v>0</c:v>
                </c:pt>
                <c:pt idx="19">
                  <c:v>0</c:v>
                </c:pt>
                <c:pt idx="20">
                  <c:v>1.5205</c:v>
                </c:pt>
                <c:pt idx="21">
                  <c:v>1.7513000000000001</c:v>
                </c:pt>
                <c:pt idx="22">
                  <c:v>0</c:v>
                </c:pt>
                <c:pt idx="23">
                  <c:v>2.5640999999999998</c:v>
                </c:pt>
                <c:pt idx="24">
                  <c:v>0</c:v>
                </c:pt>
                <c:pt idx="25">
                  <c:v>0.1164</c:v>
                </c:pt>
                <c:pt idx="26">
                  <c:v>0</c:v>
                </c:pt>
                <c:pt idx="27">
                  <c:v>1.8593999999999999</c:v>
                </c:pt>
                <c:pt idx="28">
                  <c:v>1.2730999999999999</c:v>
                </c:pt>
                <c:pt idx="29">
                  <c:v>0</c:v>
                </c:pt>
                <c:pt idx="30">
                  <c:v>2.4207000000000001</c:v>
                </c:pt>
              </c:numCache>
            </c:numRef>
          </c:val>
          <c:smooth val="0"/>
          <c:extLst>
            <c:ext xmlns:c16="http://schemas.microsoft.com/office/drawing/2014/chart" uri="{C3380CC4-5D6E-409C-BE32-E72D297353CC}">
              <c16:uniqueId val="{00000000-19C9-4C53-8778-4498C5558E7B}"/>
            </c:ext>
          </c:extLst>
        </c:ser>
        <c:dLbls>
          <c:showLegendKey val="0"/>
          <c:showVal val="0"/>
          <c:showCatName val="0"/>
          <c:showSerName val="0"/>
          <c:showPercent val="0"/>
          <c:showBubbleSize val="0"/>
        </c:dLbls>
        <c:smooth val="0"/>
        <c:axId val="363182696"/>
        <c:axId val="363179088"/>
      </c:lineChart>
      <c:dateAx>
        <c:axId val="363182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79088"/>
        <c:crosses val="autoZero"/>
        <c:auto val="1"/>
        <c:lblOffset val="100"/>
        <c:baseTimeUnit val="days"/>
      </c:dateAx>
      <c:valAx>
        <c:axId val="36317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8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12</c:v>
                </c:pt>
                <c:pt idx="1">
                  <c:v>0</c:v>
                </c:pt>
                <c:pt idx="2">
                  <c:v>21</c:v>
                </c:pt>
                <c:pt idx="3">
                  <c:v>0</c:v>
                </c:pt>
                <c:pt idx="4">
                  <c:v>0</c:v>
                </c:pt>
                <c:pt idx="5">
                  <c:v>0</c:v>
                </c:pt>
                <c:pt idx="6">
                  <c:v>24</c:v>
                </c:pt>
                <c:pt idx="7">
                  <c:v>13</c:v>
                </c:pt>
                <c:pt idx="8">
                  <c:v>12</c:v>
                </c:pt>
                <c:pt idx="9">
                  <c:v>0</c:v>
                </c:pt>
                <c:pt idx="10">
                  <c:v>15</c:v>
                </c:pt>
                <c:pt idx="11">
                  <c:v>0</c:v>
                </c:pt>
                <c:pt idx="12">
                  <c:v>0</c:v>
                </c:pt>
                <c:pt idx="13">
                  <c:v>11</c:v>
                </c:pt>
                <c:pt idx="14">
                  <c:v>11</c:v>
                </c:pt>
                <c:pt idx="15">
                  <c:v>14</c:v>
                </c:pt>
                <c:pt idx="16">
                  <c:v>24</c:v>
                </c:pt>
                <c:pt idx="17">
                  <c:v>0</c:v>
                </c:pt>
                <c:pt idx="18">
                  <c:v>0</c:v>
                </c:pt>
                <c:pt idx="19">
                  <c:v>0</c:v>
                </c:pt>
                <c:pt idx="20">
                  <c:v>13</c:v>
                </c:pt>
                <c:pt idx="21">
                  <c:v>15</c:v>
                </c:pt>
                <c:pt idx="22">
                  <c:v>0</c:v>
                </c:pt>
                <c:pt idx="23">
                  <c:v>22</c:v>
                </c:pt>
                <c:pt idx="24">
                  <c:v>0</c:v>
                </c:pt>
                <c:pt idx="25">
                  <c:v>1</c:v>
                </c:pt>
                <c:pt idx="26">
                  <c:v>0</c:v>
                </c:pt>
                <c:pt idx="27">
                  <c:v>16</c:v>
                </c:pt>
                <c:pt idx="28">
                  <c:v>11</c:v>
                </c:pt>
                <c:pt idx="29">
                  <c:v>0</c:v>
                </c:pt>
                <c:pt idx="30">
                  <c:v>21</c:v>
                </c:pt>
              </c:numCache>
            </c:numRef>
          </c:val>
          <c:smooth val="0"/>
          <c:extLst>
            <c:ext xmlns:c16="http://schemas.microsoft.com/office/drawing/2014/chart" uri="{C3380CC4-5D6E-409C-BE32-E72D297353CC}">
              <c16:uniqueId val="{00000000-29EE-4FB3-B3CC-E9DB1527FBC3}"/>
            </c:ext>
          </c:extLst>
        </c:ser>
        <c:dLbls>
          <c:showLegendKey val="0"/>
          <c:showVal val="0"/>
          <c:showCatName val="0"/>
          <c:showSerName val="0"/>
          <c:showPercent val="0"/>
          <c:showBubbleSize val="0"/>
        </c:dLbls>
        <c:smooth val="0"/>
        <c:axId val="391357816"/>
        <c:axId val="391356504"/>
      </c:lineChart>
      <c:dateAx>
        <c:axId val="391357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56504"/>
        <c:crosses val="autoZero"/>
        <c:auto val="1"/>
        <c:lblOffset val="100"/>
        <c:baseTimeUnit val="days"/>
      </c:dateAx>
      <c:valAx>
        <c:axId val="39135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5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89BEB-26A5-412C-8C3A-7E2B389ED816}"/>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E75E7828-6572-49EB-AD72-3187CE16CA38}"/>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CF363A77-7ABD-4ED1-B5DF-AE0905F6B031}"/>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872697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88B78-F036-4C63-A229-6D481F8059D8}"/>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971F80C3-74F0-48AB-96FB-AE3337BC6AD4}"/>
              </a:ext>
            </a:extLst>
          </p:cNvPr>
          <p:cNvGraphicFramePr>
            <a:graphicFrameLocks noGrp="1"/>
          </p:cNvGraphicFramePr>
          <p:nvPr>
            <p:ph type="chart" sz="quarter" idx="13"/>
            <p:extLst>
              <p:ext uri="{D42A27DB-BD31-4B8C-83A1-F6EECF244321}">
                <p14:modId xmlns:p14="http://schemas.microsoft.com/office/powerpoint/2010/main" val="2757997207"/>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CB4EC0-7866-474E-9F1E-347A007B3601}"/>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DBAB0F52-C5B7-45D9-9D4B-11ED4C3959DF}"/>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883860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DFE18DB-AE3B-4439-9478-58081BC69F8E}"/>
              </a:ext>
            </a:extLst>
          </p:cNvPr>
          <p:cNvGraphicFramePr>
            <a:graphicFrameLocks noGrp="1"/>
          </p:cNvGraphicFramePr>
          <p:nvPr>
            <p:ph type="tbl" sz="quarter" idx="13"/>
            <p:extLst>
              <p:ext uri="{D42A27DB-BD31-4B8C-83A1-F6EECF244321}">
                <p14:modId xmlns:p14="http://schemas.microsoft.com/office/powerpoint/2010/main" val="95868593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7860999"/>
                    </a:ext>
                  </a:extLst>
                </a:gridCol>
                <a:gridCol w="699516">
                  <a:extLst>
                    <a:ext uri="{9D8B030D-6E8A-4147-A177-3AD203B41FA5}">
                      <a16:colId xmlns:a16="http://schemas.microsoft.com/office/drawing/2014/main" val="644334120"/>
                    </a:ext>
                  </a:extLst>
                </a:gridCol>
                <a:gridCol w="699516">
                  <a:extLst>
                    <a:ext uri="{9D8B030D-6E8A-4147-A177-3AD203B41FA5}">
                      <a16:colId xmlns:a16="http://schemas.microsoft.com/office/drawing/2014/main" val="3630424418"/>
                    </a:ext>
                  </a:extLst>
                </a:gridCol>
                <a:gridCol w="658368">
                  <a:extLst>
                    <a:ext uri="{9D8B030D-6E8A-4147-A177-3AD203B41FA5}">
                      <a16:colId xmlns:a16="http://schemas.microsoft.com/office/drawing/2014/main" val="897987351"/>
                    </a:ext>
                  </a:extLst>
                </a:gridCol>
                <a:gridCol w="658368">
                  <a:extLst>
                    <a:ext uri="{9D8B030D-6E8A-4147-A177-3AD203B41FA5}">
                      <a16:colId xmlns:a16="http://schemas.microsoft.com/office/drawing/2014/main" val="3383063526"/>
                    </a:ext>
                  </a:extLst>
                </a:gridCol>
                <a:gridCol w="658368">
                  <a:extLst>
                    <a:ext uri="{9D8B030D-6E8A-4147-A177-3AD203B41FA5}">
                      <a16:colId xmlns:a16="http://schemas.microsoft.com/office/drawing/2014/main" val="2659009952"/>
                    </a:ext>
                  </a:extLst>
                </a:gridCol>
                <a:gridCol w="699516">
                  <a:extLst>
                    <a:ext uri="{9D8B030D-6E8A-4147-A177-3AD203B41FA5}">
                      <a16:colId xmlns:a16="http://schemas.microsoft.com/office/drawing/2014/main" val="2425806407"/>
                    </a:ext>
                  </a:extLst>
                </a:gridCol>
                <a:gridCol w="699516">
                  <a:extLst>
                    <a:ext uri="{9D8B030D-6E8A-4147-A177-3AD203B41FA5}">
                      <a16:colId xmlns:a16="http://schemas.microsoft.com/office/drawing/2014/main" val="1691862131"/>
                    </a:ext>
                  </a:extLst>
                </a:gridCol>
                <a:gridCol w="699516">
                  <a:extLst>
                    <a:ext uri="{9D8B030D-6E8A-4147-A177-3AD203B41FA5}">
                      <a16:colId xmlns:a16="http://schemas.microsoft.com/office/drawing/2014/main" val="3960124705"/>
                    </a:ext>
                  </a:extLst>
                </a:gridCol>
                <a:gridCol w="658368">
                  <a:extLst>
                    <a:ext uri="{9D8B030D-6E8A-4147-A177-3AD203B41FA5}">
                      <a16:colId xmlns:a16="http://schemas.microsoft.com/office/drawing/2014/main" val="42504513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588090001"/>
                  </a:ext>
                </a:extLst>
              </a:tr>
              <a:tr h="370840">
                <a:tc>
                  <a:txBody>
                    <a:bodyPr/>
                    <a:lstStyle/>
                    <a:p>
                      <a:r>
                        <a:rPr lang="en-US" sz="1000"/>
                        <a:t>renaultgaa (Renault - Gulf Advantage)</a:t>
                      </a:r>
                    </a:p>
                  </a:txBody>
                  <a:tcPr/>
                </a:tc>
                <a:tc>
                  <a:txBody>
                    <a:bodyPr/>
                    <a:lstStyle/>
                    <a:p>
                      <a:r>
                        <a:rPr lang="en-US" sz="1000"/>
                        <a:t>869</a:t>
                      </a:r>
                    </a:p>
                  </a:txBody>
                  <a:tcPr/>
                </a:tc>
                <a:tc>
                  <a:txBody>
                    <a:bodyPr/>
                    <a:lstStyle/>
                    <a:p>
                      <a:r>
                        <a:rPr lang="en-US" sz="1000"/>
                        <a:t>40</a:t>
                      </a:r>
                    </a:p>
                  </a:txBody>
                  <a:tcPr/>
                </a:tc>
                <a:tc>
                  <a:txBody>
                    <a:bodyPr/>
                    <a:lstStyle/>
                    <a:p>
                      <a:r>
                        <a:rPr lang="en-US" sz="1000"/>
                        <a:t>11</a:t>
                      </a:r>
                    </a:p>
                  </a:txBody>
                  <a:tcPr/>
                </a:tc>
                <a:tc>
                  <a:txBody>
                    <a:bodyPr/>
                    <a:lstStyle/>
                    <a:p>
                      <a:r>
                        <a:rPr lang="en-US" sz="1000"/>
                        <a:t>4</a:t>
                      </a:r>
                    </a:p>
                  </a:txBody>
                  <a:tcPr/>
                </a:tc>
                <a:tc>
                  <a:txBody>
                    <a:bodyPr/>
                    <a:lstStyle/>
                    <a:p>
                      <a:r>
                        <a:rPr lang="en-US" sz="1000"/>
                        <a:t>3</a:t>
                      </a:r>
                    </a:p>
                  </a:txBody>
                  <a:tcPr/>
                </a:tc>
                <a:tc>
                  <a:txBody>
                    <a:bodyPr/>
                    <a:lstStyle/>
                    <a:p>
                      <a:r>
                        <a:rPr lang="en-US" sz="1000"/>
                        <a:t>18</a:t>
                      </a:r>
                    </a:p>
                  </a:txBody>
                  <a:tcPr/>
                </a:tc>
                <a:tc>
                  <a:txBody>
                    <a:bodyPr/>
                    <a:lstStyle/>
                    <a:p>
                      <a:r>
                        <a:rPr lang="en-US" sz="1000"/>
                        <a:t>243</a:t>
                      </a:r>
                    </a:p>
                  </a:txBody>
                  <a:tcPr/>
                </a:tc>
                <a:tc>
                  <a:txBody>
                    <a:bodyPr/>
                    <a:lstStyle/>
                    <a:p>
                      <a:r>
                        <a:rPr lang="en-US" sz="1000"/>
                        <a:t>28</a:t>
                      </a:r>
                    </a:p>
                  </a:txBody>
                  <a:tcPr/>
                </a:tc>
                <a:tc>
                  <a:txBody>
                    <a:bodyPr/>
                    <a:lstStyle/>
                    <a:p>
                      <a:r>
                        <a:rPr lang="en-US" sz="1000"/>
                        <a:t>1.7733%</a:t>
                      </a:r>
                    </a:p>
                  </a:txBody>
                  <a:tcPr/>
                </a:tc>
                <a:extLst>
                  <a:ext uri="{0D108BD9-81ED-4DB2-BD59-A6C34878D82A}">
                    <a16:rowId xmlns:a16="http://schemas.microsoft.com/office/drawing/2014/main" val="2628823708"/>
                  </a:ext>
                </a:extLst>
              </a:tr>
            </a:tbl>
          </a:graphicData>
        </a:graphic>
      </p:graphicFrame>
      <p:sp>
        <p:nvSpPr>
          <p:cNvPr id="3" name="Title 2">
            <a:extLst>
              <a:ext uri="{FF2B5EF4-FFF2-40B4-BE49-F238E27FC236}">
                <a16:creationId xmlns:a16="http://schemas.microsoft.com/office/drawing/2014/main" id="{318CDF99-8A3E-49F0-8A7B-0C5E52954C09}"/>
              </a:ext>
            </a:extLst>
          </p:cNvPr>
          <p:cNvSpPr>
            <a:spLocks noGrp="1"/>
          </p:cNvSpPr>
          <p:nvPr>
            <p:ph type="title"/>
          </p:nvPr>
        </p:nvSpPr>
        <p:spPr/>
        <p:txBody>
          <a:bodyPr/>
          <a:lstStyle/>
          <a:p>
            <a:r>
              <a:rPr lang="en-US"/>
              <a:t>Instagram Key Metrics Table</a:t>
            </a:r>
          </a:p>
        </p:txBody>
      </p:sp>
      <p:sp>
        <p:nvSpPr>
          <p:cNvPr id="4" name="Text Placeholder 3">
            <a:extLst>
              <a:ext uri="{FF2B5EF4-FFF2-40B4-BE49-F238E27FC236}">
                <a16:creationId xmlns:a16="http://schemas.microsoft.com/office/drawing/2014/main" id="{97D1B2E4-0DCE-47F8-B370-0EBCE7CFB1C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592704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DAB46-9EAA-46AB-B691-03335022A13A}"/>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60045724-4D54-44E7-BCF3-E081866BC5CA}"/>
              </a:ext>
            </a:extLst>
          </p:cNvPr>
          <p:cNvGraphicFramePr>
            <a:graphicFrameLocks noGrp="1"/>
          </p:cNvGraphicFramePr>
          <p:nvPr>
            <p:ph type="chart" sz="quarter" idx="13"/>
            <p:extLst>
              <p:ext uri="{D42A27DB-BD31-4B8C-83A1-F6EECF244321}">
                <p14:modId xmlns:p14="http://schemas.microsoft.com/office/powerpoint/2010/main" val="428414357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8E1F27-ADCE-49D1-B7EF-BF461C3536E6}"/>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EC0EBEE9-7D71-4E51-8FA6-D3552A707598}"/>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629698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A04CE-7728-4DA2-A5BE-D38318D8364C}"/>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6968CFF2-1FBD-43A0-88D7-77430DD604C4}"/>
              </a:ext>
            </a:extLst>
          </p:cNvPr>
          <p:cNvGraphicFramePr>
            <a:graphicFrameLocks noGrp="1"/>
          </p:cNvGraphicFramePr>
          <p:nvPr>
            <p:ph type="chart" sz="quarter" idx="13"/>
            <p:extLst>
              <p:ext uri="{D42A27DB-BD31-4B8C-83A1-F6EECF244321}">
                <p14:modId xmlns:p14="http://schemas.microsoft.com/office/powerpoint/2010/main" val="373044307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DE0C61-51C7-4858-B802-A2B8439AC531}"/>
              </a:ext>
            </a:extLst>
          </p:cNvPr>
          <p:cNvSpPr>
            <a:spLocks noGrp="1"/>
          </p:cNvSpPr>
          <p:nvPr>
            <p:ph type="body" sz="quarter" idx="14"/>
          </p:nvPr>
        </p:nvSpPr>
        <p:spPr/>
        <p:txBody>
          <a:bodyPr/>
          <a:lstStyle/>
          <a:p>
            <a:r>
              <a:rPr lang="en-US"/>
              <a:t>01/01/2018 - 03/03/2018</a:t>
            </a:r>
          </a:p>
        </p:txBody>
      </p:sp>
      <p:sp>
        <p:nvSpPr>
          <p:cNvPr id="5" name="Footer Placeholder 4">
            <a:extLst>
              <a:ext uri="{FF2B5EF4-FFF2-40B4-BE49-F238E27FC236}">
                <a16:creationId xmlns:a16="http://schemas.microsoft.com/office/drawing/2014/main" id="{69A3E823-F087-44DE-A56B-B0ECCDEF12CE}"/>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258321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203F13D-AC18-4EF8-8A73-ACFF0F092654}"/>
              </a:ext>
            </a:extLst>
          </p:cNvPr>
          <p:cNvGraphicFramePr>
            <a:graphicFrameLocks noGrp="1"/>
          </p:cNvGraphicFramePr>
          <p:nvPr>
            <p:ph type="tbl" sz="quarter" idx="13"/>
            <p:extLst>
              <p:ext uri="{D42A27DB-BD31-4B8C-83A1-F6EECF244321}">
                <p14:modId xmlns:p14="http://schemas.microsoft.com/office/powerpoint/2010/main" val="49374145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88145243"/>
                    </a:ext>
                  </a:extLst>
                </a:gridCol>
                <a:gridCol w="987552">
                  <a:extLst>
                    <a:ext uri="{9D8B030D-6E8A-4147-A177-3AD203B41FA5}">
                      <a16:colId xmlns:a16="http://schemas.microsoft.com/office/drawing/2014/main" val="2035736939"/>
                    </a:ext>
                  </a:extLst>
                </a:gridCol>
                <a:gridCol w="987552">
                  <a:extLst>
                    <a:ext uri="{9D8B030D-6E8A-4147-A177-3AD203B41FA5}">
                      <a16:colId xmlns:a16="http://schemas.microsoft.com/office/drawing/2014/main" val="3194701392"/>
                    </a:ext>
                  </a:extLst>
                </a:gridCol>
                <a:gridCol w="987552">
                  <a:extLst>
                    <a:ext uri="{9D8B030D-6E8A-4147-A177-3AD203B41FA5}">
                      <a16:colId xmlns:a16="http://schemas.microsoft.com/office/drawing/2014/main" val="2910919447"/>
                    </a:ext>
                  </a:extLst>
                </a:gridCol>
                <a:gridCol w="987552">
                  <a:extLst>
                    <a:ext uri="{9D8B030D-6E8A-4147-A177-3AD203B41FA5}">
                      <a16:colId xmlns:a16="http://schemas.microsoft.com/office/drawing/2014/main" val="2946875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9816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- 2018-01-31 16:07:20</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احجز موعد الصيانة على الإنترنت، واحصل على عروض رينو الشخصية للاستخدام في واحدة من 
مراكز الصيانة لدينا، والمزيد... اطلب التحكم التقني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www.myrenault-me.com</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Book a service appointment online, get personalised MY Renault offers 
to use in one of our service centres, and more…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Request technical support through the link:</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www.myrenault-me.com</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#Renault #CarService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33692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- 2018-01-29 16:02:11</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هل تبحث عن سيارة لعام 2018؟‬
‏‎‫مجموعة رينو الجديدة، اشتر سيارتك الآن واترك الضريبة علينا!‬
‏‎#الضريبة_المضافة #السعودية #رينو‬ ‫#سيارات‬
‫ ‬
‏</a:t>
                      </a:r>
                      <a:r>
                        <a:rPr kumimoji="0" lang="en-US" sz="1000" b="0" i="0" u="none" strike="noStrike" kern="1200" cap="none" spc="0" normalizeH="0" baseline="0" noProof="0">
                          <a:ln>
                            <a:noFill/>
                          </a:ln>
                          <a:solidFill>
                            <a:prstClr val="black"/>
                          </a:solidFill>
                          <a:effectLst/>
                          <a:uLnTx/>
                          <a:uFillTx/>
                          <a:latin typeface="+mn-lt"/>
                          <a:ea typeface="+mn-ea"/>
                          <a:cs typeface="+mn-cs"/>
                        </a:rPr>
                        <a:t>Are you searching for your 2018 car?
‏New Renault Range, Buy now and your VAT is on us!
‏#VAT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11103830"/>
                  </a:ext>
                </a:extLst>
              </a:tr>
            </a:tbl>
          </a:graphicData>
        </a:graphic>
      </p:graphicFrame>
      <p:sp>
        <p:nvSpPr>
          <p:cNvPr id="3" name="Title 2">
            <a:extLst>
              <a:ext uri="{FF2B5EF4-FFF2-40B4-BE49-F238E27FC236}">
                <a16:creationId xmlns:a16="http://schemas.microsoft.com/office/drawing/2014/main" id="{C987519A-7B89-4572-BB8B-E30F89233DC1}"/>
              </a:ext>
            </a:extLst>
          </p:cNvPr>
          <p:cNvSpPr>
            <a:spLocks noGrp="1"/>
          </p:cNvSpPr>
          <p:nvPr>
            <p:ph type="title"/>
          </p:nvPr>
        </p:nvSpPr>
        <p:spPr/>
        <p:txBody>
          <a:bodyPr/>
          <a:lstStyle/>
          <a:p>
            <a:r>
              <a:rPr lang="en-US"/>
              <a:t>Instagram Posts Table - 1 of 8</a:t>
            </a:r>
          </a:p>
        </p:txBody>
      </p:sp>
      <p:sp>
        <p:nvSpPr>
          <p:cNvPr id="4" name="Text Placeholder 3">
            <a:extLst>
              <a:ext uri="{FF2B5EF4-FFF2-40B4-BE49-F238E27FC236}">
                <a16:creationId xmlns:a16="http://schemas.microsoft.com/office/drawing/2014/main" id="{73A0E315-2157-4C6C-A8C1-CDA6F7E0D7E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711701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E3188062-3D47-4E33-8E58-96AD231288B1}"/>
              </a:ext>
            </a:extLst>
          </p:cNvPr>
          <p:cNvGraphicFramePr>
            <a:graphicFrameLocks noGrp="1"/>
          </p:cNvGraphicFramePr>
          <p:nvPr>
            <p:ph type="tbl" sz="quarter" idx="13"/>
            <p:extLst>
              <p:ext uri="{D42A27DB-BD31-4B8C-83A1-F6EECF244321}">
                <p14:modId xmlns:p14="http://schemas.microsoft.com/office/powerpoint/2010/main" val="208949148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46000284"/>
                    </a:ext>
                  </a:extLst>
                </a:gridCol>
                <a:gridCol w="987552">
                  <a:extLst>
                    <a:ext uri="{9D8B030D-6E8A-4147-A177-3AD203B41FA5}">
                      <a16:colId xmlns:a16="http://schemas.microsoft.com/office/drawing/2014/main" val="1087322926"/>
                    </a:ext>
                  </a:extLst>
                </a:gridCol>
                <a:gridCol w="987552">
                  <a:extLst>
                    <a:ext uri="{9D8B030D-6E8A-4147-A177-3AD203B41FA5}">
                      <a16:colId xmlns:a16="http://schemas.microsoft.com/office/drawing/2014/main" val="1074008086"/>
                    </a:ext>
                  </a:extLst>
                </a:gridCol>
                <a:gridCol w="987552">
                  <a:extLst>
                    <a:ext uri="{9D8B030D-6E8A-4147-A177-3AD203B41FA5}">
                      <a16:colId xmlns:a16="http://schemas.microsoft.com/office/drawing/2014/main" val="1787720234"/>
                    </a:ext>
                  </a:extLst>
                </a:gridCol>
                <a:gridCol w="987552">
                  <a:extLst>
                    <a:ext uri="{9D8B030D-6E8A-4147-A177-3AD203B41FA5}">
                      <a16:colId xmlns:a16="http://schemas.microsoft.com/office/drawing/2014/main" val="2084223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0024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- 2018-01-28 16:13:42</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تتميز رينو سيمبول الجديدة بتصميم حديث ومظهر ديناميكي تعززه الخطوط الإنسيابية. استمتع بقيادة 
سيارة أنيقة بسعر معقول!</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تعرف على رينو سيمبول من خلال الرابط في البايو</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
. 
</a:t>
                      </a:r>
                      <a:r>
                        <a:rPr kumimoji="0" lang="en-US" sz="1000" b="0" i="0" u="none" strike="noStrike" kern="1200" cap="none" spc="0" normalizeH="0" baseline="0" noProof="0">
                          <a:ln>
                            <a:noFill/>
                          </a:ln>
                          <a:solidFill>
                            <a:prstClr val="black"/>
                          </a:solidFill>
                          <a:effectLst/>
                          <a:uLnTx/>
                          <a:uFillTx/>
                          <a:latin typeface="+mn-lt"/>
                          <a:ea typeface="+mn-ea"/>
                          <a:cs typeface="+mn-cs"/>
                        </a:rPr>
                        <a:t>The new Renault SYMBOL comes with a modern design. Its sleek body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lines enhancing its dynamic appearance. Driving in style has never been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 affordable!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Discover Renault SYMBOL in the bio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#Renault #SYMBOL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9657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- 2018-01-26 10:51:54</a:t>
                      </a:r>
                      <a:r>
                        <a:rPr kumimoji="0" lang="en-US" sz="1000" b="0" i="0" u="none" strike="noStrike" kern="1200" cap="none" spc="0" normalizeH="0" baseline="0" noProof="0">
                          <a:ln>
                            <a:noFill/>
                          </a:ln>
                          <a:solidFill>
                            <a:prstClr val="black"/>
                          </a:solidFill>
                          <a:effectLst/>
                          <a:uLnTx/>
                          <a:uFillTx/>
                          <a:latin typeface="+mn-lt"/>
                          <a:ea typeface="+mn-ea"/>
                          <a:cs typeface="+mn-cs"/>
                        </a:rPr>
                        <a:t>
.
Enjoy free access to 1000s offers of "Buy 1 Get 1 Free" for dining, beauty, hotels &amp; entertainment.
Download your #MY_Renault app and start saving now!
.
.
‎‫</a:t>
                      </a:r>
                      <a:r>
                        <a:rPr kumimoji="0" lang="ar-AE" sz="1000" b="0" i="0" u="none" strike="noStrike" kern="1200" cap="none" spc="0" normalizeH="0" baseline="0" noProof="0">
                          <a:ln>
                            <a:noFill/>
                          </a:ln>
                          <a:solidFill>
                            <a:prstClr val="black"/>
                          </a:solidFill>
                          <a:effectLst/>
                          <a:uLnTx/>
                          <a:uFillTx/>
                          <a:latin typeface="+mn-lt"/>
                          <a:ea typeface="+mn-ea"/>
                          <a:cs typeface="+mn-cs"/>
                        </a:rPr>
                        <a:t>حمل تطبيق رينو و استمتع بآلاف العروض مجانا تشمل المطاعم، التجميل،الترفيه و الفنادق والمزيد من الخدمات‬:
.
.
</a:t>
                      </a:r>
                      <a:r>
                        <a:rPr kumimoji="0" lang="en-US" sz="1000" b="0" i="0" u="none" strike="noStrike" kern="1200" cap="none" spc="0" normalizeH="0" baseline="0" noProof="0">
                          <a:ln>
                            <a:noFill/>
                          </a:ln>
                          <a:solidFill>
                            <a:prstClr val="black"/>
                          </a:solidFill>
                          <a:effectLst/>
                          <a:uLnTx/>
                          <a:uFillTx/>
                          <a:latin typeface="+mn-lt"/>
                          <a:ea typeface="+mn-ea"/>
                          <a:cs typeface="+mn-cs"/>
                        </a:rPr>
                        <a:t>Get it on Android: https://goo.gl/fQJ1Xu
Get it on iOS: http://apple.co/2eKWrMD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61071089"/>
                  </a:ext>
                </a:extLst>
              </a:tr>
            </a:tbl>
          </a:graphicData>
        </a:graphic>
      </p:graphicFrame>
      <p:sp>
        <p:nvSpPr>
          <p:cNvPr id="3" name="Title 2">
            <a:extLst>
              <a:ext uri="{FF2B5EF4-FFF2-40B4-BE49-F238E27FC236}">
                <a16:creationId xmlns:a16="http://schemas.microsoft.com/office/drawing/2014/main" id="{261475F2-27AB-491E-BB04-34BFAB9DFCB6}"/>
              </a:ext>
            </a:extLst>
          </p:cNvPr>
          <p:cNvSpPr>
            <a:spLocks noGrp="1"/>
          </p:cNvSpPr>
          <p:nvPr>
            <p:ph type="title"/>
          </p:nvPr>
        </p:nvSpPr>
        <p:spPr/>
        <p:txBody>
          <a:bodyPr/>
          <a:lstStyle/>
          <a:p>
            <a:r>
              <a:rPr lang="en-US"/>
              <a:t>Instagram Posts Table - 2 of 8</a:t>
            </a:r>
          </a:p>
        </p:txBody>
      </p:sp>
      <p:sp>
        <p:nvSpPr>
          <p:cNvPr id="4" name="Text Placeholder 3">
            <a:extLst>
              <a:ext uri="{FF2B5EF4-FFF2-40B4-BE49-F238E27FC236}">
                <a16:creationId xmlns:a16="http://schemas.microsoft.com/office/drawing/2014/main" id="{5B68C176-5675-47EF-A925-E83B7B137C5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58412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08C8A55-1958-415A-9794-F7F8DE6C62DC}"/>
              </a:ext>
            </a:extLst>
          </p:cNvPr>
          <p:cNvGraphicFramePr>
            <a:graphicFrameLocks noGrp="1"/>
          </p:cNvGraphicFramePr>
          <p:nvPr>
            <p:ph type="tbl" sz="quarter" idx="13"/>
            <p:extLst>
              <p:ext uri="{D42A27DB-BD31-4B8C-83A1-F6EECF244321}">
                <p14:modId xmlns:p14="http://schemas.microsoft.com/office/powerpoint/2010/main" val="277833618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08187507"/>
                    </a:ext>
                  </a:extLst>
                </a:gridCol>
                <a:gridCol w="987552">
                  <a:extLst>
                    <a:ext uri="{9D8B030D-6E8A-4147-A177-3AD203B41FA5}">
                      <a16:colId xmlns:a16="http://schemas.microsoft.com/office/drawing/2014/main" val="1096268715"/>
                    </a:ext>
                  </a:extLst>
                </a:gridCol>
                <a:gridCol w="987552">
                  <a:extLst>
                    <a:ext uri="{9D8B030D-6E8A-4147-A177-3AD203B41FA5}">
                      <a16:colId xmlns:a16="http://schemas.microsoft.com/office/drawing/2014/main" val="3084407104"/>
                    </a:ext>
                  </a:extLst>
                </a:gridCol>
                <a:gridCol w="987552">
                  <a:extLst>
                    <a:ext uri="{9D8B030D-6E8A-4147-A177-3AD203B41FA5}">
                      <a16:colId xmlns:a16="http://schemas.microsoft.com/office/drawing/2014/main" val="817200454"/>
                    </a:ext>
                  </a:extLst>
                </a:gridCol>
                <a:gridCol w="987552">
                  <a:extLst>
                    <a:ext uri="{9D8B030D-6E8A-4147-A177-3AD203B41FA5}">
                      <a16:colId xmlns:a16="http://schemas.microsoft.com/office/drawing/2014/main" val="3096579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729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- 2018-01-24 16:14:07</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تجلب لك رينو كوليوس الجديدة مع مقصورتها الفسيحة عالم من الرفاهية. استمتع بمقاعد مجهزة 
بخاصية التهوية بالكهرباء، لكل شخص مكان لتخزين أمتعته. 
تعرف على رينو كوليوس من خلال الرابط في البايو</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#كوليوس
.
. 
</a:t>
                      </a:r>
                      <a:r>
                        <a:rPr kumimoji="0" lang="en-US" sz="1000" b="0" i="0" u="none" strike="noStrike" kern="1200" cap="none" spc="0" normalizeH="0" baseline="0" noProof="0">
                          <a:ln>
                            <a:noFill/>
                          </a:ln>
                          <a:solidFill>
                            <a:prstClr val="black"/>
                          </a:solidFill>
                          <a:effectLst/>
                          <a:uLnTx/>
                          <a:uFillTx/>
                          <a:latin typeface="+mn-lt"/>
                          <a:ea typeface="+mn-ea"/>
                          <a:cs typeface="+mn-cs"/>
                        </a:rPr>
                        <a:t>Renault KOLEOS with its spacious cabin brings you into a world of well-</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being. Enjoy its ventilated seats and its genuine living space. everyone 
has a place to store their belongings. 
Discover Renault KOLEOS in the bio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#Renault #KOLEOS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8144635"/>
                  </a:ext>
                </a:extLst>
              </a:tr>
            </a:tbl>
          </a:graphicData>
        </a:graphic>
      </p:graphicFrame>
      <p:sp>
        <p:nvSpPr>
          <p:cNvPr id="3" name="Title 2">
            <a:extLst>
              <a:ext uri="{FF2B5EF4-FFF2-40B4-BE49-F238E27FC236}">
                <a16:creationId xmlns:a16="http://schemas.microsoft.com/office/drawing/2014/main" id="{B694889F-40AB-462A-9274-259FA8F58D1A}"/>
              </a:ext>
            </a:extLst>
          </p:cNvPr>
          <p:cNvSpPr>
            <a:spLocks noGrp="1"/>
          </p:cNvSpPr>
          <p:nvPr>
            <p:ph type="title"/>
          </p:nvPr>
        </p:nvSpPr>
        <p:spPr/>
        <p:txBody>
          <a:bodyPr/>
          <a:lstStyle/>
          <a:p>
            <a:r>
              <a:rPr lang="en-US"/>
              <a:t>Instagram Posts Table - 3 of 8</a:t>
            </a:r>
          </a:p>
        </p:txBody>
      </p:sp>
      <p:sp>
        <p:nvSpPr>
          <p:cNvPr id="4" name="Text Placeholder 3">
            <a:extLst>
              <a:ext uri="{FF2B5EF4-FFF2-40B4-BE49-F238E27FC236}">
                <a16:creationId xmlns:a16="http://schemas.microsoft.com/office/drawing/2014/main" id="{0790AA05-6DB5-4548-8E2D-0A6F4FF61BF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220921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4D556F4-92BD-4FEB-99A0-719BE7164587}"/>
              </a:ext>
            </a:extLst>
          </p:cNvPr>
          <p:cNvGraphicFramePr>
            <a:graphicFrameLocks noGrp="1"/>
          </p:cNvGraphicFramePr>
          <p:nvPr>
            <p:ph type="tbl" sz="quarter" idx="13"/>
            <p:extLst>
              <p:ext uri="{D42A27DB-BD31-4B8C-83A1-F6EECF244321}">
                <p14:modId xmlns:p14="http://schemas.microsoft.com/office/powerpoint/2010/main" val="122739569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37716399"/>
                    </a:ext>
                  </a:extLst>
                </a:gridCol>
                <a:gridCol w="987552">
                  <a:extLst>
                    <a:ext uri="{9D8B030D-6E8A-4147-A177-3AD203B41FA5}">
                      <a16:colId xmlns:a16="http://schemas.microsoft.com/office/drawing/2014/main" val="578408470"/>
                    </a:ext>
                  </a:extLst>
                </a:gridCol>
                <a:gridCol w="987552">
                  <a:extLst>
                    <a:ext uri="{9D8B030D-6E8A-4147-A177-3AD203B41FA5}">
                      <a16:colId xmlns:a16="http://schemas.microsoft.com/office/drawing/2014/main" val="1439072801"/>
                    </a:ext>
                  </a:extLst>
                </a:gridCol>
                <a:gridCol w="987552">
                  <a:extLst>
                    <a:ext uri="{9D8B030D-6E8A-4147-A177-3AD203B41FA5}">
                      <a16:colId xmlns:a16="http://schemas.microsoft.com/office/drawing/2014/main" val="2958999756"/>
                    </a:ext>
                  </a:extLst>
                </a:gridCol>
                <a:gridCol w="987552">
                  <a:extLst>
                    <a:ext uri="{9D8B030D-6E8A-4147-A177-3AD203B41FA5}">
                      <a16:colId xmlns:a16="http://schemas.microsoft.com/office/drawing/2014/main" val="2248717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9992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- 2018-01-22 16:55:04</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تأسر القلوب... تؤكد السيارة رينو داستر الحديثة والمتينة على حضورها القوي من خلال أسلوب المحاربين والشخصية الجريئة التي تمتاز بهما.
تعرف على رينو داستر الحديثة من خلال الرابط في البايو
#رينو #السعودية #سيارات #داستر .
.
</a:t>
                      </a:r>
                      <a:r>
                        <a:rPr kumimoji="0" lang="en-US" sz="1000" b="0" i="0" u="none" strike="noStrike" kern="1200" cap="none" spc="0" normalizeH="0" baseline="0" noProof="0">
                          <a:ln>
                            <a:noFill/>
                          </a:ln>
                          <a:solidFill>
                            <a:prstClr val="black"/>
                          </a:solidFill>
                          <a:effectLst/>
                          <a:uLnTx/>
                          <a:uFillTx/>
                          <a:latin typeface="+mn-lt"/>
                          <a:ea typeface="+mn-ea"/>
                          <a:cs typeface="+mn-cs"/>
                        </a:rPr>
                        <a:t>Fall in love... The modern and sturdy Renault DUSTER asserts its presence with its warrior style and its hardened character.
Discover Renault DUSTER in the bio
#Renault #DUSTER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30176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- 2018-01-21 16:19:20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تبحث عن سيارة لعام 2018؟
‏مجموعة رينو الجديدة، اشتر سيارتك الآن واترك الضريبة علينا!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الضريبة_المضافة‬</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السعودية‬</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سيارات‬</a:t>
                      </a:r>
                      <a:r>
                        <a:rPr kumimoji="0" lang="en-US" sz="1000" b="0" i="0" u="none" strike="noStrike" kern="1200" cap="none" spc="0" normalizeH="0" baseline="0" noProof="0">
                          <a:ln>
                            <a:noFill/>
                          </a:ln>
                          <a:solidFill>
                            <a:prstClr val="black"/>
                          </a:solidFill>
                          <a:effectLst/>
                          <a:uLnTx/>
                          <a:uFillTx/>
                          <a:latin typeface="+mn-lt"/>
                          <a:ea typeface="+mn-ea"/>
                          <a:cs typeface="+mn-cs"/>
                        </a:rPr>
                        <a:t>⁩
‏
‏Are you searching for your 2018 car؟
‏New Renault Range, Buy now and your VAT is on us!
‏⁦‪#VAT‬⁩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17571804"/>
                  </a:ext>
                </a:extLst>
              </a:tr>
            </a:tbl>
          </a:graphicData>
        </a:graphic>
      </p:graphicFrame>
      <p:sp>
        <p:nvSpPr>
          <p:cNvPr id="3" name="Title 2">
            <a:extLst>
              <a:ext uri="{FF2B5EF4-FFF2-40B4-BE49-F238E27FC236}">
                <a16:creationId xmlns:a16="http://schemas.microsoft.com/office/drawing/2014/main" id="{94AA5493-842F-4991-9D14-1B30C3428094}"/>
              </a:ext>
            </a:extLst>
          </p:cNvPr>
          <p:cNvSpPr>
            <a:spLocks noGrp="1"/>
          </p:cNvSpPr>
          <p:nvPr>
            <p:ph type="title"/>
          </p:nvPr>
        </p:nvSpPr>
        <p:spPr/>
        <p:txBody>
          <a:bodyPr/>
          <a:lstStyle/>
          <a:p>
            <a:r>
              <a:rPr lang="en-US"/>
              <a:t>Instagram Posts Table - 4 of 8</a:t>
            </a:r>
          </a:p>
        </p:txBody>
      </p:sp>
      <p:sp>
        <p:nvSpPr>
          <p:cNvPr id="4" name="Text Placeholder 3">
            <a:extLst>
              <a:ext uri="{FF2B5EF4-FFF2-40B4-BE49-F238E27FC236}">
                <a16:creationId xmlns:a16="http://schemas.microsoft.com/office/drawing/2014/main" id="{2A393A2B-8C29-4353-BD97-0A54CEC0CCE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913538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E0758F9-B2A6-4A6C-B539-813F92903C1C}"/>
              </a:ext>
            </a:extLst>
          </p:cNvPr>
          <p:cNvGraphicFramePr>
            <a:graphicFrameLocks noGrp="1"/>
          </p:cNvGraphicFramePr>
          <p:nvPr>
            <p:ph type="tbl" sz="quarter" idx="13"/>
            <p:extLst>
              <p:ext uri="{D42A27DB-BD31-4B8C-83A1-F6EECF244321}">
                <p14:modId xmlns:p14="http://schemas.microsoft.com/office/powerpoint/2010/main" val="236109450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63382909"/>
                    </a:ext>
                  </a:extLst>
                </a:gridCol>
                <a:gridCol w="987552">
                  <a:extLst>
                    <a:ext uri="{9D8B030D-6E8A-4147-A177-3AD203B41FA5}">
                      <a16:colId xmlns:a16="http://schemas.microsoft.com/office/drawing/2014/main" val="1542341606"/>
                    </a:ext>
                  </a:extLst>
                </a:gridCol>
                <a:gridCol w="987552">
                  <a:extLst>
                    <a:ext uri="{9D8B030D-6E8A-4147-A177-3AD203B41FA5}">
                      <a16:colId xmlns:a16="http://schemas.microsoft.com/office/drawing/2014/main" val="4125621262"/>
                    </a:ext>
                  </a:extLst>
                </a:gridCol>
                <a:gridCol w="987552">
                  <a:extLst>
                    <a:ext uri="{9D8B030D-6E8A-4147-A177-3AD203B41FA5}">
                      <a16:colId xmlns:a16="http://schemas.microsoft.com/office/drawing/2014/main" val="3218594618"/>
                    </a:ext>
                  </a:extLst>
                </a:gridCol>
                <a:gridCol w="987552">
                  <a:extLst>
                    <a:ext uri="{9D8B030D-6E8A-4147-A177-3AD203B41FA5}">
                      <a16:colId xmlns:a16="http://schemas.microsoft.com/office/drawing/2014/main" val="1484599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034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- 2018-01-17 16:59:06</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رينو كابتشر تعرف عليها أكثر من خلال الكاميرا التخيلية ثلاثية الأبعاد من خلال الرابط بالبايو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Choose your Renault CAPTUR in a different color of paint and upholstery. with 3D visualization, Follow the link in our bio
#Renault #CAPTUR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51416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- 2018-01-16 19:01:11</a:t>
                      </a:r>
                      <a:r>
                        <a:rPr kumimoji="0" lang="en-US" sz="1000" b="0" i="0" u="none" strike="noStrike" kern="1200" cap="none" spc="0" normalizeH="0" baseline="0" noProof="0">
                          <a:ln>
                            <a:noFill/>
                          </a:ln>
                          <a:solidFill>
                            <a:prstClr val="black"/>
                          </a:solidFill>
                          <a:effectLst/>
                          <a:uLnTx/>
                          <a:uFillTx/>
                          <a:latin typeface="+mn-lt"/>
                          <a:ea typeface="+mn-ea"/>
                          <a:cs typeface="+mn-cs"/>
                        </a:rPr>
                        <a:t>
.
Renault is looking for enthusiastic, aggressive &amp; persuasive Female Telemarketers. Send your CV to info@gulfadvauto.com .
Apply &amp; be a part of our success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81873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- 2018-01-16 15:25:04</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هل تبحث عن سيارة لعام 2018؟‬
‎‫مجموعة رينو الجديدة، اشتر سيارتك الآن واترك الضريبة علينا!‬
‎#‫الضريبة_المضافة #السعودية #رينو‬ ‫#سيارات‬
‫ ‬
</a:t>
                      </a:r>
                      <a:r>
                        <a:rPr kumimoji="0" lang="en-US" sz="1000" b="0" i="0" u="none" strike="noStrike" kern="1200" cap="none" spc="0" normalizeH="0" baseline="0" noProof="0">
                          <a:ln>
                            <a:noFill/>
                          </a:ln>
                          <a:solidFill>
                            <a:prstClr val="black"/>
                          </a:solidFill>
                          <a:effectLst/>
                          <a:uLnTx/>
                          <a:uFillTx/>
                          <a:latin typeface="+mn-lt"/>
                          <a:ea typeface="+mn-ea"/>
                          <a:cs typeface="+mn-cs"/>
                        </a:rPr>
                        <a:t>Are you searching for your 2018 car?
New Renault Range, Buy now and your VAT is on us!
#VAT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48822750"/>
                  </a:ext>
                </a:extLst>
              </a:tr>
            </a:tbl>
          </a:graphicData>
        </a:graphic>
      </p:graphicFrame>
      <p:sp>
        <p:nvSpPr>
          <p:cNvPr id="3" name="Title 2">
            <a:extLst>
              <a:ext uri="{FF2B5EF4-FFF2-40B4-BE49-F238E27FC236}">
                <a16:creationId xmlns:a16="http://schemas.microsoft.com/office/drawing/2014/main" id="{DB9DB97B-D45D-427E-A3DC-FED01D5967CE}"/>
              </a:ext>
            </a:extLst>
          </p:cNvPr>
          <p:cNvSpPr>
            <a:spLocks noGrp="1"/>
          </p:cNvSpPr>
          <p:nvPr>
            <p:ph type="title"/>
          </p:nvPr>
        </p:nvSpPr>
        <p:spPr/>
        <p:txBody>
          <a:bodyPr/>
          <a:lstStyle/>
          <a:p>
            <a:r>
              <a:rPr lang="en-US"/>
              <a:t>Instagram Posts Table - 5 of 8</a:t>
            </a:r>
          </a:p>
        </p:txBody>
      </p:sp>
      <p:sp>
        <p:nvSpPr>
          <p:cNvPr id="4" name="Text Placeholder 3">
            <a:extLst>
              <a:ext uri="{FF2B5EF4-FFF2-40B4-BE49-F238E27FC236}">
                <a16:creationId xmlns:a16="http://schemas.microsoft.com/office/drawing/2014/main" id="{D370A7B1-B6EB-42E5-A413-E3302F2F245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412348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0E76A02-ADC2-4BF9-AF32-C0744FDA2C74}"/>
              </a:ext>
            </a:extLst>
          </p:cNvPr>
          <p:cNvGraphicFramePr>
            <a:graphicFrameLocks noGrp="1"/>
          </p:cNvGraphicFramePr>
          <p:nvPr>
            <p:ph type="tbl" sz="quarter" idx="13"/>
            <p:extLst>
              <p:ext uri="{D42A27DB-BD31-4B8C-83A1-F6EECF244321}">
                <p14:modId xmlns:p14="http://schemas.microsoft.com/office/powerpoint/2010/main" val="340886637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14858341"/>
                    </a:ext>
                  </a:extLst>
                </a:gridCol>
                <a:gridCol w="987552">
                  <a:extLst>
                    <a:ext uri="{9D8B030D-6E8A-4147-A177-3AD203B41FA5}">
                      <a16:colId xmlns:a16="http://schemas.microsoft.com/office/drawing/2014/main" val="3614841407"/>
                    </a:ext>
                  </a:extLst>
                </a:gridCol>
                <a:gridCol w="987552">
                  <a:extLst>
                    <a:ext uri="{9D8B030D-6E8A-4147-A177-3AD203B41FA5}">
                      <a16:colId xmlns:a16="http://schemas.microsoft.com/office/drawing/2014/main" val="3275418879"/>
                    </a:ext>
                  </a:extLst>
                </a:gridCol>
                <a:gridCol w="987552">
                  <a:extLst>
                    <a:ext uri="{9D8B030D-6E8A-4147-A177-3AD203B41FA5}">
                      <a16:colId xmlns:a16="http://schemas.microsoft.com/office/drawing/2014/main" val="78759931"/>
                    </a:ext>
                  </a:extLst>
                </a:gridCol>
                <a:gridCol w="987552">
                  <a:extLst>
                    <a:ext uri="{9D8B030D-6E8A-4147-A177-3AD203B41FA5}">
                      <a16:colId xmlns:a16="http://schemas.microsoft.com/office/drawing/2014/main" val="4186519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7835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- 2018-01-15 16:49:04</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مع رينو كابتشر، يمكنك أن تجني مزايا التقدم التقني المتحقق على مدار تاريخنا البالغ 35 عامًا في سباقات فورميولا 1.
تعرف على رينو كابتشر الحديثة من خلال الرابط في البايو  #رينو #السعودية #سيارات #رينو #كابتشر
</a:t>
                      </a:r>
                      <a:r>
                        <a:rPr kumimoji="0" lang="en-US" sz="1000" b="0" i="0" u="none" strike="noStrike" kern="1200" cap="none" spc="0" normalizeH="0" baseline="0" noProof="0">
                          <a:ln>
                            <a:noFill/>
                          </a:ln>
                          <a:solidFill>
                            <a:prstClr val="black"/>
                          </a:solidFill>
                          <a:effectLst/>
                          <a:uLnTx/>
                          <a:uFillTx/>
                          <a:latin typeface="+mn-lt"/>
                          <a:ea typeface="+mn-ea"/>
                          <a:cs typeface="+mn-cs"/>
                        </a:rPr>
                        <a:t>With Renault CAPTUR, you can reap the benefits of the technological advances made during our 35 years in Formula 1 racing.
Discover Renault CAPTUR in the bio
#Renault #CAPTUR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32961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- 2018-01-14 16:10:09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الشغف بالرياضية هو محركنا الدافع على مدار ما يزيد على 115 عامًا.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Sporting passion has driven us for over 115 years.
#Cars #KSA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90811196"/>
                  </a:ext>
                </a:extLst>
              </a:tr>
            </a:tbl>
          </a:graphicData>
        </a:graphic>
      </p:graphicFrame>
      <p:sp>
        <p:nvSpPr>
          <p:cNvPr id="3" name="Title 2">
            <a:extLst>
              <a:ext uri="{FF2B5EF4-FFF2-40B4-BE49-F238E27FC236}">
                <a16:creationId xmlns:a16="http://schemas.microsoft.com/office/drawing/2014/main" id="{FF9BE634-7CDB-4A78-A04F-EF9207D58101}"/>
              </a:ext>
            </a:extLst>
          </p:cNvPr>
          <p:cNvSpPr>
            <a:spLocks noGrp="1"/>
          </p:cNvSpPr>
          <p:nvPr>
            <p:ph type="title"/>
          </p:nvPr>
        </p:nvSpPr>
        <p:spPr/>
        <p:txBody>
          <a:bodyPr/>
          <a:lstStyle/>
          <a:p>
            <a:r>
              <a:rPr lang="en-US"/>
              <a:t>Instagram Posts Table - 6 of 8</a:t>
            </a:r>
          </a:p>
        </p:txBody>
      </p:sp>
      <p:sp>
        <p:nvSpPr>
          <p:cNvPr id="4" name="Text Placeholder 3">
            <a:extLst>
              <a:ext uri="{FF2B5EF4-FFF2-40B4-BE49-F238E27FC236}">
                <a16:creationId xmlns:a16="http://schemas.microsoft.com/office/drawing/2014/main" id="{9DB6641E-1602-49EC-A839-C60E5ACEB56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978871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3ED1D6D-0153-40AB-8DB3-7255520B41BA}"/>
              </a:ext>
            </a:extLst>
          </p:cNvPr>
          <p:cNvGraphicFramePr>
            <a:graphicFrameLocks noGrp="1"/>
          </p:cNvGraphicFramePr>
          <p:nvPr>
            <p:ph type="tbl" sz="quarter" idx="13"/>
            <p:extLst>
              <p:ext uri="{D42A27DB-BD31-4B8C-83A1-F6EECF244321}">
                <p14:modId xmlns:p14="http://schemas.microsoft.com/office/powerpoint/2010/main" val="65799666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80994513"/>
                    </a:ext>
                  </a:extLst>
                </a:gridCol>
                <a:gridCol w="987552">
                  <a:extLst>
                    <a:ext uri="{9D8B030D-6E8A-4147-A177-3AD203B41FA5}">
                      <a16:colId xmlns:a16="http://schemas.microsoft.com/office/drawing/2014/main" val="2836857633"/>
                    </a:ext>
                  </a:extLst>
                </a:gridCol>
                <a:gridCol w="987552">
                  <a:extLst>
                    <a:ext uri="{9D8B030D-6E8A-4147-A177-3AD203B41FA5}">
                      <a16:colId xmlns:a16="http://schemas.microsoft.com/office/drawing/2014/main" val="1680538950"/>
                    </a:ext>
                  </a:extLst>
                </a:gridCol>
                <a:gridCol w="987552">
                  <a:extLst>
                    <a:ext uri="{9D8B030D-6E8A-4147-A177-3AD203B41FA5}">
                      <a16:colId xmlns:a16="http://schemas.microsoft.com/office/drawing/2014/main" val="1941718396"/>
                    </a:ext>
                  </a:extLst>
                </a:gridCol>
                <a:gridCol w="987552">
                  <a:extLst>
                    <a:ext uri="{9D8B030D-6E8A-4147-A177-3AD203B41FA5}">
                      <a16:colId xmlns:a16="http://schemas.microsoft.com/office/drawing/2014/main" val="1604135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6510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- 2018-01-11 09:34:26</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هل تبحث عن سيارة لعام 2018؟‬
‎‫مجموعة رينو الجديدة، اشتر سيارتك الآن واترك الضريبة علينا!‬
‎#‫الضريبة_المضافة #السعودية #رينو‬ ‫#سيارات‬
‫ ‬
</a:t>
                      </a:r>
                      <a:r>
                        <a:rPr kumimoji="0" lang="en-US" sz="1000" b="0" i="0" u="none" strike="noStrike" kern="1200" cap="none" spc="0" normalizeH="0" baseline="0" noProof="0">
                          <a:ln>
                            <a:noFill/>
                          </a:ln>
                          <a:solidFill>
                            <a:prstClr val="black"/>
                          </a:solidFill>
                          <a:effectLst/>
                          <a:uLnTx/>
                          <a:uFillTx/>
                          <a:latin typeface="+mn-lt"/>
                          <a:ea typeface="+mn-ea"/>
                          <a:cs typeface="+mn-cs"/>
                        </a:rPr>
                        <a:t>Are you searching for your 2018 car?
New Renault Range, Buy now and your VAT is on us!
#VAT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15102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- 2018-01-09 18:19:04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أطلق لنفسك العنان مع سيارات رينو المتناغمة والديناميكية متعددة الأغراض ذات التصاميم الرائعة لتتمتع بقيادة اسهل واكثر متعة
</a:t>
                      </a:r>
                      <a:r>
                        <a:rPr kumimoji="0" lang="en-US" sz="1000" b="0" i="0" u="none" strike="noStrike" kern="1200" cap="none" spc="0" normalizeH="0" baseline="0" noProof="0">
                          <a:ln>
                            <a:noFill/>
                          </a:ln>
                          <a:solidFill>
                            <a:prstClr val="black"/>
                          </a:solidFill>
                          <a:effectLst/>
                          <a:uLnTx/>
                          <a:uFillTx/>
                          <a:latin typeface="+mn-lt"/>
                          <a:ea typeface="+mn-ea"/>
                          <a:cs typeface="+mn-cs"/>
                        </a:rPr>
                        <a:t>Unleash the potential of navigation tools to make your journeys easier and more fun.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46865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- 2018-01-08 17:09:04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تحتاج الى مساحة؟ صممت رينو دوكر فان بفكر متطور لمنحك مساحة راحة قابلة للاستخدام
تعرف على سيارات رينو الجديدة من خلال الرابط بالبايو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Need Space? Renault DOKKER Van thinks big and is generous with its usable space.
Discover our new range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50483433"/>
                  </a:ext>
                </a:extLst>
              </a:tr>
            </a:tbl>
          </a:graphicData>
        </a:graphic>
      </p:graphicFrame>
      <p:sp>
        <p:nvSpPr>
          <p:cNvPr id="3" name="Title 2">
            <a:extLst>
              <a:ext uri="{FF2B5EF4-FFF2-40B4-BE49-F238E27FC236}">
                <a16:creationId xmlns:a16="http://schemas.microsoft.com/office/drawing/2014/main" id="{049119DD-CA11-4B8E-AA94-E0F40235AC0A}"/>
              </a:ext>
            </a:extLst>
          </p:cNvPr>
          <p:cNvSpPr>
            <a:spLocks noGrp="1"/>
          </p:cNvSpPr>
          <p:nvPr>
            <p:ph type="title"/>
          </p:nvPr>
        </p:nvSpPr>
        <p:spPr/>
        <p:txBody>
          <a:bodyPr/>
          <a:lstStyle/>
          <a:p>
            <a:r>
              <a:rPr lang="en-US"/>
              <a:t>Instagram Posts Table - 7 of 8</a:t>
            </a:r>
          </a:p>
        </p:txBody>
      </p:sp>
      <p:sp>
        <p:nvSpPr>
          <p:cNvPr id="4" name="Text Placeholder 3">
            <a:extLst>
              <a:ext uri="{FF2B5EF4-FFF2-40B4-BE49-F238E27FC236}">
                <a16:creationId xmlns:a16="http://schemas.microsoft.com/office/drawing/2014/main" id="{D7B6A60A-5EEC-4A92-8D68-5EA9EFDE93A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088196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62FC58E-56E6-4B5A-A59A-65F830FA25BC}"/>
              </a:ext>
            </a:extLst>
          </p:cNvPr>
          <p:cNvGraphicFramePr>
            <a:graphicFrameLocks noGrp="1"/>
          </p:cNvGraphicFramePr>
          <p:nvPr>
            <p:ph type="tbl" sz="quarter" idx="13"/>
            <p:extLst>
              <p:ext uri="{D42A27DB-BD31-4B8C-83A1-F6EECF244321}">
                <p14:modId xmlns:p14="http://schemas.microsoft.com/office/powerpoint/2010/main" val="166584982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65892551"/>
                    </a:ext>
                  </a:extLst>
                </a:gridCol>
                <a:gridCol w="987552">
                  <a:extLst>
                    <a:ext uri="{9D8B030D-6E8A-4147-A177-3AD203B41FA5}">
                      <a16:colId xmlns:a16="http://schemas.microsoft.com/office/drawing/2014/main" val="377178316"/>
                    </a:ext>
                  </a:extLst>
                </a:gridCol>
                <a:gridCol w="987552">
                  <a:extLst>
                    <a:ext uri="{9D8B030D-6E8A-4147-A177-3AD203B41FA5}">
                      <a16:colId xmlns:a16="http://schemas.microsoft.com/office/drawing/2014/main" val="1368987596"/>
                    </a:ext>
                  </a:extLst>
                </a:gridCol>
                <a:gridCol w="987552">
                  <a:extLst>
                    <a:ext uri="{9D8B030D-6E8A-4147-A177-3AD203B41FA5}">
                      <a16:colId xmlns:a16="http://schemas.microsoft.com/office/drawing/2014/main" val="1142344867"/>
                    </a:ext>
                  </a:extLst>
                </a:gridCol>
                <a:gridCol w="987552">
                  <a:extLst>
                    <a:ext uri="{9D8B030D-6E8A-4147-A177-3AD203B41FA5}">
                      <a16:colId xmlns:a16="http://schemas.microsoft.com/office/drawing/2014/main" val="413544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5846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- 2018-01-07 16:37:04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سيمبوز تقدم رؤية جديدة للرحلة. القيادة الذاتية تسمح لك بإعادة ترتيب وقتك على متنها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Renault SYMBIOZ offers a new vision of the journey. Autonomous driving allows you to reinvent your time on board.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86648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- 2018-01-03 17:29:07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سيمبول تناسب أسلوب حياتك العصري والعملي!
‏تعرف على سيارات رينو الجديدة من خلال الرابط الموجود في البايو.
.
‏</a:t>
                      </a:r>
                      <a:r>
                        <a:rPr kumimoji="0" lang="en-US" sz="1000" b="0" i="0" u="none" strike="noStrike" kern="1200" cap="none" spc="0" normalizeH="0" baseline="0" noProof="0">
                          <a:ln>
                            <a:noFill/>
                          </a:ln>
                          <a:solidFill>
                            <a:prstClr val="black"/>
                          </a:solidFill>
                          <a:effectLst/>
                          <a:uLnTx/>
                          <a:uFillTx/>
                          <a:latin typeface="+mn-lt"/>
                          <a:ea typeface="+mn-ea"/>
                          <a:cs typeface="+mn-cs"/>
                        </a:rPr>
                        <a:t>Renault Symbol fits your modern and practical life style!⁩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919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- 2018-01-01 15:47:04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دوكر فان سيارة متناغمة وديناميكية متعددة الأغراض ذات تصميم رائع
تعرف على سيارات رينو الجديدة من خلال الرابط الموجود بالبايو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Renault DOKKER Van a harmonious and dynamic utility vehicle with great design.
Discover our new range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94833545"/>
                  </a:ext>
                </a:extLst>
              </a:tr>
            </a:tbl>
          </a:graphicData>
        </a:graphic>
      </p:graphicFrame>
      <p:sp>
        <p:nvSpPr>
          <p:cNvPr id="3" name="Title 2">
            <a:extLst>
              <a:ext uri="{FF2B5EF4-FFF2-40B4-BE49-F238E27FC236}">
                <a16:creationId xmlns:a16="http://schemas.microsoft.com/office/drawing/2014/main" id="{90A3F4DD-90FE-409C-B1F6-AC1BDE75A3C9}"/>
              </a:ext>
            </a:extLst>
          </p:cNvPr>
          <p:cNvSpPr>
            <a:spLocks noGrp="1"/>
          </p:cNvSpPr>
          <p:nvPr>
            <p:ph type="title"/>
          </p:nvPr>
        </p:nvSpPr>
        <p:spPr/>
        <p:txBody>
          <a:bodyPr/>
          <a:lstStyle/>
          <a:p>
            <a:r>
              <a:rPr lang="en-US"/>
              <a:t>Instagram Posts Table - 8 of 8</a:t>
            </a:r>
          </a:p>
        </p:txBody>
      </p:sp>
      <p:sp>
        <p:nvSpPr>
          <p:cNvPr id="4" name="Text Placeholder 3">
            <a:extLst>
              <a:ext uri="{FF2B5EF4-FFF2-40B4-BE49-F238E27FC236}">
                <a16:creationId xmlns:a16="http://schemas.microsoft.com/office/drawing/2014/main" id="{41B36430-F460-46BE-811C-7DA967CFCAD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804404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1E4B3-7F9B-4354-AB90-1C6011D679D6}"/>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A5064747-2D9A-4A6E-B88D-A0EEA5339960}"/>
              </a:ext>
            </a:extLst>
          </p:cNvPr>
          <p:cNvGraphicFramePr>
            <a:graphicFrameLocks noGrp="1"/>
          </p:cNvGraphicFramePr>
          <p:nvPr>
            <p:ph type="chart" sz="quarter" idx="13"/>
            <p:extLst>
              <p:ext uri="{D42A27DB-BD31-4B8C-83A1-F6EECF244321}">
                <p14:modId xmlns:p14="http://schemas.microsoft.com/office/powerpoint/2010/main" val="1883790623"/>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DCD70F-6D95-4293-87D4-5A8D2E5AB660}"/>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0432E215-E46B-42CD-86E9-DD50B32AA2FA}"/>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0893494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20180308_075118</Template>
  <TotalTime>0</TotalTime>
  <Words>468</Words>
  <Application>Microsoft Office PowerPoint</Application>
  <PresentationFormat>On-screen Show (4:3)</PresentationFormat>
  <Paragraphs>195</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Lato</vt:lpstr>
      <vt:lpstr>quintly_template</vt:lpstr>
      <vt:lpstr>Overview</vt:lpstr>
      <vt:lpstr>Instagram Followers Total</vt:lpstr>
      <vt:lpstr>Instagram Key Metrics Table</vt:lpstr>
      <vt:lpstr>Instagram Followers Change Rate</vt:lpstr>
      <vt:lpstr>Instagram Interaction Rate</vt:lpstr>
      <vt:lpstr>Instagram Posts Table - 1 of 8</vt:lpstr>
      <vt:lpstr>Instagram Posts Table - 2 of 8</vt:lpstr>
      <vt:lpstr>Instagram Posts Table - 3 of 8</vt:lpstr>
      <vt:lpstr>Instagram Posts Table - 4 of 8</vt:lpstr>
      <vt:lpstr>Instagram Posts Table - 5 of 8</vt:lpstr>
      <vt:lpstr>Instagram Posts Table - 6 of 8</vt:lpstr>
      <vt:lpstr>Instagram Posts Table - 7 of 8</vt:lpstr>
      <vt:lpstr>Instagram Posts Table - 8 of 8</vt:lpstr>
      <vt:lpstr>Instagram Average Interactions Per Post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2018-03-08T07:51:19Z</dcterms:created>
  <dcterms:modified xsi:type="dcterms:W3CDTF">2018-03-08T07:51:42Z</dcterms:modified>
</cp:coreProperties>
</file>