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2" r:id="rId7"/>
    <p:sldId id="263" r:id="rId8"/>
    <p:sldId id="264" r:id="rId9"/>
    <p:sldId id="265" r:id="rId10"/>
    <p:sldId id="266" r:id="rId11"/>
    <p:sldId id="267" r:id="rId1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13"/>
      <p:bold r:id="rId14"/>
      <p:italic r:id="rId15"/>
      <p:boldItalic r:id="rId1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A9F4"/>
    <a:srgbClr val="C0C0C0"/>
    <a:srgbClr val="5F5F5F"/>
    <a:srgbClr val="00AEF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91" autoAdjust="0"/>
    <p:restoredTop sz="96405"/>
  </p:normalViewPr>
  <p:slideViewPr>
    <p:cSldViewPr snapToGrid="0">
      <p:cViewPr varScale="1">
        <p:scale>
          <a:sx n="75" d="100"/>
          <a:sy n="75" d="100"/>
        </p:scale>
        <p:origin x="648" y="6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1.fntdata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font" Target="fonts/font4.fntdata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font" Target="fonts/font3.fntdata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2.fntdata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alrabiesocial (Al Rabie)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Sheet1!$A$2:$A$29</c:f>
              <c:numCache>
                <c:formatCode>m/d/yyyy</c:formatCode>
                <c:ptCount val="28"/>
                <c:pt idx="0">
                  <c:v>43132</c:v>
                </c:pt>
                <c:pt idx="1">
                  <c:v>43133</c:v>
                </c:pt>
                <c:pt idx="2">
                  <c:v>43134</c:v>
                </c:pt>
                <c:pt idx="3">
                  <c:v>43135</c:v>
                </c:pt>
                <c:pt idx="4">
                  <c:v>43136</c:v>
                </c:pt>
                <c:pt idx="5">
                  <c:v>43137</c:v>
                </c:pt>
                <c:pt idx="6">
                  <c:v>43138</c:v>
                </c:pt>
                <c:pt idx="7">
                  <c:v>43139</c:v>
                </c:pt>
                <c:pt idx="8">
                  <c:v>43140</c:v>
                </c:pt>
                <c:pt idx="9">
                  <c:v>43141</c:v>
                </c:pt>
                <c:pt idx="10">
                  <c:v>43142</c:v>
                </c:pt>
                <c:pt idx="11">
                  <c:v>43143</c:v>
                </c:pt>
                <c:pt idx="12">
                  <c:v>43144</c:v>
                </c:pt>
                <c:pt idx="13">
                  <c:v>43145</c:v>
                </c:pt>
                <c:pt idx="14">
                  <c:v>43146</c:v>
                </c:pt>
                <c:pt idx="15">
                  <c:v>43147</c:v>
                </c:pt>
                <c:pt idx="16">
                  <c:v>43148</c:v>
                </c:pt>
                <c:pt idx="17">
                  <c:v>43149</c:v>
                </c:pt>
                <c:pt idx="18">
                  <c:v>43150</c:v>
                </c:pt>
                <c:pt idx="19">
                  <c:v>43151</c:v>
                </c:pt>
                <c:pt idx="20">
                  <c:v>43152</c:v>
                </c:pt>
                <c:pt idx="21">
                  <c:v>43153</c:v>
                </c:pt>
                <c:pt idx="22">
                  <c:v>43154</c:v>
                </c:pt>
                <c:pt idx="23">
                  <c:v>43155</c:v>
                </c:pt>
                <c:pt idx="24">
                  <c:v>43156</c:v>
                </c:pt>
                <c:pt idx="25">
                  <c:v>43157</c:v>
                </c:pt>
                <c:pt idx="26">
                  <c:v>43158</c:v>
                </c:pt>
                <c:pt idx="27">
                  <c:v>43159</c:v>
                </c:pt>
              </c:numCache>
            </c:numRef>
          </c:cat>
          <c:val>
            <c:numRef>
              <c:f>Sheet1!$B$2:$B$29</c:f>
              <c:numCache>
                <c:formatCode>General</c:formatCode>
                <c:ptCount val="28"/>
                <c:pt idx="0">
                  <c:v>44524</c:v>
                </c:pt>
                <c:pt idx="1">
                  <c:v>44535</c:v>
                </c:pt>
                <c:pt idx="2">
                  <c:v>44557</c:v>
                </c:pt>
                <c:pt idx="3">
                  <c:v>44569</c:v>
                </c:pt>
                <c:pt idx="4">
                  <c:v>44580</c:v>
                </c:pt>
                <c:pt idx="5">
                  <c:v>44595</c:v>
                </c:pt>
                <c:pt idx="6">
                  <c:v>44623</c:v>
                </c:pt>
                <c:pt idx="7">
                  <c:v>44629</c:v>
                </c:pt>
                <c:pt idx="8">
                  <c:v>44637</c:v>
                </c:pt>
                <c:pt idx="9">
                  <c:v>44648</c:v>
                </c:pt>
                <c:pt idx="10">
                  <c:v>44656</c:v>
                </c:pt>
                <c:pt idx="11">
                  <c:v>44666</c:v>
                </c:pt>
                <c:pt idx="12">
                  <c:v>44679</c:v>
                </c:pt>
                <c:pt idx="13">
                  <c:v>44706</c:v>
                </c:pt>
                <c:pt idx="14">
                  <c:v>44720</c:v>
                </c:pt>
                <c:pt idx="15">
                  <c:v>44734</c:v>
                </c:pt>
                <c:pt idx="16">
                  <c:v>44753</c:v>
                </c:pt>
                <c:pt idx="17">
                  <c:v>44769</c:v>
                </c:pt>
                <c:pt idx="18">
                  <c:v>44775</c:v>
                </c:pt>
                <c:pt idx="19">
                  <c:v>44800</c:v>
                </c:pt>
                <c:pt idx="20">
                  <c:v>44819</c:v>
                </c:pt>
                <c:pt idx="21">
                  <c:v>44872</c:v>
                </c:pt>
                <c:pt idx="22">
                  <c:v>44913</c:v>
                </c:pt>
                <c:pt idx="23">
                  <c:v>44954</c:v>
                </c:pt>
                <c:pt idx="24">
                  <c:v>44994</c:v>
                </c:pt>
                <c:pt idx="25">
                  <c:v>45037</c:v>
                </c:pt>
                <c:pt idx="26">
                  <c:v>45065</c:v>
                </c:pt>
                <c:pt idx="27">
                  <c:v>45086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9E36-4948-8834-6A31328AA11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46171256"/>
        <c:axId val="46171584"/>
      </c:lineChart>
      <c:dateAx>
        <c:axId val="46171256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6171584"/>
        <c:crosses val="autoZero"/>
        <c:auto val="1"/>
        <c:lblOffset val="100"/>
        <c:baseTimeUnit val="days"/>
      </c:dateAx>
      <c:valAx>
        <c:axId val="4617158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617125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alrabiesocial (Al Rabie)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Sheet1!$A$2:$A$29</c:f>
              <c:numCache>
                <c:formatCode>m/d/yyyy</c:formatCode>
                <c:ptCount val="28"/>
                <c:pt idx="0">
                  <c:v>43132</c:v>
                </c:pt>
                <c:pt idx="1">
                  <c:v>43133</c:v>
                </c:pt>
                <c:pt idx="2">
                  <c:v>43134</c:v>
                </c:pt>
                <c:pt idx="3">
                  <c:v>43135</c:v>
                </c:pt>
                <c:pt idx="4">
                  <c:v>43136</c:v>
                </c:pt>
                <c:pt idx="5">
                  <c:v>43137</c:v>
                </c:pt>
                <c:pt idx="6">
                  <c:v>43138</c:v>
                </c:pt>
                <c:pt idx="7">
                  <c:v>43139</c:v>
                </c:pt>
                <c:pt idx="8">
                  <c:v>43140</c:v>
                </c:pt>
                <c:pt idx="9">
                  <c:v>43141</c:v>
                </c:pt>
                <c:pt idx="10">
                  <c:v>43142</c:v>
                </c:pt>
                <c:pt idx="11">
                  <c:v>43143</c:v>
                </c:pt>
                <c:pt idx="12">
                  <c:v>43144</c:v>
                </c:pt>
                <c:pt idx="13">
                  <c:v>43145</c:v>
                </c:pt>
                <c:pt idx="14">
                  <c:v>43146</c:v>
                </c:pt>
                <c:pt idx="15">
                  <c:v>43147</c:v>
                </c:pt>
                <c:pt idx="16">
                  <c:v>43148</c:v>
                </c:pt>
                <c:pt idx="17">
                  <c:v>43149</c:v>
                </c:pt>
                <c:pt idx="18">
                  <c:v>43150</c:v>
                </c:pt>
                <c:pt idx="19">
                  <c:v>43151</c:v>
                </c:pt>
                <c:pt idx="20">
                  <c:v>43152</c:v>
                </c:pt>
                <c:pt idx="21">
                  <c:v>43153</c:v>
                </c:pt>
                <c:pt idx="22">
                  <c:v>43154</c:v>
                </c:pt>
                <c:pt idx="23">
                  <c:v>43155</c:v>
                </c:pt>
                <c:pt idx="24">
                  <c:v>43156</c:v>
                </c:pt>
                <c:pt idx="25">
                  <c:v>43157</c:v>
                </c:pt>
                <c:pt idx="26">
                  <c:v>43158</c:v>
                </c:pt>
                <c:pt idx="27">
                  <c:v>43159</c:v>
                </c:pt>
              </c:numCache>
            </c:numRef>
          </c:cat>
          <c:val>
            <c:numRef>
              <c:f>Sheet1!$B$2:$B$29</c:f>
              <c:numCache>
                <c:formatCode>General</c:formatCode>
                <c:ptCount val="28"/>
                <c:pt idx="0">
                  <c:v>3.8196238793898003E-2</c:v>
                </c:pt>
                <c:pt idx="1">
                  <c:v>2.4705776659779001E-2</c:v>
                </c:pt>
                <c:pt idx="2">
                  <c:v>4.9399348826764999E-2</c:v>
                </c:pt>
                <c:pt idx="3">
                  <c:v>2.6931795228584E-2</c:v>
                </c:pt>
                <c:pt idx="4">
                  <c:v>2.4680831968408999E-2</c:v>
                </c:pt>
                <c:pt idx="5">
                  <c:v>3.3647375504711002E-2</c:v>
                </c:pt>
                <c:pt idx="6">
                  <c:v>6.2787307994169997E-2</c:v>
                </c:pt>
                <c:pt idx="7">
                  <c:v>1.3445980772247E-2</c:v>
                </c:pt>
                <c:pt idx="8">
                  <c:v>1.7925564095094999E-2</c:v>
                </c:pt>
                <c:pt idx="9">
                  <c:v>2.4643233192195E-2</c:v>
                </c:pt>
                <c:pt idx="10">
                  <c:v>1.791793585379E-2</c:v>
                </c:pt>
                <c:pt idx="11">
                  <c:v>2.2393407380867002E-2</c:v>
                </c:pt>
                <c:pt idx="12">
                  <c:v>2.9104912013612001E-2</c:v>
                </c:pt>
                <c:pt idx="13">
                  <c:v>6.0431075001678998E-2</c:v>
                </c:pt>
                <c:pt idx="14">
                  <c:v>3.1315707063928999E-2</c:v>
                </c:pt>
                <c:pt idx="15">
                  <c:v>3.1305903398926999E-2</c:v>
                </c:pt>
                <c:pt idx="16">
                  <c:v>4.2473286538204001E-2</c:v>
                </c:pt>
                <c:pt idx="17">
                  <c:v>3.5751793175875998E-2</c:v>
                </c:pt>
                <c:pt idx="18">
                  <c:v>1.3402130938819E-2</c:v>
                </c:pt>
                <c:pt idx="19">
                  <c:v>5.5834729201563002E-2</c:v>
                </c:pt>
                <c:pt idx="20">
                  <c:v>4.2410714285714003E-2</c:v>
                </c:pt>
                <c:pt idx="21">
                  <c:v>0.11825341930878</c:v>
                </c:pt>
                <c:pt idx="22">
                  <c:v>9.1371010875378994E-2</c:v>
                </c:pt>
                <c:pt idx="23">
                  <c:v>9.1287600472024E-2</c:v>
                </c:pt>
                <c:pt idx="24">
                  <c:v>8.8979846064866003E-2</c:v>
                </c:pt>
                <c:pt idx="25">
                  <c:v>9.5568297995288001E-2</c:v>
                </c:pt>
                <c:pt idx="26">
                  <c:v>6.2171103759131E-2</c:v>
                </c:pt>
                <c:pt idx="27">
                  <c:v>4.6599356485077001E-2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EC8C-4E36-897E-FB621E7CEAC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67433600"/>
        <c:axId val="367430976"/>
      </c:lineChart>
      <c:dateAx>
        <c:axId val="367433600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67430976"/>
        <c:crosses val="autoZero"/>
        <c:auto val="1"/>
        <c:lblOffset val="100"/>
        <c:baseTimeUnit val="days"/>
      </c:dateAx>
      <c:valAx>
        <c:axId val="36743097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6743360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alrabiesocial (Al Rabie)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Sheet1!$A$2:$A$29</c:f>
              <c:numCache>
                <c:formatCode>m/d/yyyy</c:formatCode>
                <c:ptCount val="28"/>
                <c:pt idx="0">
                  <c:v>43132</c:v>
                </c:pt>
                <c:pt idx="1">
                  <c:v>43133</c:v>
                </c:pt>
                <c:pt idx="2">
                  <c:v>43134</c:v>
                </c:pt>
                <c:pt idx="3">
                  <c:v>43135</c:v>
                </c:pt>
                <c:pt idx="4">
                  <c:v>43136</c:v>
                </c:pt>
                <c:pt idx="5">
                  <c:v>43137</c:v>
                </c:pt>
                <c:pt idx="6">
                  <c:v>43138</c:v>
                </c:pt>
                <c:pt idx="7">
                  <c:v>43139</c:v>
                </c:pt>
                <c:pt idx="8">
                  <c:v>43140</c:v>
                </c:pt>
                <c:pt idx="9">
                  <c:v>43141</c:v>
                </c:pt>
                <c:pt idx="10">
                  <c:v>43142</c:v>
                </c:pt>
                <c:pt idx="11">
                  <c:v>43143</c:v>
                </c:pt>
                <c:pt idx="12">
                  <c:v>43144</c:v>
                </c:pt>
                <c:pt idx="13">
                  <c:v>43145</c:v>
                </c:pt>
                <c:pt idx="14">
                  <c:v>43146</c:v>
                </c:pt>
                <c:pt idx="15">
                  <c:v>43147</c:v>
                </c:pt>
                <c:pt idx="16">
                  <c:v>43148</c:v>
                </c:pt>
                <c:pt idx="17">
                  <c:v>43149</c:v>
                </c:pt>
                <c:pt idx="18">
                  <c:v>43150</c:v>
                </c:pt>
                <c:pt idx="19">
                  <c:v>43151</c:v>
                </c:pt>
                <c:pt idx="20">
                  <c:v>43152</c:v>
                </c:pt>
                <c:pt idx="21">
                  <c:v>43153</c:v>
                </c:pt>
                <c:pt idx="22">
                  <c:v>43154</c:v>
                </c:pt>
                <c:pt idx="23">
                  <c:v>43155</c:v>
                </c:pt>
                <c:pt idx="24">
                  <c:v>43156</c:v>
                </c:pt>
                <c:pt idx="25">
                  <c:v>43157</c:v>
                </c:pt>
                <c:pt idx="26">
                  <c:v>43158</c:v>
                </c:pt>
                <c:pt idx="27">
                  <c:v>43159</c:v>
                </c:pt>
              </c:numCache>
            </c:numRef>
          </c:cat>
          <c:val>
            <c:numRef>
              <c:f>Sheet1!$B$2:$B$29</c:f>
              <c:numCache>
                <c:formatCode>General</c:formatCode>
                <c:ptCount val="28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0.15690000000000001</c:v>
                </c:pt>
                <c:pt idx="7">
                  <c:v>0.59160000000000001</c:v>
                </c:pt>
                <c:pt idx="8">
                  <c:v>0.224</c:v>
                </c:pt>
                <c:pt idx="9">
                  <c:v>0</c:v>
                </c:pt>
                <c:pt idx="10">
                  <c:v>0.31469999999999998</c:v>
                </c:pt>
                <c:pt idx="11">
                  <c:v>0.13880000000000001</c:v>
                </c:pt>
                <c:pt idx="12">
                  <c:v>0.24179999999999999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0.21299999999999999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0.21360000000000001</c:v>
                </c:pt>
                <c:pt idx="24">
                  <c:v>0.31019999999999998</c:v>
                </c:pt>
                <c:pt idx="25">
                  <c:v>0.23330000000000001</c:v>
                </c:pt>
                <c:pt idx="26">
                  <c:v>0.1842</c:v>
                </c:pt>
                <c:pt idx="27">
                  <c:v>0.24399999999999999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A5E1-4765-9383-4E765C7B093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69901088"/>
        <c:axId val="369897480"/>
      </c:lineChart>
      <c:dateAx>
        <c:axId val="369901088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69897480"/>
        <c:crosses val="autoZero"/>
        <c:auto val="1"/>
        <c:lblOffset val="100"/>
        <c:baseTimeUnit val="days"/>
      </c:dateAx>
      <c:valAx>
        <c:axId val="36989748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6990108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alrabiesocial (Al Rabie)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Sheet1!$A$2:$A$29</c:f>
              <c:numCache>
                <c:formatCode>m/d/yyyy</c:formatCode>
                <c:ptCount val="28"/>
                <c:pt idx="0">
                  <c:v>43132</c:v>
                </c:pt>
                <c:pt idx="1">
                  <c:v>43133</c:v>
                </c:pt>
                <c:pt idx="2">
                  <c:v>43134</c:v>
                </c:pt>
                <c:pt idx="3">
                  <c:v>43135</c:v>
                </c:pt>
                <c:pt idx="4">
                  <c:v>43136</c:v>
                </c:pt>
                <c:pt idx="5">
                  <c:v>43137</c:v>
                </c:pt>
                <c:pt idx="6">
                  <c:v>43138</c:v>
                </c:pt>
                <c:pt idx="7">
                  <c:v>43139</c:v>
                </c:pt>
                <c:pt idx="8">
                  <c:v>43140</c:v>
                </c:pt>
                <c:pt idx="9">
                  <c:v>43141</c:v>
                </c:pt>
                <c:pt idx="10">
                  <c:v>43142</c:v>
                </c:pt>
                <c:pt idx="11">
                  <c:v>43143</c:v>
                </c:pt>
                <c:pt idx="12">
                  <c:v>43144</c:v>
                </c:pt>
                <c:pt idx="13">
                  <c:v>43145</c:v>
                </c:pt>
                <c:pt idx="14">
                  <c:v>43146</c:v>
                </c:pt>
                <c:pt idx="15">
                  <c:v>43147</c:v>
                </c:pt>
                <c:pt idx="16">
                  <c:v>43148</c:v>
                </c:pt>
                <c:pt idx="17">
                  <c:v>43149</c:v>
                </c:pt>
                <c:pt idx="18">
                  <c:v>43150</c:v>
                </c:pt>
                <c:pt idx="19">
                  <c:v>43151</c:v>
                </c:pt>
                <c:pt idx="20">
                  <c:v>43152</c:v>
                </c:pt>
                <c:pt idx="21">
                  <c:v>43153</c:v>
                </c:pt>
                <c:pt idx="22">
                  <c:v>43154</c:v>
                </c:pt>
                <c:pt idx="23">
                  <c:v>43155</c:v>
                </c:pt>
                <c:pt idx="24">
                  <c:v>43156</c:v>
                </c:pt>
                <c:pt idx="25">
                  <c:v>43157</c:v>
                </c:pt>
                <c:pt idx="26">
                  <c:v>43158</c:v>
                </c:pt>
                <c:pt idx="27">
                  <c:v>43159</c:v>
                </c:pt>
              </c:numCache>
            </c:numRef>
          </c:cat>
          <c:val>
            <c:numRef>
              <c:f>Sheet1!$B$2:$B$29</c:f>
              <c:numCache>
                <c:formatCode>General</c:formatCode>
                <c:ptCount val="28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70</c:v>
                </c:pt>
                <c:pt idx="7">
                  <c:v>264</c:v>
                </c:pt>
                <c:pt idx="8">
                  <c:v>100</c:v>
                </c:pt>
                <c:pt idx="9">
                  <c:v>0</c:v>
                </c:pt>
                <c:pt idx="10">
                  <c:v>140</c:v>
                </c:pt>
                <c:pt idx="11">
                  <c:v>62</c:v>
                </c:pt>
                <c:pt idx="12">
                  <c:v>108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95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96</c:v>
                </c:pt>
                <c:pt idx="24">
                  <c:v>139</c:v>
                </c:pt>
                <c:pt idx="25">
                  <c:v>105</c:v>
                </c:pt>
                <c:pt idx="26">
                  <c:v>83</c:v>
                </c:pt>
                <c:pt idx="27">
                  <c:v>110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44D0-497F-80C7-C9DA3C654EC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87259264"/>
        <c:axId val="387253360"/>
      </c:lineChart>
      <c:dateAx>
        <c:axId val="387259264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7253360"/>
        <c:crosses val="autoZero"/>
        <c:auto val="1"/>
        <c:lblOffset val="100"/>
        <c:baseTimeUnit val="days"/>
      </c:dateAx>
      <c:valAx>
        <c:axId val="38725336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725926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465172" y="1410762"/>
            <a:ext cx="3183556" cy="495797"/>
          </a:xfrm>
        </p:spPr>
        <p:txBody>
          <a:bodyPr anchor="b"/>
          <a:lstStyle>
            <a:lvl1pPr algn="l">
              <a:defRPr b="1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Page Name"/>
          <p:cNvSpPr>
            <a:spLocks noGrp="1"/>
          </p:cNvSpPr>
          <p:nvPr>
            <p:ph type="subTitle" idx="1" hasCustomPrompt="1"/>
          </p:nvPr>
        </p:nvSpPr>
        <p:spPr>
          <a:xfrm>
            <a:off x="465172" y="1945059"/>
            <a:ext cx="3183556" cy="422756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/>
              <a:t>Page Name</a:t>
            </a:r>
          </a:p>
        </p:txBody>
      </p:sp>
      <p:sp>
        <p:nvSpPr>
          <p:cNvPr id="5" name="Shape 4"/>
          <p:cNvSpPr/>
          <p:nvPr userDrawn="1"/>
        </p:nvSpPr>
        <p:spPr>
          <a:xfrm>
            <a:off x="4115498" y="0"/>
            <a:ext cx="5028502" cy="6858000"/>
          </a:xfrm>
          <a:prstGeom prst="rect">
            <a:avLst/>
          </a:prstGeom>
          <a:solidFill>
            <a:srgbClr val="00A9F4"/>
          </a:solidFill>
          <a:ln w="25400">
            <a:noFill/>
            <a:miter lim="400000"/>
          </a:ln>
          <a:effectLst/>
        </p:spPr>
        <p:txBody>
          <a:bodyPr lIns="0" tIns="0" rIns="0" bIns="0" anchor="ctr"/>
          <a:lstStyle/>
          <a:p>
            <a:pPr lvl="0">
              <a:defRPr sz="4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4000" dirty="0">
              <a:latin typeface="Lato"/>
            </a:endParaRPr>
          </a:p>
        </p:txBody>
      </p:sp>
      <p:cxnSp>
        <p:nvCxnSpPr>
          <p:cNvPr id="7" name="Straight Connector 6"/>
          <p:cNvCxnSpPr/>
          <p:nvPr userDrawn="1"/>
        </p:nvCxnSpPr>
        <p:spPr>
          <a:xfrm>
            <a:off x="4115498" y="0"/>
            <a:ext cx="0" cy="6858000"/>
          </a:xfrm>
          <a:prstGeom prst="line">
            <a:avLst/>
          </a:prstGeom>
          <a:ln w="76200">
            <a:solidFill>
              <a:srgbClr val="EB904E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2268" y="1239583"/>
            <a:ext cx="4094962" cy="666976"/>
          </a:xfrm>
          <a:prstGeom prst="rect">
            <a:avLst/>
          </a:prstGeom>
        </p:spPr>
      </p:pic>
      <p:sp>
        <p:nvSpPr>
          <p:cNvPr id="6" name="DD/MM/YY – DD/MM/YY"/>
          <p:cNvSpPr>
            <a:spLocks noGrp="1"/>
          </p:cNvSpPr>
          <p:nvPr>
            <p:ph type="body" sz="quarter" idx="10" hasCustomPrompt="1"/>
          </p:nvPr>
        </p:nvSpPr>
        <p:spPr>
          <a:xfrm>
            <a:off x="465172" y="2406315"/>
            <a:ext cx="3182937" cy="577850"/>
          </a:xfrm>
        </p:spPr>
        <p:txBody>
          <a:bodyPr>
            <a:noAutofit/>
          </a:bodyPr>
          <a:lstStyle>
            <a:lvl1pPr marL="0" indent="0">
              <a:buNone/>
              <a:defRPr sz="1500" b="0">
                <a:solidFill>
                  <a:srgbClr val="C0C0C0"/>
                </a:solidFill>
              </a:defRPr>
            </a:lvl1pPr>
            <a:lvl2pPr marL="342900" indent="0">
              <a:buNone/>
              <a:defRPr sz="1500" b="0">
                <a:solidFill>
                  <a:srgbClr val="C0C0C0"/>
                </a:solidFill>
              </a:defRPr>
            </a:lvl2pPr>
            <a:lvl3pPr marL="685800" indent="0">
              <a:buNone/>
              <a:defRPr sz="1500" b="0">
                <a:solidFill>
                  <a:srgbClr val="C0C0C0"/>
                </a:solidFill>
              </a:defRPr>
            </a:lvl3pPr>
            <a:lvl4pPr marL="1028700" indent="0">
              <a:buNone/>
              <a:defRPr sz="1500" b="0">
                <a:solidFill>
                  <a:srgbClr val="C0C0C0"/>
                </a:solidFill>
              </a:defRPr>
            </a:lvl4pPr>
            <a:lvl5pPr marL="1371600" indent="0">
              <a:buNone/>
              <a:defRPr sz="1500" b="0">
                <a:solidFill>
                  <a:srgbClr val="C0C0C0"/>
                </a:solidFill>
              </a:defRPr>
            </a:lvl5pPr>
          </a:lstStyle>
          <a:p>
            <a:pPr lvl="0"/>
            <a:r>
              <a:rPr lang="en-US" dirty="0"/>
              <a:t>DD/MM/YY – DD/MM/YY</a:t>
            </a:r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468582"/>
            <a:ext cx="8229600" cy="47019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chart</a:t>
            </a:r>
            <a:endParaRPr lang="de-DE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table"/>
          <p:cNvSpPr>
            <a:spLocks noGrp="1"/>
          </p:cNvSpPr>
          <p:nvPr>
            <p:ph type="tbl" sz="quarter" idx="13"/>
          </p:nvPr>
        </p:nvSpPr>
        <p:spPr>
          <a:xfrm>
            <a:off x="457200" y="1468582"/>
            <a:ext cx="8229600" cy="47036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table</a:t>
            </a:r>
            <a:endParaRPr lang="de-DE"/>
          </a:p>
        </p:txBody>
      </p:sp>
      <p:sp>
        <p:nvSpPr>
          <p:cNvPr id="10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11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3/6/2018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3/6/2018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3/6/2018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3/6/2018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3/6/2018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3/6/2018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3/6/2018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3/6/2018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3/6/2018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3/6/2018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  <a:latin typeface="Lato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Lato" charset="0"/>
          <a:ea typeface="Lato" charset="0"/>
          <a:cs typeface="Lato" charset="0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Lato" charset="0"/>
          <a:ea typeface="Lato" charset="0"/>
          <a:cs typeface="Lato" charset="0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3FCBDAD-326C-4245-94D5-95A4882BD9C4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Overview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D4B0C9B-306E-48DA-A2D4-8B5561B00D6E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D935829-9BE3-4C4A-B0BF-10463B54A34C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7708408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6851B87-73B1-408B-BE24-332F64A8EA4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Followers Total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AACA76EF-17E1-4CC1-BF00-E56409BA81CF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62351419"/>
              </p:ext>
            </p:extLst>
          </p:nvPr>
        </p:nvGraphicFramePr>
        <p:xfrm>
          <a:off x="457200" y="1468438"/>
          <a:ext cx="8229600" cy="47021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FF4992A-7BF1-4799-8009-D171991C406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02/01/2018 - 02/28/2018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DF0C8F0-864D-4182-A864-4A42076B53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The Social Clinic Analytics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2811110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AC3FD83-2FE6-4F28-8F40-5258FD34BF2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773212441"/>
              </p:ext>
            </p:extLst>
          </p:nvPr>
        </p:nvGraphicFramePr>
        <p:xfrm>
          <a:off x="457200" y="1468438"/>
          <a:ext cx="8229600" cy="470376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4059547801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2160878897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4395137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03007785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21401172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387188758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4120607563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2946849468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101665244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17822159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Images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Carousels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7154371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alrabiesocial (Al Rabie)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45086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0.2557%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23636013"/>
                  </a:ext>
                </a:extLst>
              </a:tr>
            </a:tbl>
          </a:graphicData>
        </a:graphic>
      </p:graphicFrame>
      <p:sp>
        <p:nvSpPr>
          <p:cNvPr id="3" name="Title 2">
            <a:extLst>
              <a:ext uri="{FF2B5EF4-FFF2-40B4-BE49-F238E27FC236}">
                <a16:creationId xmlns:a16="http://schemas.microsoft.com/office/drawing/2014/main" id="{B5D25486-D0DD-4860-8B2B-02D324BB75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Key Metrics Table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CE928AC-D7E2-4494-80E4-C48A033DC0C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02/01/2018 - 02/28/2018</a:t>
            </a:r>
          </a:p>
        </p:txBody>
      </p:sp>
    </p:spTree>
    <p:extLst>
      <p:ext uri="{BB962C8B-B14F-4D97-AF65-F5344CB8AC3E}">
        <p14:creationId xmlns:p14="http://schemas.microsoft.com/office/powerpoint/2010/main" val="372191651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4056182-3205-4E39-9A01-98410B8BD2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Followers Change Rate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DE600B9D-9502-4013-B91A-4004268B6687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220198579"/>
              </p:ext>
            </p:extLst>
          </p:nvPr>
        </p:nvGraphicFramePr>
        <p:xfrm>
          <a:off x="457200" y="1468438"/>
          <a:ext cx="8229600" cy="47021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5805FFD-3E5C-45A0-B02E-41D39A922E9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02/01/2018 - 02/28/2018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4739A5C-3C26-40BD-8FDA-FF9096D899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The Social Clinic Analytics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6523517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76C81BA-F9EC-4BA2-8BD1-CA3127C272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Interaction Rate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6903499D-7B29-424E-8C6D-73586FACD9D0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026640346"/>
              </p:ext>
            </p:extLst>
          </p:nvPr>
        </p:nvGraphicFramePr>
        <p:xfrm>
          <a:off x="457200" y="1468438"/>
          <a:ext cx="8229600" cy="47021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D4BEC83-D93C-422B-BFE7-8853F52DC56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02/01/2018 - 03/31/2018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9E22C59-6461-43E7-ACC8-0D269D1805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The Social Clinic Analytics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2067113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1515AD3-625F-4C44-9086-52AEDC9B383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482025176"/>
              </p:ext>
            </p:extLst>
          </p:nvPr>
        </p:nvGraphicFramePr>
        <p:xfrm>
          <a:off x="457200" y="1468438"/>
          <a:ext cx="8229600" cy="470376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279392">
                  <a:extLst>
                    <a:ext uri="{9D8B030D-6E8A-4147-A177-3AD203B41FA5}">
                      <a16:colId xmlns:a16="http://schemas.microsoft.com/office/drawing/2014/main" val="366046633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912877174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51321249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124974088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1336876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089064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alrabiesocial (Al Rabie) - 2018-02-28 17:44:13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‏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نتمنى التوفيق للمنتخبين الشقيقين
في مباراة مليئة بمشاعر حب و تقدير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🇸🇦❤️🇮🇶
‏⁧‫#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العراق_السعودية‬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⁩ ⁧‫#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الربيع‬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⁩ ⁧‫#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صحة_للجميع‬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⁩ ⁧‫#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السعودية_العراق‬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⁩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0.3238%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908538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alrabiesocial (Al Rabie) - 2018-02-28 15:31:01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..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مبروك لجميع الفائزين ‎بكوبونات خصم 50 ريال سعودي من كيدزانيا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😍🎉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الفائزين من حساب الربيع بانستجرام
@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norah_alzhrani98 
@mxn.20
@arwa154
@abdulaziz.xx2 🎉😍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اختيار الفائزين عشوائي من بين حسابات الربيع
#الربيع #صحة_للجميع #أطفال #مسابقة #جوائز #السعودية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0.1641%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1359921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alrabiesocial (Al Rabie) - 2018-02-27 10:50:38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ضيفي لمسة و طعم سري لسلطتك
شاهدي الفيديو لمعرفة السر</a:t>
                      </a:r>
                    </a:p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Add a secret taste to your salad
watch the video to discover the secret
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فكرة_مع_الربيع</a:t>
                      </a:r>
                    </a:p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#الربيع #صحة #صحة_للجميع #أول_قطفة #السعودية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0.1842%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95586500"/>
                  </a:ext>
                </a:extLst>
              </a:tr>
            </a:tbl>
          </a:graphicData>
        </a:graphic>
      </p:graphicFrame>
      <p:sp>
        <p:nvSpPr>
          <p:cNvPr id="3" name="Title 2">
            <a:extLst>
              <a:ext uri="{FF2B5EF4-FFF2-40B4-BE49-F238E27FC236}">
                <a16:creationId xmlns:a16="http://schemas.microsoft.com/office/drawing/2014/main" id="{FD47AD9F-9D12-4096-801A-293CEDDF4DA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- 1 of 5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1C4571F-02B1-4626-940E-C1A1D735C3A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02/01/2018 - 02/28/2018</a:t>
            </a:r>
          </a:p>
        </p:txBody>
      </p:sp>
    </p:spTree>
    <p:extLst>
      <p:ext uri="{BB962C8B-B14F-4D97-AF65-F5344CB8AC3E}">
        <p14:creationId xmlns:p14="http://schemas.microsoft.com/office/powerpoint/2010/main" val="206674728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6D7C9EB-EC73-4DEF-BF1A-1B85BB80026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816570865"/>
              </p:ext>
            </p:extLst>
          </p:nvPr>
        </p:nvGraphicFramePr>
        <p:xfrm>
          <a:off x="457200" y="1468438"/>
          <a:ext cx="8229600" cy="470376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279392">
                  <a:extLst>
                    <a:ext uri="{9D8B030D-6E8A-4147-A177-3AD203B41FA5}">
                      <a16:colId xmlns:a16="http://schemas.microsoft.com/office/drawing/2014/main" val="1142292701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53649195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881356235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860974290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08326109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9238828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alrabiesocial (Al Rabie) - 2018-02-26 11:01:23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عشان أطفالنا يستحقوا الأفضل
و عشان ابتسامتهم تساوي الدنيا..
خلي الربيع اختيارك</a:t>
                      </a:r>
                    </a:p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Because our children deserve the best,
and their smiles mean the world to us
make Al Rabie your choice
-</a:t>
                      </a:r>
                    </a:p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الربيع #صحة #صحة_للجميع #عصير
#أطفال #وجبات_أطفال #السعودية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0.2331%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298824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alrabiesocial (Al Rabie) - 2018-02-25 14:10:12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😍!‎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آخر فرصة للإشتراك
ايش بيصير طفلك اذا كبر..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💭
‎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شاركونا اجوبة اطفالكم
‎ و كونوا من احدى الرابحين ال11
‎بكوبونات خصم 50 ريال سعودي من كيدزانيا
- ‎اختيار الفائزين يكون عشوائي من بين حسابات الربيع
‎تنتهي المسابقة يوم ٢٥/٢/٢٠١٨
‎#الربيع #صحة_للجميع #أطفال #مسابقة #جوائز #السعودية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0.4378%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3752665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alrabiesocial (Al Rabie) - 2018-02-25 12:37:13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نشكر جميع من زارنا في جناح الربيع بمعرض جلفود 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We thank everyone who visited our booth at Gulfood Expo
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الربيع #صحة_للجميع #جلف_فود #دبي
#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AlRabie #Gulfood2018 #Dubai
@gulfood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0.1822%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63886941"/>
                  </a:ext>
                </a:extLst>
              </a:tr>
            </a:tbl>
          </a:graphicData>
        </a:graphic>
      </p:graphicFrame>
      <p:sp>
        <p:nvSpPr>
          <p:cNvPr id="3" name="Title 2">
            <a:extLst>
              <a:ext uri="{FF2B5EF4-FFF2-40B4-BE49-F238E27FC236}">
                <a16:creationId xmlns:a16="http://schemas.microsoft.com/office/drawing/2014/main" id="{B0336087-22B0-4A68-A5AB-4D5FE4FDF2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- 2 of 5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83B96F0-4D22-43A6-8FBA-189D5F02403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02/01/2018 - 02/28/2018</a:t>
            </a:r>
          </a:p>
        </p:txBody>
      </p:sp>
    </p:spTree>
    <p:extLst>
      <p:ext uri="{BB962C8B-B14F-4D97-AF65-F5344CB8AC3E}">
        <p14:creationId xmlns:p14="http://schemas.microsoft.com/office/powerpoint/2010/main" val="40274245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E69F11B-B520-4C37-89C4-94B9CE42582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927740313"/>
              </p:ext>
            </p:extLst>
          </p:nvPr>
        </p:nvGraphicFramePr>
        <p:xfrm>
          <a:off x="457200" y="1468438"/>
          <a:ext cx="8229600" cy="470376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279392">
                  <a:extLst>
                    <a:ext uri="{9D8B030D-6E8A-4147-A177-3AD203B41FA5}">
                      <a16:colId xmlns:a16="http://schemas.microsoft.com/office/drawing/2014/main" val="394967250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455211729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899931377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62828435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95459612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909711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alrabiesocial (Al Rabie) - 2018-02-24 13:25:06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🍇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تحب العنب؟</a:t>
                      </a:r>
                    </a:p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جرب عصير العنب الطبيعي من الربيع
و استمتع بنفس طعم العنب اللذيذ. </a:t>
                      </a:r>
                    </a:p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#الربيع #صحة_للجميع #عنب #السعودية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0.2136%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4649226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alrabiesocial (Al Rabie) - 2018-02-18 18:11:54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!‎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مسابقة
لما أكبر أبغى اصير..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💭
‎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شاركونا اراء اطفالكم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😍
‎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و كونوا من احدى الرابحين ال11
‎بكوبونات خصم 50 ريال سعودي من كيدزانيا
- ‎اختيار الفائزين يكون عشوائي من بين حسابات الربيع
‎تنتهي المسابقة يوم ٢٥/٢/٢٠١٨
‎#الربيع #صحة_للجميع #أطفال #مسابقة #جوائز #السعودية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0.3060%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9301916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alrabiesocial (Al Rabie) - 2018-02-18 15:40:20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من مهرجان #أرض_العجائب #وندرلاند بالرياض
حيث تصنع الذكريات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🌙✨🍎
@wonderlandriyadh
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الربيع #الربيع_معاكم #صحة #صحة_للجميع
#السعودية #الرياض #فعاليات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0.1966%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9651019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alrabiesocial (Al Rabie) - 2018-02-18 10:22:01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🥛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فطور بداية الأسبوع مع حليب الربيع</a:t>
                      </a:r>
                    </a:p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#الربيع #صحة_للجميع #حليب #السعودية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0.1363%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96492316"/>
                  </a:ext>
                </a:extLst>
              </a:tr>
            </a:tbl>
          </a:graphicData>
        </a:graphic>
      </p:graphicFrame>
      <p:sp>
        <p:nvSpPr>
          <p:cNvPr id="3" name="Title 2">
            <a:extLst>
              <a:ext uri="{FF2B5EF4-FFF2-40B4-BE49-F238E27FC236}">
                <a16:creationId xmlns:a16="http://schemas.microsoft.com/office/drawing/2014/main" id="{48E3468A-66C7-4DAC-84F8-03D279A7945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- 3 of 5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38F97E6-BBD5-4B16-AEE2-AAA63E65CBD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02/01/2018 - 02/28/2018</a:t>
            </a:r>
          </a:p>
        </p:txBody>
      </p:sp>
    </p:spTree>
    <p:extLst>
      <p:ext uri="{BB962C8B-B14F-4D97-AF65-F5344CB8AC3E}">
        <p14:creationId xmlns:p14="http://schemas.microsoft.com/office/powerpoint/2010/main" val="421136447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E950E74-DF22-4A7B-8E76-37AA132023C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897142081"/>
              </p:ext>
            </p:extLst>
          </p:nvPr>
        </p:nvGraphicFramePr>
        <p:xfrm>
          <a:off x="457200" y="1468438"/>
          <a:ext cx="8229600" cy="470376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279392">
                  <a:extLst>
                    <a:ext uri="{9D8B030D-6E8A-4147-A177-3AD203B41FA5}">
                      <a16:colId xmlns:a16="http://schemas.microsoft.com/office/drawing/2014/main" val="4087162139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861709068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809074931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570616257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62758653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8066187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alrabiesocial (Al Rabie) - 2018-02-13 18:58:48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😍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الربيع دائماً يشارككم أمتع الأوقات
 من المهرجان الوطني للتراث و الثقافة؛ مهرجان الجنادرية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✨
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الربيع #صحة_للجميع #الجنادرية #مهرجان_الجنادرية #الربيع_معاكم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0.3044%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596536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alrabiesocial (Al Rabie) - 2018-02-13 15:52:45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بازلاء خضراء وطبيعية تماما من أول قطفة 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Fresh green peas from Awal Qatfa</a:t>
                      </a:r>
                    </a:p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الربيع #صحة_للجميع #اول_قطفة #السعودية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0.1791%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474007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alrabiesocial (Al Rabie) - 2018-02-12 15:02:21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بروده و انتعاش في نص اليوم من عصير برتقال الربيع</a:t>
                      </a:r>
                    </a:p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#الربيع #صحة_للجميع #برتقال #السعودية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0.1388%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3538502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alrabiesocial (Al Rabie) - 2018-02-11 21:27:09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كيف رجيم الأحد معاكم؟</a:t>
                      </a:r>
                    </a:p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#صحة_للجميع #الربيع #ريجم #السعودية #رجيم_االحد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0.2105%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2778463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alrabiesocial (Al Rabie) - 2018-02-11 15:15:58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استرجعنا أجمل الأيام و الذكريات في مهرجان رجعنا أيامنا
@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rajanayamona </a:t>
                      </a:r>
                    </a:p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الربيع #صحة_للجميع #رجعنا_ايامنا #كبرنا_سوا #الربيع_معاكم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0.4188%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0524736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alrabiesocial (Al Rabie) - 2018-02-09 16:24:04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جمعة مباركة للجميع</a:t>
                      </a:r>
                    </a:p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#صحة_للجميع #الربيع #جمعة #السعودية #جمعة_مباركة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0.2240%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80239325"/>
                  </a:ext>
                </a:extLst>
              </a:tr>
            </a:tbl>
          </a:graphicData>
        </a:graphic>
      </p:graphicFrame>
      <p:sp>
        <p:nvSpPr>
          <p:cNvPr id="3" name="Title 2">
            <a:extLst>
              <a:ext uri="{FF2B5EF4-FFF2-40B4-BE49-F238E27FC236}">
                <a16:creationId xmlns:a16="http://schemas.microsoft.com/office/drawing/2014/main" id="{14D247B6-4274-4808-8722-AFF2DBF314C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- 4 of 5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570A603-70B4-4DBD-BD6D-1AE85F4D637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02/01/2018 - 02/28/2018</a:t>
            </a:r>
          </a:p>
        </p:txBody>
      </p:sp>
    </p:spTree>
    <p:extLst>
      <p:ext uri="{BB962C8B-B14F-4D97-AF65-F5344CB8AC3E}">
        <p14:creationId xmlns:p14="http://schemas.microsoft.com/office/powerpoint/2010/main" val="151664461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9243D13-536F-4F79-9BDC-8AA503CF092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043233019"/>
              </p:ext>
            </p:extLst>
          </p:nvPr>
        </p:nvGraphicFramePr>
        <p:xfrm>
          <a:off x="457200" y="1468438"/>
          <a:ext cx="8229600" cy="470376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279392">
                  <a:extLst>
                    <a:ext uri="{9D8B030D-6E8A-4147-A177-3AD203B41FA5}">
                      <a16:colId xmlns:a16="http://schemas.microsoft.com/office/drawing/2014/main" val="2393478076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427830168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094331432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350641407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08911659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1604552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alrabiesocial (Al Rabie) - 2018-02-08 17:30:16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من أي نوع انت؟</a:t>
                      </a:r>
                    </a:p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شاركنا في التعليقات ومنشن اللي دايما يتأخر في خرجة الخميس</a:t>
                      </a:r>
                    </a:p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#صحة_للجميع #الربيع #السعودية #الخميس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0.5915%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2869728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alrabiesocial (Al Rabie) - 2018-02-07 17:27:42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نفتخر بأن نكون من احدى بيئات العمل المساندة للأشخاص ذوي الاحتياجات الخاصة لأكثر من ٥٠ موظف. يشرفنا و يسعدنا الحصول على شهادة موائمة و نحرص دائماً على توفير بيئة عمل مناسبة للجميع.
#الربيع #صحة_للجميع #السعودية #انا_موائم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0.1569%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49051906"/>
                  </a:ext>
                </a:extLst>
              </a:tr>
            </a:tbl>
          </a:graphicData>
        </a:graphic>
      </p:graphicFrame>
      <p:sp>
        <p:nvSpPr>
          <p:cNvPr id="3" name="Title 2">
            <a:extLst>
              <a:ext uri="{FF2B5EF4-FFF2-40B4-BE49-F238E27FC236}">
                <a16:creationId xmlns:a16="http://schemas.microsoft.com/office/drawing/2014/main" id="{9444EF74-EA48-43F2-901B-E7BE10B01D0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- 5 of 5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AD9D638-8046-41AC-989B-8839BDBFF8C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02/01/2018 - 02/28/2018</a:t>
            </a:r>
          </a:p>
        </p:txBody>
      </p:sp>
    </p:spTree>
    <p:extLst>
      <p:ext uri="{BB962C8B-B14F-4D97-AF65-F5344CB8AC3E}">
        <p14:creationId xmlns:p14="http://schemas.microsoft.com/office/powerpoint/2010/main" val="135058811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C96B1A3-7FBC-4CF9-880A-D0C123AF71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Average Interactions Per Post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A7DC11C4-BCEE-4D95-A0B3-0ACDB74D7C08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144013225"/>
              </p:ext>
            </p:extLst>
          </p:nvPr>
        </p:nvGraphicFramePr>
        <p:xfrm>
          <a:off x="457200" y="1468438"/>
          <a:ext cx="8229600" cy="47021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560B922-7FC5-4B2C-87C7-C642012977F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02/01/2018 - 02/28/2018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91A10B4-F2A9-41B1-ACAB-6E03A04F01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The Social Clinic Analytics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26380013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export" id="{730E3BEE-88AA-A542-BD47-7B51DEEE3DC3}" vid="{CDEABCA8-611C-994A-B836-CFA7112ECC77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20180306_081935</Template>
  <TotalTime>0</TotalTime>
  <Words>385</Words>
  <Application>Microsoft Office PowerPoint</Application>
  <PresentationFormat>On-screen Show (4:3)</PresentationFormat>
  <Paragraphs>174</Paragraphs>
  <Slides>11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5" baseType="lpstr">
      <vt:lpstr>Arial</vt:lpstr>
      <vt:lpstr>Calibri</vt:lpstr>
      <vt:lpstr>Lato</vt:lpstr>
      <vt:lpstr>quintly_template</vt:lpstr>
      <vt:lpstr>Overview</vt:lpstr>
      <vt:lpstr>Instagram Followers Total</vt:lpstr>
      <vt:lpstr>Instagram Key Metrics Table</vt:lpstr>
      <vt:lpstr>Instagram Followers Change Rate</vt:lpstr>
      <vt:lpstr>Instagram Interaction Rate</vt:lpstr>
      <vt:lpstr>Instagram Posts Table - 1 of 5</vt:lpstr>
      <vt:lpstr>Instagram Posts Table - 2 of 5</vt:lpstr>
      <vt:lpstr>Instagram Posts Table - 3 of 5</vt:lpstr>
      <vt:lpstr>Instagram Posts Table - 4 of 5</vt:lpstr>
      <vt:lpstr>Instagram Posts Table - 5 of 5</vt:lpstr>
      <vt:lpstr>Instagram Average Interactions Per Post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Overview</dc:title>
  <dc:creator>Administrator</dc:creator>
  <cp:lastModifiedBy>Administrator</cp:lastModifiedBy>
  <cp:revision>1</cp:revision>
  <dcterms:created xsi:type="dcterms:W3CDTF">2018-03-06T08:19:36Z</dcterms:created>
  <dcterms:modified xsi:type="dcterms:W3CDTF">2018-03-06T08:20:03Z</dcterms:modified>
</cp:coreProperties>
</file>