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396</c:v>
                </c:pt>
                <c:pt idx="1">
                  <c:v>397</c:v>
                </c:pt>
                <c:pt idx="2">
                  <c:v>398</c:v>
                </c:pt>
                <c:pt idx="3">
                  <c:v>398</c:v>
                </c:pt>
                <c:pt idx="4">
                  <c:v>398</c:v>
                </c:pt>
                <c:pt idx="5">
                  <c:v>399</c:v>
                </c:pt>
                <c:pt idx="6">
                  <c:v>399</c:v>
                </c:pt>
                <c:pt idx="7">
                  <c:v>399</c:v>
                </c:pt>
                <c:pt idx="8">
                  <c:v>399</c:v>
                </c:pt>
                <c:pt idx="9">
                  <c:v>399</c:v>
                </c:pt>
                <c:pt idx="10">
                  <c:v>400</c:v>
                </c:pt>
                <c:pt idx="11">
                  <c:v>402</c:v>
                </c:pt>
                <c:pt idx="12">
                  <c:v>402</c:v>
                </c:pt>
                <c:pt idx="13">
                  <c:v>402</c:v>
                </c:pt>
                <c:pt idx="14">
                  <c:v>401</c:v>
                </c:pt>
                <c:pt idx="15">
                  <c:v>403</c:v>
                </c:pt>
                <c:pt idx="16">
                  <c:v>402</c:v>
                </c:pt>
                <c:pt idx="17">
                  <c:v>414</c:v>
                </c:pt>
                <c:pt idx="18">
                  <c:v>460</c:v>
                </c:pt>
                <c:pt idx="19">
                  <c:v>527</c:v>
                </c:pt>
                <c:pt idx="20">
                  <c:v>536</c:v>
                </c:pt>
                <c:pt idx="21">
                  <c:v>541</c:v>
                </c:pt>
                <c:pt idx="22">
                  <c:v>543</c:v>
                </c:pt>
                <c:pt idx="23">
                  <c:v>543</c:v>
                </c:pt>
                <c:pt idx="24">
                  <c:v>544</c:v>
                </c:pt>
                <c:pt idx="25">
                  <c:v>547</c:v>
                </c:pt>
                <c:pt idx="26">
                  <c:v>546</c:v>
                </c:pt>
                <c:pt idx="27">
                  <c:v>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0-45A3-8521-B0C9BD571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84088"/>
        <c:axId val="277785728"/>
      </c:lineChart>
      <c:dateAx>
        <c:axId val="27778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5728"/>
        <c:crosses val="autoZero"/>
        <c:auto val="1"/>
        <c:lblOffset val="100"/>
        <c:baseTimeUnit val="days"/>
      </c:dateAx>
      <c:valAx>
        <c:axId val="27778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-0.25188916876574002</c:v>
                </c:pt>
                <c:pt idx="1">
                  <c:v>0.25252525252524999</c:v>
                </c:pt>
                <c:pt idx="2">
                  <c:v>0.25188916876574002</c:v>
                </c:pt>
                <c:pt idx="3">
                  <c:v>0</c:v>
                </c:pt>
                <c:pt idx="4">
                  <c:v>0</c:v>
                </c:pt>
                <c:pt idx="5">
                  <c:v>0.25125628140703998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0.25062656641603998</c:v>
                </c:pt>
                <c:pt idx="11">
                  <c:v>0.5</c:v>
                </c:pt>
                <c:pt idx="12">
                  <c:v>0</c:v>
                </c:pt>
                <c:pt idx="13">
                  <c:v>0</c:v>
                </c:pt>
                <c:pt idx="14">
                  <c:v>-0.24875621890547001</c:v>
                </c:pt>
                <c:pt idx="15">
                  <c:v>0.49875311720698001</c:v>
                </c:pt>
                <c:pt idx="16">
                  <c:v>-0.24813895781638001</c:v>
                </c:pt>
                <c:pt idx="17">
                  <c:v>2.9850746268656998</c:v>
                </c:pt>
                <c:pt idx="18">
                  <c:v>11.111111111111001</c:v>
                </c:pt>
                <c:pt idx="19">
                  <c:v>14.565217391304</c:v>
                </c:pt>
                <c:pt idx="20">
                  <c:v>1.707779886148</c:v>
                </c:pt>
                <c:pt idx="21">
                  <c:v>0.93283582089551997</c:v>
                </c:pt>
                <c:pt idx="22">
                  <c:v>0.36968576709797002</c:v>
                </c:pt>
                <c:pt idx="23">
                  <c:v>0</c:v>
                </c:pt>
                <c:pt idx="24">
                  <c:v>0.18416206261509999</c:v>
                </c:pt>
                <c:pt idx="25">
                  <c:v>0.55147058823529005</c:v>
                </c:pt>
                <c:pt idx="26">
                  <c:v>-0.18281535648995001</c:v>
                </c:pt>
                <c:pt idx="27">
                  <c:v>0.18315018315018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68-4661-8270-382898C28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653504"/>
        <c:axId val="362653832"/>
      </c:lineChart>
      <c:dateAx>
        <c:axId val="362653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53832"/>
        <c:crosses val="autoZero"/>
        <c:auto val="1"/>
        <c:lblOffset val="100"/>
        <c:baseTimeUnit val="days"/>
      </c:dateAx>
      <c:valAx>
        <c:axId val="36265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5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2.2556390977444001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3.4912718204489002</c:v>
                </c:pt>
                <c:pt idx="15">
                  <c:v>0</c:v>
                </c:pt>
                <c:pt idx="16">
                  <c:v>0</c:v>
                </c:pt>
                <c:pt idx="17">
                  <c:v>3.6764705882353002</c:v>
                </c:pt>
                <c:pt idx="18">
                  <c:v>282.37986270022998</c:v>
                </c:pt>
                <c:pt idx="19">
                  <c:v>0</c:v>
                </c:pt>
                <c:pt idx="20">
                  <c:v>0</c:v>
                </c:pt>
                <c:pt idx="21">
                  <c:v>0.74349442379181996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1.6483516483516001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93-475C-8569-76A1A5F58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324040"/>
        <c:axId val="365325024"/>
      </c:lineChart>
      <c:dateAx>
        <c:axId val="36532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325024"/>
        <c:crosses val="autoZero"/>
        <c:auto val="1"/>
        <c:lblOffset val="100"/>
        <c:baseTimeUnit val="days"/>
      </c:dateAx>
      <c:valAx>
        <c:axId val="36532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32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6D9D9-B5E1-42E4-A48C-CCA7640FB9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EEBE49-9889-4650-94BC-096CC6274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512CF-A6D6-478D-B584-D035126656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3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32B2-5041-4FCC-B282-89F263D6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F586E-4983-444F-8CF2-575DA5AB95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7539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8DDC9-E1B4-4687-8D2C-4227B3BC9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17F11-8395-4A58-86B0-12EC93BE7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34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7AAB2-ACB0-4A53-8EC1-41465EF57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774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61126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891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319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2521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919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159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8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816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158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51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455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770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307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45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92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45.3743%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211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677EF1-2B52-4D2A-A55E-2663878FE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8C765-5317-4D7E-8362-5F2F4AFAD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18843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DDCA-FAB7-4F9B-BF2C-608E625E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0A6156-786B-4219-85C2-7E335A0C1C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355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75E56-94CB-4551-8482-350B83267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2F439-D683-4A69-B0C4-44150DD83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81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021C8-60FB-407D-B036-EBAC509F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4BD88-7A32-4F30-8B74-A4091EDB38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68329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3AD52-CC8F-4B99-8A8E-19CE82A21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14388-4584-49DA-A03E-B043C261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056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CAD63C-3097-46F5-833A-E49A26626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7670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4703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584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73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205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775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38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- 2018-02-27 20:31:21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بدأ للتو إبداع نتفليكس على أكبر منصة إعلانية في العالم
#برج_الشاشة #شاشه_برج_الملك #جدة #اعلان #دعاية #فكرة #ابداع #السعودية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NetflixMENA https://t.co/i1nEsocTsV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3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- 2018-02-22 18:36:15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تستخدم المقسمات عادة للترويج و تحديد مكان المنتج بسهولة بين مئات المنتجات على الرفوف. الإعلان على المقسمات داخل المتاجر وسيلة رائعة للتواصل مع المتسوقين في وقت قرار الشراء
#جدة#اعلان #دعاية #فكرة #ابداع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https://t.co/IUrlp85uEr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4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- 2018-02-19 19:34:47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نادي الاتحاد يطلق حملة #اتحادي_قول_وفعل كجزء من حملة #ادعم_ناديك على أكبر منصة إعلانية في العالم.
#جده_كده_شاشة_وبحر #برج_الشاشة #الاتحاد #ادعم_ناديك #اعلان #دعاية #فكرة #ابداع #السعودية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ittihad https://t.co/AUZhq9kdkG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268.2609%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- 2018-02-18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اديداس هنا ليبدع على شاشة طريق الملك
#هنا_لإبدع  #برج_الشاشة #شاشه_برج_الملك #جدة
#اعلان #دعاية #فكرة #ابداع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Adidas are here to innovate on KRT screen 
 #HereToCreate #DOOH #Advertisement #Media
@adidasfootball https://t.co/MVaaVYbpq0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094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F2F48F-94B1-48CD-A6B9-9E1456F8F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BD6BB-2B43-4B8E-81D4-DF6D16344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6132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24960-90D1-458A-8A9E-7C4F86B6EF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6706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78367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147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07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610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821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66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5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- 2018-02-15 17:21:40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أكبر شبكة دعاية و إعلان داخلية في المملكة مع أضخم شاشة إعلانية في العالم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outdoor Icon &amp;amp; Largest Indoor Advertising Network in KSA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#برج_الشاشة #شاشة_برج_الملك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https://t.co/hDwZ6JjDlM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3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- 2018-02-11 17:38:23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مميزات برج الشاشة أنه يطل على أربع طرق رئيسية تمر بها قرابة 3 ملايين سيارة خلال الحملة الإعلانية، ويمكن مشاهدته من على بعد 5 كيلومترات
#جدة #اعلان #دعاية #فكرة #ابداع #برج_الشاشة #شاشة_برج_الملك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https://t.co/Ej0taVkcMI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1917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3149223-F4EB-44E8-B5F2-6035A430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46E7A-15FE-46B2-A9C3-9EC409E1D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52967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20180306_075436</Template>
  <TotalTime>0</TotalTime>
  <Words>193</Words>
  <Application>Microsoft Office PowerPoint</Application>
  <PresentationFormat>On-screen Show (4:3)</PresentationFormat>
  <Paragraphs>92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2</vt:lpstr>
      <vt:lpstr>Twitter Own and Retweeted Tweets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2018-03-06T07:54:37Z</dcterms:created>
  <dcterms:modified xsi:type="dcterms:W3CDTF">2018-03-06T07:54:54Z</dcterms:modified>
</cp:coreProperties>
</file>