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377</c:v>
                </c:pt>
                <c:pt idx="1">
                  <c:v>383</c:v>
                </c:pt>
                <c:pt idx="2">
                  <c:v>388</c:v>
                </c:pt>
                <c:pt idx="3">
                  <c:v>389</c:v>
                </c:pt>
                <c:pt idx="4">
                  <c:v>390</c:v>
                </c:pt>
                <c:pt idx="5">
                  <c:v>390</c:v>
                </c:pt>
                <c:pt idx="6">
                  <c:v>390</c:v>
                </c:pt>
                <c:pt idx="7">
                  <c:v>389</c:v>
                </c:pt>
                <c:pt idx="8">
                  <c:v>389</c:v>
                </c:pt>
                <c:pt idx="9">
                  <c:v>388</c:v>
                </c:pt>
                <c:pt idx="10">
                  <c:v>388</c:v>
                </c:pt>
                <c:pt idx="11">
                  <c:v>388</c:v>
                </c:pt>
                <c:pt idx="12">
                  <c:v>387</c:v>
                </c:pt>
                <c:pt idx="13">
                  <c:v>386</c:v>
                </c:pt>
                <c:pt idx="14">
                  <c:v>388</c:v>
                </c:pt>
                <c:pt idx="15">
                  <c:v>388</c:v>
                </c:pt>
                <c:pt idx="16">
                  <c:v>389</c:v>
                </c:pt>
                <c:pt idx="17">
                  <c:v>389</c:v>
                </c:pt>
                <c:pt idx="18">
                  <c:v>389</c:v>
                </c:pt>
                <c:pt idx="19">
                  <c:v>390</c:v>
                </c:pt>
                <c:pt idx="20">
                  <c:v>389</c:v>
                </c:pt>
                <c:pt idx="21">
                  <c:v>392</c:v>
                </c:pt>
                <c:pt idx="22">
                  <c:v>393</c:v>
                </c:pt>
                <c:pt idx="23">
                  <c:v>395</c:v>
                </c:pt>
                <c:pt idx="24">
                  <c:v>394</c:v>
                </c:pt>
                <c:pt idx="25">
                  <c:v>394</c:v>
                </c:pt>
                <c:pt idx="26">
                  <c:v>394</c:v>
                </c:pt>
                <c:pt idx="27">
                  <c:v>395</c:v>
                </c:pt>
                <c:pt idx="28">
                  <c:v>395</c:v>
                </c:pt>
                <c:pt idx="29">
                  <c:v>397</c:v>
                </c:pt>
                <c:pt idx="30">
                  <c:v>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8-4308-8B7F-3992E1356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68808"/>
        <c:axId val="244885080"/>
      </c:lineChart>
      <c:dateAx>
        <c:axId val="24356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85080"/>
        <c:crosses val="autoZero"/>
        <c:auto val="1"/>
        <c:lblOffset val="100"/>
        <c:baseTimeUnit val="days"/>
      </c:dateAx>
      <c:valAx>
        <c:axId val="24488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0.53333333333333</c:v>
                </c:pt>
                <c:pt idx="1">
                  <c:v>1.5915119363395001</c:v>
                </c:pt>
                <c:pt idx="2">
                  <c:v>1.3054830287206001</c:v>
                </c:pt>
                <c:pt idx="3">
                  <c:v>0.25773195876289001</c:v>
                </c:pt>
                <c:pt idx="4">
                  <c:v>0.25706940874035999</c:v>
                </c:pt>
                <c:pt idx="5">
                  <c:v>0</c:v>
                </c:pt>
                <c:pt idx="6">
                  <c:v>0</c:v>
                </c:pt>
                <c:pt idx="7">
                  <c:v>-0.25641025641026</c:v>
                </c:pt>
                <c:pt idx="8">
                  <c:v>0</c:v>
                </c:pt>
                <c:pt idx="9">
                  <c:v>-0.25706940874035999</c:v>
                </c:pt>
                <c:pt idx="10">
                  <c:v>0</c:v>
                </c:pt>
                <c:pt idx="11">
                  <c:v>0</c:v>
                </c:pt>
                <c:pt idx="12">
                  <c:v>-0.25773195876289001</c:v>
                </c:pt>
                <c:pt idx="13">
                  <c:v>-0.25839793281654</c:v>
                </c:pt>
                <c:pt idx="14">
                  <c:v>0.51813471502591002</c:v>
                </c:pt>
                <c:pt idx="15">
                  <c:v>0</c:v>
                </c:pt>
                <c:pt idx="16">
                  <c:v>0.25773195876289001</c:v>
                </c:pt>
                <c:pt idx="17">
                  <c:v>0</c:v>
                </c:pt>
                <c:pt idx="18">
                  <c:v>0</c:v>
                </c:pt>
                <c:pt idx="19">
                  <c:v>0.25706940874035999</c:v>
                </c:pt>
                <c:pt idx="20">
                  <c:v>-0.25641025641026</c:v>
                </c:pt>
                <c:pt idx="21">
                  <c:v>0.77120822622107998</c:v>
                </c:pt>
                <c:pt idx="22">
                  <c:v>0.25510204081632998</c:v>
                </c:pt>
                <c:pt idx="23">
                  <c:v>0.50890585241730002</c:v>
                </c:pt>
                <c:pt idx="24">
                  <c:v>-0.25316455696203</c:v>
                </c:pt>
                <c:pt idx="25">
                  <c:v>0</c:v>
                </c:pt>
                <c:pt idx="26">
                  <c:v>0</c:v>
                </c:pt>
                <c:pt idx="27">
                  <c:v>0.25380710659897998</c:v>
                </c:pt>
                <c:pt idx="28">
                  <c:v>0</c:v>
                </c:pt>
                <c:pt idx="29">
                  <c:v>0.50632911392405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05-462C-8B4D-82A4278DEB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65648"/>
        <c:axId val="294769784"/>
      </c:lineChart>
      <c:dateAx>
        <c:axId val="24616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69784"/>
        <c:crosses val="autoZero"/>
        <c:auto val="1"/>
        <c:lblOffset val="100"/>
        <c:baseTimeUnit val="days"/>
      </c:dateAx>
      <c:valAx>
        <c:axId val="2947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6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3.9893617021277001</c:v>
                </c:pt>
                <c:pt idx="1">
                  <c:v>2.8947368421053001</c:v>
                </c:pt>
                <c:pt idx="2">
                  <c:v>0.77922077922078004</c:v>
                </c:pt>
                <c:pt idx="3">
                  <c:v>1.2886597938144</c:v>
                </c:pt>
                <c:pt idx="4">
                  <c:v>0</c:v>
                </c:pt>
                <c:pt idx="5">
                  <c:v>0</c:v>
                </c:pt>
                <c:pt idx="6">
                  <c:v>3.5897435897436001</c:v>
                </c:pt>
                <c:pt idx="7">
                  <c:v>0.77120822622107998</c:v>
                </c:pt>
                <c:pt idx="8">
                  <c:v>0</c:v>
                </c:pt>
                <c:pt idx="9">
                  <c:v>0</c:v>
                </c:pt>
                <c:pt idx="10">
                  <c:v>0.77319587628866004</c:v>
                </c:pt>
                <c:pt idx="11">
                  <c:v>0</c:v>
                </c:pt>
                <c:pt idx="12">
                  <c:v>0</c:v>
                </c:pt>
                <c:pt idx="13">
                  <c:v>1.0362694300518001</c:v>
                </c:pt>
                <c:pt idx="14">
                  <c:v>0</c:v>
                </c:pt>
                <c:pt idx="15">
                  <c:v>1.0309278350515001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1.0282776349614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1-4089-9BBE-7523E9E20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71024"/>
        <c:axId val="296072336"/>
      </c:lineChart>
      <c:dateAx>
        <c:axId val="29607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2336"/>
        <c:crosses val="autoZero"/>
        <c:auto val="1"/>
        <c:lblOffset val="100"/>
        <c:baseTimeUnit val="days"/>
      </c:dateAx>
      <c:valAx>
        <c:axId val="2960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7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9F59-5CAA-4C00-AFAD-5272DC5E20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299763-C3CC-4F70-96FF-35C341EF13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701B4-0194-419F-A6D9-C60763DEC9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8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0801-9156-4781-97B2-52EBF6EFC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76462B-3B9C-4DAC-91A2-64971061D3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42445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04529-C644-4E2B-B2EF-0F8ABB2DB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CB1ACB-C50E-46AE-97E2-60B4552FD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528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D6B2E8-3614-417B-94F5-601F89162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1015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24552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193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4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826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340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688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393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44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281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461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107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33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59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1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4652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CE9E25B-A6AE-4B52-BB66-209C8F7D9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FF5FB-3663-4BA8-B293-C2C7C793E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0508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E6030-C2AF-4E0F-B2E6-E471CD8DC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C66E4-CCB8-4FC8-80B3-B644D75287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8516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64903-6904-4E93-805D-DA5C1D2BB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80C88-35D2-427A-A3F6-631FDFFE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54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EF358-46AF-4401-A2D2-8175346CF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17FC91-C5E5-48BA-8946-9154B19A2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25978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76D91-D528-48BF-A563-0D9FB0937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FA8599-039E-478E-8D31-4A4B619A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33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30AE6-65F4-48C6-A890-990B4AAD0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59898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67726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137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06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89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631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234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2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- 2018-01-21 13:31:59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اللوحات الإعلانية الخارجية تعتبر من أكثر الأساليب التسويقية المؤثرة على المستهلك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OOH advertisement is considered to be one of the most effective advertisement methods on consumers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https://t.co/KUKvYwjmeF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01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- 2018-01-16 14:16:55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 كم نسبة زيارة المستهلكين للمتاجر بعد مشاهدتهم للوحات الإعلانية الخارجية؟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visitors do you think come to a store after being exposed to OOH advertisement?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https://t.co/KUxc3n2im5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9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- 2018-01-14 14:19:59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الإعلان عندما يصبح فناً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 advertisement is an art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https://t.co/lyiZNvDt73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2656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2C83572-CDE8-4C88-A7AE-E5ECB81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37807-83D0-4FBF-BD85-C72F5E85B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04361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FED631-9158-45AF-9529-05D2F6AB5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4943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7004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39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28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831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17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43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6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- 2018-01-11 14:35:57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 الشاشة يرحب بشاشات السينما القادمة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screen welcomes the upcoming cinema screens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https://t.co/ouxVmB8iPZ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6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- 2018-01-08 14:54:52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Welcoming the creativity of the new Kia Stringer on King road screen
Perfect powerful match of brand offer and the roll of the communication 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2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- 2018-01-07 14:14:28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تمتلك فادن حقوق حصرية للدعاية والإعلان داخل جميع أفرع بنده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 owns EXCLUSIVE advertisement spaces across all Panda stores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#instorebranding https://t.co/sym5X0inuX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4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- 2018-01-04 15:01:34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وهلا بالخميس الونيس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weekend everyone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 #هلا_بالخميس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 #Media https://t.co/MznYWlfXL8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553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083E59-7A27-4007-B101-39596A29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3BECB-7F0C-4778-9D83-9A6554547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46786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29DDD-7A1F-4355-854E-397174A22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1660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7542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741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822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74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6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037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- 2018-01-03 15:01:21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بوبا على شاشتنا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Welcome Bupa to our screen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@BupaArabia https://t.co/Tz870Y9Z7L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4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- 2018-01-03 10:54:52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فين ما كنت راح تشوفنا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will see Faden’s Screen wherever you are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https://t.co/EjgLL9BxdN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55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- 2018-01-02 16:51:14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 بمكدونالدز، نورتوا الشاشة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McDonald’s is here, and we are lovin’ it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 #ماك_توفير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&amp;amp; #Media
@McDonaldsKSA https://t.co/0gAg3iuUte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2252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A0977FD-AB4B-42C1-8CE7-FF435BB9D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6F0E7-2A43-4F2D-B2FB-2BC6495A5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41373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744144-2B09-4729-9362-761FA5DF0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0844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0627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527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762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86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788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24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5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- 2018-01-01 13:23:22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شاشتنا محلوة بقدوم  حلواني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screen just got sweeter with Halwani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 #شاشه_برج_الملك #جدة
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
@HalwaniBrosKsa https://t.co/q5DX0BvYjh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1932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CE6999-C559-4840-BEC4-0B0513037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76569-8F7A-4C5A-8D68-C1137FCC7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52887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20180207_082946</Template>
  <TotalTime>0</TotalTime>
  <Words>290</Words>
  <Application>Microsoft Office PowerPoint</Application>
  <PresentationFormat>On-screen Show (4:3)</PresentationFormat>
  <Paragraphs>138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2018-02-07T08:29:47Z</dcterms:created>
  <dcterms:modified xsi:type="dcterms:W3CDTF">2018-02-07T08:30:05Z</dcterms:modified>
</cp:coreProperties>
</file>