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fadenmedia (Faden Media)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539</c:v>
                </c:pt>
                <c:pt idx="1">
                  <c:v>543</c:v>
                </c:pt>
                <c:pt idx="2">
                  <c:v>547</c:v>
                </c:pt>
                <c:pt idx="3">
                  <c:v>549</c:v>
                </c:pt>
                <c:pt idx="4">
                  <c:v>551</c:v>
                </c:pt>
                <c:pt idx="5">
                  <c:v>554</c:v>
                </c:pt>
                <c:pt idx="6">
                  <c:v>554</c:v>
                </c:pt>
                <c:pt idx="7">
                  <c:v>556</c:v>
                </c:pt>
                <c:pt idx="8">
                  <c:v>556</c:v>
                </c:pt>
                <c:pt idx="9">
                  <c:v>557</c:v>
                </c:pt>
                <c:pt idx="10">
                  <c:v>557</c:v>
                </c:pt>
                <c:pt idx="11">
                  <c:v>562</c:v>
                </c:pt>
                <c:pt idx="12">
                  <c:v>565</c:v>
                </c:pt>
                <c:pt idx="13">
                  <c:v>570</c:v>
                </c:pt>
                <c:pt idx="14">
                  <c:v>573</c:v>
                </c:pt>
                <c:pt idx="15">
                  <c:v>575</c:v>
                </c:pt>
                <c:pt idx="16">
                  <c:v>576</c:v>
                </c:pt>
                <c:pt idx="17">
                  <c:v>575</c:v>
                </c:pt>
                <c:pt idx="18">
                  <c:v>575</c:v>
                </c:pt>
                <c:pt idx="19">
                  <c:v>575</c:v>
                </c:pt>
                <c:pt idx="20">
                  <c:v>578</c:v>
                </c:pt>
                <c:pt idx="21">
                  <c:v>576</c:v>
                </c:pt>
                <c:pt idx="22">
                  <c:v>578</c:v>
                </c:pt>
                <c:pt idx="23">
                  <c:v>581</c:v>
                </c:pt>
                <c:pt idx="24">
                  <c:v>581</c:v>
                </c:pt>
                <c:pt idx="25">
                  <c:v>581</c:v>
                </c:pt>
                <c:pt idx="26">
                  <c:v>582</c:v>
                </c:pt>
                <c:pt idx="27">
                  <c:v>583</c:v>
                </c:pt>
                <c:pt idx="28">
                  <c:v>583</c:v>
                </c:pt>
                <c:pt idx="29">
                  <c:v>583</c:v>
                </c:pt>
                <c:pt idx="30">
                  <c:v>583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18-4C1E-BA2E-9C9C8C2B59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733920"/>
        <c:axId val="245718240"/>
      </c:lineChart>
      <c:dateAx>
        <c:axId val="169733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718240"/>
        <c:crosses val="autoZero"/>
        <c:auto val="1"/>
        <c:lblOffset val="100"/>
        <c:baseTimeUnit val="days"/>
      </c:dateAx>
      <c:valAx>
        <c:axId val="245718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733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fadenmedia (Faden Media)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0.74211502782931005</c:v>
                </c:pt>
                <c:pt idx="2">
                  <c:v>0.73664825046041005</c:v>
                </c:pt>
                <c:pt idx="3">
                  <c:v>0.36563071297989003</c:v>
                </c:pt>
                <c:pt idx="4">
                  <c:v>0.36429872495445997</c:v>
                </c:pt>
                <c:pt idx="5">
                  <c:v>0.54446460980036004</c:v>
                </c:pt>
                <c:pt idx="6">
                  <c:v>0</c:v>
                </c:pt>
                <c:pt idx="7">
                  <c:v>0.36101083032490999</c:v>
                </c:pt>
                <c:pt idx="8">
                  <c:v>0</c:v>
                </c:pt>
                <c:pt idx="9">
                  <c:v>0.17985611510791</c:v>
                </c:pt>
                <c:pt idx="10">
                  <c:v>0</c:v>
                </c:pt>
                <c:pt idx="11">
                  <c:v>0.89766606822261996</c:v>
                </c:pt>
                <c:pt idx="12">
                  <c:v>0.53380782918148995</c:v>
                </c:pt>
                <c:pt idx="13">
                  <c:v>0.88495575221238998</c:v>
                </c:pt>
                <c:pt idx="14">
                  <c:v>0.52631578947367996</c:v>
                </c:pt>
                <c:pt idx="15">
                  <c:v>0.34904013961606001</c:v>
                </c:pt>
                <c:pt idx="16">
                  <c:v>0.17391304347826</c:v>
                </c:pt>
                <c:pt idx="17">
                  <c:v>-0.17361111111110999</c:v>
                </c:pt>
                <c:pt idx="18">
                  <c:v>0</c:v>
                </c:pt>
                <c:pt idx="19">
                  <c:v>0</c:v>
                </c:pt>
                <c:pt idx="20">
                  <c:v>0.52173913043478004</c:v>
                </c:pt>
                <c:pt idx="21">
                  <c:v>-0.34602076124566999</c:v>
                </c:pt>
                <c:pt idx="22">
                  <c:v>0.34722222222221999</c:v>
                </c:pt>
                <c:pt idx="23">
                  <c:v>0.51903114186850996</c:v>
                </c:pt>
                <c:pt idx="24">
                  <c:v>0</c:v>
                </c:pt>
                <c:pt idx="25">
                  <c:v>0</c:v>
                </c:pt>
                <c:pt idx="26">
                  <c:v>0.17211703958692001</c:v>
                </c:pt>
                <c:pt idx="27">
                  <c:v>0.17182130584192001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7E-41AF-B134-2C1FD8BA16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957760"/>
        <c:axId val="293783688"/>
      </c:lineChart>
      <c:dateAx>
        <c:axId val="243957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83688"/>
        <c:crosses val="autoZero"/>
        <c:auto val="1"/>
        <c:lblOffset val="100"/>
        <c:baseTimeUnit val="days"/>
      </c:dateAx>
      <c:valAx>
        <c:axId val="293783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957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fadenmedia (Faden Media)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6.6790000000000003</c:v>
                </c:pt>
                <c:pt idx="1">
                  <c:v>8.8725000000000005</c:v>
                </c:pt>
                <c:pt idx="2">
                  <c:v>6.7889999999999997</c:v>
                </c:pt>
                <c:pt idx="3">
                  <c:v>5.1094999999999997</c:v>
                </c:pt>
                <c:pt idx="4">
                  <c:v>0</c:v>
                </c:pt>
                <c:pt idx="5">
                  <c:v>0</c:v>
                </c:pt>
                <c:pt idx="6">
                  <c:v>7.9421999999999997</c:v>
                </c:pt>
                <c:pt idx="7">
                  <c:v>6.8468</c:v>
                </c:pt>
                <c:pt idx="8">
                  <c:v>0</c:v>
                </c:pt>
                <c:pt idx="9">
                  <c:v>0</c:v>
                </c:pt>
                <c:pt idx="10">
                  <c:v>5.7450999999999999</c:v>
                </c:pt>
                <c:pt idx="11">
                  <c:v>0</c:v>
                </c:pt>
                <c:pt idx="12">
                  <c:v>0</c:v>
                </c:pt>
                <c:pt idx="13">
                  <c:v>6.3436000000000003</c:v>
                </c:pt>
                <c:pt idx="14">
                  <c:v>0</c:v>
                </c:pt>
                <c:pt idx="15">
                  <c:v>6.4459999999999997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4.51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07-4EF1-8AAE-1B2EBCBFAE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898312"/>
        <c:axId val="294893720"/>
      </c:lineChart>
      <c:dateAx>
        <c:axId val="294898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93720"/>
        <c:crosses val="autoZero"/>
        <c:auto val="1"/>
        <c:lblOffset val="100"/>
        <c:baseTimeUnit val="days"/>
      </c:dateAx>
      <c:valAx>
        <c:axId val="294893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98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fadenmedia (Faden Media)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36</c:v>
                </c:pt>
                <c:pt idx="1">
                  <c:v>48</c:v>
                </c:pt>
                <c:pt idx="2">
                  <c:v>37</c:v>
                </c:pt>
                <c:pt idx="3">
                  <c:v>28</c:v>
                </c:pt>
                <c:pt idx="4">
                  <c:v>0</c:v>
                </c:pt>
                <c:pt idx="5">
                  <c:v>0</c:v>
                </c:pt>
                <c:pt idx="6">
                  <c:v>44</c:v>
                </c:pt>
                <c:pt idx="7">
                  <c:v>38</c:v>
                </c:pt>
                <c:pt idx="8">
                  <c:v>0</c:v>
                </c:pt>
                <c:pt idx="9">
                  <c:v>0</c:v>
                </c:pt>
                <c:pt idx="10">
                  <c:v>32</c:v>
                </c:pt>
                <c:pt idx="11">
                  <c:v>0</c:v>
                </c:pt>
                <c:pt idx="12">
                  <c:v>0</c:v>
                </c:pt>
                <c:pt idx="13">
                  <c:v>36</c:v>
                </c:pt>
                <c:pt idx="14">
                  <c:v>0</c:v>
                </c:pt>
                <c:pt idx="15">
                  <c:v>37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26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A9-49C2-B664-C2FA8D2D96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385072"/>
        <c:axId val="241570832"/>
      </c:lineChart>
      <c:dateAx>
        <c:axId val="306385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570832"/>
        <c:crosses val="autoZero"/>
        <c:auto val="1"/>
        <c:lblOffset val="100"/>
        <c:baseTimeUnit val="days"/>
      </c:dateAx>
      <c:valAx>
        <c:axId val="24157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385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24E04-159E-485E-81F7-ADFDBC4DF8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FB8816-B7C2-42F5-B641-5A893C8FC2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1577EE-6853-42E6-90C0-0423517441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713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04DA1-9DBE-4811-8302-A3D6FFCB9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A7D20C-4815-4D59-A9E4-32D8813C6B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280393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297895-6DDB-46A3-A84C-E35A51E927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094EC5-13DA-4198-8006-3F81990F0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553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AAD4F6-FDC5-4B11-87C6-C30D3DCB38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932272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7572561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816198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27327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3831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4771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481880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5202469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2231767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02522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0104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110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fadenmedia (Faden Media)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6.4657%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85531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884A8C7-DE4D-4F09-BACB-10A02AF1A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A500B0-D7E9-4E0F-B298-DD322FB747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831820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68617-E9BA-4EAC-8C84-8D761A97D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5533DB-9425-4589-ACBE-293E028911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286590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D1B482-CF7B-4874-9D38-93EE99052A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E6C10D-8250-4808-9854-D2B5B4814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075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FE566-4FF9-44BA-A445-A96814C61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F7355D-5553-4E41-BF09-A393C59E2B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393826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B2F493-9B92-4D56-AE5B-E6A8D27DAE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921B16-F1D2-4472-BE59-279D12EB4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164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81E5F3-2441-4075-8A2F-3724470F70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147495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8744176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629045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0636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153505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61590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323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- 2018-01-21 13:35:06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اللوحات الإعلانية الخارجية تعتبر من أكثر الأساليب التسويقية المؤثرة على المستهلك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OOH advertising is considered to be one of the most effective advertising methods on consumers
.
.
‎#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برج_الشاشة #شاشه_برج_الملك #جدة
‎#اعلان #دعاية #فكرة #ابداع #السعودية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#Advertisement #Media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4.4983%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617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- 2018-01-16 14:18:36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تتوقع كم نسبة زيارة المستهلكين للمتاجر بعد مشاهدتهم للوحات الإعلانية الخارجية؟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How many visitors do you think come to a store after being exposed to OOH advertisement?
.
.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برج_الشاشة #شاشه_برج_الملك #جدة
#اعلان #دعاية #فكرة #ابداع #السعودية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#Advertisement #Media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6.4348%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39778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17EBA0F-9AA2-44A1-B559-939E89EEE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52E4DF-07C1-4082-8F5B-A4934ED41F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659045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EA685C-5165-481E-BFE9-1587B1CF19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331468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8252023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09645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172870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999786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39215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315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- 2018-01-14 14:26:24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ابتكر من إعلانك فناً فريد من نوعه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When advetising becomes an art
.
.
‎#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برج_الشاشة #شاشه_برج_الملك #جدة
‎#اعلان #دعاية #فكرة #ابداع #السعودية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#Advertisement #Media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6.3158%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926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- 2018-01-11 14:53:11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‎.‏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 الشاشة يرحب بشاشات السينما القادمة .
‎‏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Our screen welcomes the upcoming cinema screens ‎‏
‎‏⁧‫#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برج_الشاشة‬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شاشه_برج_الملك‬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
‎‏⁧‫#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اعلان‬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دعاية‬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فكرة‬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ابداع‬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
‎‏⁦‪#DOOH‬⁩ ⁦‪#Advertisement‬⁩ ⁦‪#Media‬⁩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5.7451%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31950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98C3FE4-8B5F-4026-9421-7244A2179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496844-F7CC-438A-9474-3ED2623415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854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CBB784-DB9F-4B0E-BAD3-91C610EE55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281679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8132374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663771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63103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985135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21581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0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- 2018-01-08 15:04:56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‫.‬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إبداع إعلان سيارة كيا الرياضية الجديدة على برج الشاشة! ‬
‎‫تناغم بين قوة العرض والقناة الإعلانية 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Welcoming the creativity of the new Kia Stringer on King road screen.
Perfect powerful match of brand offer and the roll of the communication channel‫ ‬
.
.
‎‫#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برج_الشاشة #شاشه_برج_الملك #جدة‬
‎‫#اعلان #دعاية #فكرة #ابداع #السعودية‬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#Advertisement  #Media
@kia.aljabr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6.8345%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0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- 2018-01-07 14:02:47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تمتلك فادن حقوق حصرية للدعاية والإعلان داخل جميع أفرع  بنده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 owns EXCLUSIVE advertisement spaces across all Panda stores
.
.
‎#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جدة #اعلان #دعاية #فكرة #ابداع #السعودية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#Advertisement #Media #instorebranding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7.9422%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24955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5A0E27F-26B0-42C2-9416-6DAFAEF51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1E5E7B-A8EC-439C-866B-77D13CF162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177096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135C78-851C-4191-A019-840A306230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76585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8551116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528093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28669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529155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04283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804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- 2018-01-04 15:03:12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‫.‬
‎‫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وهلا بالخميس الونيس‬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Happy weekend everyone ‎‫#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برج_الشاشة #شاشه_برج_الملك #جدة‬
‎‫#اعلان #دعاية #فكرة #ابداع #السعودية #هلا_بالخميس‬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#Advertisement  #Media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5.1002%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067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- 2018-01-03 14:56:36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 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أهلاً بوبا على شاشتنا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Welcome Bupa to our screen
‎⁧‫#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برج_الشاشة‬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شاشه_برج_الملك‬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
‎⁧‫#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اعلان‬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دعاية‬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فكرة‬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ابداع‬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
⁦‪#DOOH‬⁩ ⁦‪#Advertisement‬⁩ ⁦‪#Media‬⁩. @bupaarabia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5.8501%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933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- 2018-01-03 11:18:33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برج_الشاشة فين ما كنت راح تشوفنا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 will see Faden’s Screen wherever you are ‎#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برج_الشاشة #شاشه_برج_الملك #جدة
‎#اعلان #دعاية #فكرة #ابداع #السعودية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#Advertisement  #Media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7.6782%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055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- 2018-01-02 16:51:44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مرحبا بمكدونالدز، نورتوا الشاشة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McDonald’s is here, and we are lovin’ it
‎‫#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برج_الشاشة #شاشه_برج_الملك #جدة‬
‎‫#اعلان #دعاية #فكرة #ابداع #السعودية #ماك_توفير‬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#Advertisement &amp; #Media
@mcdonaldsksa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8.8398%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24702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A9EB03A-B9E2-4DD8-8DD9-96E7C634F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EA37BC-BF49-4488-A914-6A9ABB63FE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245063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98F551-0580-4EE6-A0DA-D9898B4AB1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944236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4992458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35898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77988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29274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1180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8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- 2018-01-01 13:27:12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شاشتنا محلوة بقدوم حلواني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Our screen just got sweeter with Halwani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برج_الشاشة #شاشه_برج_الملك #جدة
#اعلان #دعاية #فكرة #ابداع #السعودية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#Advertisement #Media @halwanibrosksa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6.6790%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38831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637E49B-1629-4741-B1DE-C5A421582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A20865-F7DF-470F-91F3-D45828FEB0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988038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ED52D-5C8B-4B56-A852-341A98FE8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B89588-B7A8-4A30-BA53-D5F8C9A21C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430869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30FDF-DCBE-469D-9017-46964FADC4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2E303-9F46-4B76-A7B4-04EB48815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6656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20180207_074646</Template>
  <TotalTime>0</TotalTime>
  <Words>294</Words>
  <Application>Microsoft Office PowerPoint</Application>
  <PresentationFormat>On-screen Show (4:3)</PresentationFormat>
  <Paragraphs>125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Lato</vt:lpstr>
      <vt:lpstr>Calibri</vt:lpstr>
      <vt:lpstr>quintly_template</vt:lpstr>
      <vt:lpstr>Overview</vt:lpstr>
      <vt:lpstr>Instagram Followers Total</vt:lpstr>
      <vt:lpstr>Instagram Key Metrics Table</vt:lpstr>
      <vt:lpstr>Instagram Followers Change Rate</vt:lpstr>
      <vt:lpstr>Instagram Interaction Rate</vt:lpstr>
      <vt:lpstr>Instagram Posts Table - 1 of 5</vt:lpstr>
      <vt:lpstr>Instagram Posts Table - 2 of 5</vt:lpstr>
      <vt:lpstr>Instagram Posts Table - 3 of 5</vt:lpstr>
      <vt:lpstr>Instagram Posts Table - 4 of 5</vt:lpstr>
      <vt:lpstr>Instagram Posts Table - 5 of 5</vt:lpstr>
      <vt:lpstr>Instagram Average Interactions Per Post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2018-02-07T07:46:47Z</dcterms:created>
  <dcterms:modified xsi:type="dcterms:W3CDTF">2018-02-07T07:47:06Z</dcterms:modified>
</cp:coreProperties>
</file>