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26351</c:v>
                </c:pt>
                <c:pt idx="1">
                  <c:v>26356</c:v>
                </c:pt>
                <c:pt idx="2">
                  <c:v>26358</c:v>
                </c:pt>
                <c:pt idx="3">
                  <c:v>26361</c:v>
                </c:pt>
                <c:pt idx="4">
                  <c:v>26364</c:v>
                </c:pt>
                <c:pt idx="5">
                  <c:v>26369</c:v>
                </c:pt>
                <c:pt idx="6">
                  <c:v>26366</c:v>
                </c:pt>
                <c:pt idx="7">
                  <c:v>26363</c:v>
                </c:pt>
                <c:pt idx="8">
                  <c:v>26362</c:v>
                </c:pt>
                <c:pt idx="9">
                  <c:v>26367</c:v>
                </c:pt>
                <c:pt idx="10">
                  <c:v>26375</c:v>
                </c:pt>
                <c:pt idx="11">
                  <c:v>26398</c:v>
                </c:pt>
                <c:pt idx="12">
                  <c:v>26432</c:v>
                </c:pt>
                <c:pt idx="13">
                  <c:v>26443</c:v>
                </c:pt>
                <c:pt idx="14">
                  <c:v>26453</c:v>
                </c:pt>
                <c:pt idx="15">
                  <c:v>26458</c:v>
                </c:pt>
                <c:pt idx="16">
                  <c:v>26467</c:v>
                </c:pt>
                <c:pt idx="17">
                  <c:v>26480</c:v>
                </c:pt>
                <c:pt idx="18">
                  <c:v>26488</c:v>
                </c:pt>
                <c:pt idx="19">
                  <c:v>26494</c:v>
                </c:pt>
                <c:pt idx="20">
                  <c:v>26499</c:v>
                </c:pt>
                <c:pt idx="21">
                  <c:v>26498</c:v>
                </c:pt>
                <c:pt idx="22">
                  <c:v>26499</c:v>
                </c:pt>
                <c:pt idx="23">
                  <c:v>26507</c:v>
                </c:pt>
                <c:pt idx="24">
                  <c:v>26508</c:v>
                </c:pt>
                <c:pt idx="25">
                  <c:v>26513</c:v>
                </c:pt>
                <c:pt idx="26">
                  <c:v>26526</c:v>
                </c:pt>
                <c:pt idx="27">
                  <c:v>26527</c:v>
                </c:pt>
                <c:pt idx="28">
                  <c:v>26525</c:v>
                </c:pt>
                <c:pt idx="29">
                  <c:v>26538</c:v>
                </c:pt>
                <c:pt idx="30">
                  <c:v>26546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B-47BC-BD00-194228DC7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90736"/>
        <c:axId val="283197624"/>
      </c:lineChart>
      <c:dateAx>
        <c:axId val="28319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7624"/>
        <c:crosses val="autoZero"/>
        <c:auto val="1"/>
        <c:lblOffset val="100"/>
        <c:baseTimeUnit val="days"/>
      </c:dateAx>
      <c:valAx>
        <c:axId val="28319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9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1.8978213011463001E-2</c:v>
                </c:pt>
                <c:pt idx="1">
                  <c:v>1.8974611969184998E-2</c:v>
                </c:pt>
                <c:pt idx="2">
                  <c:v>7.5884049172863996E-3</c:v>
                </c:pt>
                <c:pt idx="3">
                  <c:v>1.1381743683132E-2</c:v>
                </c:pt>
                <c:pt idx="4">
                  <c:v>1.1380448389667E-2</c:v>
                </c:pt>
                <c:pt idx="5">
                  <c:v>1.8965255651646001E-2</c:v>
                </c:pt>
                <c:pt idx="6">
                  <c:v>-1.1376995714665E-2</c:v>
                </c:pt>
                <c:pt idx="7">
                  <c:v>-1.1378290222255999E-2</c:v>
                </c:pt>
                <c:pt idx="8">
                  <c:v>-3.7931950081554E-3</c:v>
                </c:pt>
                <c:pt idx="9">
                  <c:v>1.8966694484485E-2</c:v>
                </c:pt>
                <c:pt idx="10">
                  <c:v>3.0340956498653999E-2</c:v>
                </c:pt>
                <c:pt idx="11">
                  <c:v>8.7203791469194006E-2</c:v>
                </c:pt>
                <c:pt idx="12">
                  <c:v>0.12879763618456</c:v>
                </c:pt>
                <c:pt idx="13">
                  <c:v>4.1616222760290998E-2</c:v>
                </c:pt>
                <c:pt idx="14">
                  <c:v>3.7817191695344997E-2</c:v>
                </c:pt>
                <c:pt idx="15">
                  <c:v>1.8901447850905001E-2</c:v>
                </c:pt>
                <c:pt idx="16">
                  <c:v>3.4016176581752003E-2</c:v>
                </c:pt>
                <c:pt idx="17">
                  <c:v>4.9117769297616E-2</c:v>
                </c:pt>
                <c:pt idx="18">
                  <c:v>3.0211480362537999E-2</c:v>
                </c:pt>
                <c:pt idx="19">
                  <c:v>2.2651766837813E-2</c:v>
                </c:pt>
                <c:pt idx="20">
                  <c:v>1.8872197478674E-2</c:v>
                </c:pt>
                <c:pt idx="21">
                  <c:v>-3.7737273104645002E-3</c:v>
                </c:pt>
                <c:pt idx="22">
                  <c:v>3.7738697260171002E-3</c:v>
                </c:pt>
                <c:pt idx="23">
                  <c:v>3.0189818483716001E-2</c:v>
                </c:pt>
                <c:pt idx="24">
                  <c:v>3.7725883728826001E-3</c:v>
                </c:pt>
                <c:pt idx="25">
                  <c:v>1.8862230270107E-2</c:v>
                </c:pt>
                <c:pt idx="26">
                  <c:v>4.9032550069776998E-2</c:v>
                </c:pt>
                <c:pt idx="27">
                  <c:v>3.7698861494382999E-3</c:v>
                </c:pt>
                <c:pt idx="28">
                  <c:v>-7.5394880687600996E-3</c:v>
                </c:pt>
                <c:pt idx="29">
                  <c:v>4.9010367577757001E-2</c:v>
                </c:pt>
                <c:pt idx="30">
                  <c:v>3.0145451804958999E-2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04-4586-BA14-475567FEA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48072"/>
        <c:axId val="166449384"/>
      </c:lineChart>
      <c:dateAx>
        <c:axId val="166448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49384"/>
        <c:crosses val="autoZero"/>
        <c:auto val="1"/>
        <c:lblOffset val="100"/>
        <c:baseTimeUnit val="days"/>
      </c:dateAx>
      <c:valAx>
        <c:axId val="16644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4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7.2048841530469004E-2</c:v>
                </c:pt>
                <c:pt idx="11">
                  <c:v>7.5797771545517006E-2</c:v>
                </c:pt>
                <c:pt idx="12">
                  <c:v>2.2714366837023998E-2</c:v>
                </c:pt>
                <c:pt idx="13">
                  <c:v>0.16265083027575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3-4E80-B3A0-D12102950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355968"/>
        <c:axId val="290356296"/>
      </c:lineChart>
      <c:dateAx>
        <c:axId val="29035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56296"/>
        <c:crosses val="autoZero"/>
        <c:auto val="1"/>
        <c:lblOffset val="100"/>
        <c:baseTimeUnit val="days"/>
      </c:dateAx>
      <c:valAx>
        <c:axId val="29035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5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FCB9A-D881-45BA-9984-9E829CA36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C85E0-558E-4B02-8629-6DE3A506B8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564FF-2A26-468B-8FEF-B318BB31A2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46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5466-85A1-479C-AABF-3F62EB13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AB1AC4-A9C5-4093-9B79-F908FDDC6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7765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DF33C-9502-46E4-B59D-86BBA2B79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DB708-BC97-482B-816D-2FE1159E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29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DE6474-A7F0-462E-B529-E8AC69FC3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1000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6634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35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451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773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156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75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326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976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195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455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512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3877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6138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924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470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6514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26F9829-3DFD-4FB2-85DB-B8E5C786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5C7EE-3C4D-46EC-ACF7-8B3C28B55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4227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F2A45-0763-4F1D-85B4-272CB40B7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EDF00-54A4-4C48-BEF9-6F48E483A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79212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4972A-2943-4081-AAAD-B54319E1E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917C1-E422-4D5C-88E0-10008727E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8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C16A0-319E-4DA6-862D-D45D9E8A1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655BD6-7915-4B11-8E6B-A44D6212B6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0074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C1900-3972-4DE5-AAF9-C7B5BDEB1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1A2B2-0970-42A6-A647-CC856E008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275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5571C-C24B-497A-8260-C0AC8ADD1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9718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7225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60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89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00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630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5335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8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- 2017-12-14 11:53:49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#Saudi_Aramco awards $175 million contract to Baker Hughes, a #GE company to boost production of Haradh and Hawiyah gas fields @Saudi_Aramco @iktvaAramco @BHGECO https://t.co/7jVJNFiDdy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8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- 2017-12-14 11:52:32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ارامكو_السعودية , تمنح بيكر هيوز التابعة ل#جنرال_إلكتريك عقداً بقيمة 175 مليون دولار لتعزيز إنتاجية حقلي غاز حرض والحوية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Saudi_Aramco @BHGECO @iktvaAramco https://t.co/y8BGdD7iaP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48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- 2017-12-13 13:38:47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التخرج!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raniarostom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الرئيس التنفيذي للإبتكار، متحدثة في تخرج المجموعة الثانية من برنامج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intelak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جنرال_الكتريك تفخر بأن تكون جزء من هذه المبادرة التي تدعم شركات #الطيران الناشئة في #الإمارات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emirates @etisalat @dsoafz @Dtec_dso https://t.co/srsV0D1UWn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7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16:39:10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Congratulations to the @BHGECO team 👏👏 https://t.co/Jf51VyeUEX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701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15:58:07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@iktvaAramco: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المطلق من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BHGECO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متحدثا عن مشاركتهم في منتدى ومعرض #اكتفاء للمنشآت الصغيرة والمتوسطة 2017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Mohammed Almutalq from @B…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3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15:54:44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@rami_ge: Happy to announce the signing of MoU where @BHGECO will supply Iraq National Oil Companies with its “Made in KSA” oilfield equ…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5256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789F157-FA81-4AAC-A8EA-B122ACB98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21D5D-EBC8-4CFC-B7EF-087A72A68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3199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60F95-A2F6-446F-B9BC-E0A2095BE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5555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5054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03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96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022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296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50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77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09:59:25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@iktvaAramco: Jody Marcopoulos responds to an important question: How does Baker Hughes plan to transfer its technology and know-how to…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52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09:57:17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على كيفية تركيز خطة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BHGEco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للتثقيب على تطوير قاعدة الموردين المحليين في #المملكة_العربية_السعودية وتطوير الخبرات داخل البلاد، بما يتماشى تماما مع أهداف #الرؤية_السعودية 2030.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iktva 
 https://t.co/yDYQTWWuqF https://t.co/G0z2KneekO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3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- 2017-12-12 09:53:36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@riyadhairports: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مطارات_الرياض وشركة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توقعان مذكرة تفاهم للعمل على تحويل مطار الملك خالد الدولي إلى منشأة رقمية عالية المستوى…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96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- 2017-12-11 14:36:06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This week, @BHGECO's Chief Supply Chain Officer, Jody Markoupoulos, will address the role of global companies in driving the development of a thriving local supply chain ecosystem. #iktva https://t.co/aGnmFu25cV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32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- 2017-12-11 14:34:20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هذا الأسبوع ستتولى جودي ماركوبولوس، مديرة سلسلة التوريد في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BHGECO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معالجة دور الشركات العالمية في قيادة تطوير نظام إيكولوجي محلي مزدهر لسلسلة التوريد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iktva https://t.co/6EflvQhx2W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7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- 2017-12-11 13:50:57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@GE_MENAT: What’s a huge headache for industrial companies in #Saudi #UAE #Turkey? Unplanned downtime. The solution? #Digital. https://t…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20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BA3208-ADCA-4877-8DE2-929915C45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350A78-2712-4F1A-8260-BEA407B66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98464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4F28B-1330-4467-B65F-67296CDD07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232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1110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958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90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329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2146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193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0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- 2017-12-11 13:50:33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المشكلة الكبيرة للشركات الصناعية في #السعودية #الإمارات و #تركيا؟ انقطاع العمليات دون تخطيط مسبق. الحل؟ اقرأ أدناه!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https://t.co/2BrJELXrSp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6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- 2017-12-08 10:38:33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@iktvaAramco: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اكتفاء تطويرٌ للكفاءات الوطنية، وتنويعٌ للاقتصاد، وتمكينٌ للمحتوى المحلي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Diversification of economy and localization of c…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358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922176-634C-4DDC-A1EB-4EF83B13B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A8137-6423-4240-A750-9987B6EF5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45260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20180201_140930</Template>
  <TotalTime>0</TotalTime>
  <Words>338</Words>
  <Application>Microsoft Office PowerPoint</Application>
  <PresentationFormat>On-screen Show (4:3)</PresentationFormat>
  <Paragraphs>148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2018-02-01T14:09:31Z</dcterms:created>
  <dcterms:modified xsi:type="dcterms:W3CDTF">2018-02-01T14:09:51Z</dcterms:modified>
</cp:coreProperties>
</file>