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4" r:id="rId9"/>
    <p:sldId id="265" r:id="rId10"/>
    <p:sldId id="266" r:id="rId11"/>
    <p:sldId id="267" r:id="rId12"/>
    <p:sldId id="268" r:id="rId13"/>
    <p:sldId id="269" r:id="rId14"/>
  </p:sldIdLst>
  <p:sldSz cx="9144000" cy="6858000" type="screen4x3"/>
  <p:notesSz cx="6858000" cy="9144000"/>
  <p:embeddedFontLst>
    <p:embeddedFont>
      <p:font typeface="Calibri" panose="020F0502020204030204" pitchFamily="34" charset="0"/>
      <p:regular r:id="rId15"/>
      <p:bold r:id="rId16"/>
      <p:italic r:id="rId17"/>
      <p:boldItalic r:id="rId1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9F4"/>
    <a:srgbClr val="C0C0C0"/>
    <a:srgbClr val="5F5F5F"/>
    <a:srgbClr val="00AEF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6405"/>
  </p:normalViewPr>
  <p:slideViewPr>
    <p:cSldViewPr snapToGrid="0">
      <p:cViewPr varScale="1">
        <p:scale>
          <a:sx n="62" d="100"/>
          <a:sy n="62" d="100"/>
        </p:scale>
        <p:origin x="90" y="3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 (MIT Enterprise Forum 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6771</c:v>
                </c:pt>
                <c:pt idx="1">
                  <c:v>6775</c:v>
                </c:pt>
                <c:pt idx="2">
                  <c:v>6779</c:v>
                </c:pt>
                <c:pt idx="3">
                  <c:v>6782</c:v>
                </c:pt>
                <c:pt idx="4">
                  <c:v>6788</c:v>
                </c:pt>
                <c:pt idx="5">
                  <c:v>6799</c:v>
                </c:pt>
                <c:pt idx="6">
                  <c:v>6810</c:v>
                </c:pt>
                <c:pt idx="7">
                  <c:v>6818</c:v>
                </c:pt>
                <c:pt idx="8">
                  <c:v>6827</c:v>
                </c:pt>
                <c:pt idx="9">
                  <c:v>6832</c:v>
                </c:pt>
                <c:pt idx="10">
                  <c:v>6835</c:v>
                </c:pt>
                <c:pt idx="11">
                  <c:v>6836</c:v>
                </c:pt>
                <c:pt idx="12">
                  <c:v>6833</c:v>
                </c:pt>
                <c:pt idx="13">
                  <c:v>6833</c:v>
                </c:pt>
                <c:pt idx="14">
                  <c:v>6838</c:v>
                </c:pt>
                <c:pt idx="15">
                  <c:v>6839</c:v>
                </c:pt>
                <c:pt idx="16">
                  <c:v>6839</c:v>
                </c:pt>
                <c:pt idx="17">
                  <c:v>6845</c:v>
                </c:pt>
                <c:pt idx="18">
                  <c:v>6853</c:v>
                </c:pt>
                <c:pt idx="19">
                  <c:v>6859</c:v>
                </c:pt>
                <c:pt idx="20">
                  <c:v>6867</c:v>
                </c:pt>
                <c:pt idx="21">
                  <c:v>6871</c:v>
                </c:pt>
                <c:pt idx="22">
                  <c:v>6873</c:v>
                </c:pt>
                <c:pt idx="23">
                  <c:v>6878</c:v>
                </c:pt>
                <c:pt idx="24">
                  <c:v>6881</c:v>
                </c:pt>
                <c:pt idx="25">
                  <c:v>6880</c:v>
                </c:pt>
                <c:pt idx="26">
                  <c:v>6883</c:v>
                </c:pt>
                <c:pt idx="27">
                  <c:v>6886</c:v>
                </c:pt>
                <c:pt idx="28">
                  <c:v>6890</c:v>
                </c:pt>
                <c:pt idx="29">
                  <c:v>6890</c:v>
                </c:pt>
              </c:numCache>
            </c:numRef>
          </c:val>
          <c:smooth val="0"/>
          <c:extLst>
            <c:ext xmlns:c16="http://schemas.microsoft.com/office/drawing/2014/chart" uri="{C3380CC4-5D6E-409C-BE32-E72D297353CC}">
              <c16:uniqueId val="{00000000-7021-4C6B-B61C-F245A02255FB}"/>
            </c:ext>
          </c:extLst>
        </c:ser>
        <c:dLbls>
          <c:showLegendKey val="0"/>
          <c:showVal val="0"/>
          <c:showCatName val="0"/>
          <c:showSerName val="0"/>
          <c:showPercent val="0"/>
          <c:showBubbleSize val="0"/>
        </c:dLbls>
        <c:smooth val="0"/>
        <c:axId val="249469544"/>
        <c:axId val="249471184"/>
      </c:lineChart>
      <c:dateAx>
        <c:axId val="249469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71184"/>
        <c:crosses val="autoZero"/>
        <c:auto val="1"/>
        <c:lblOffset val="100"/>
        <c:baseTimeUnit val="days"/>
      </c:dateAx>
      <c:valAx>
        <c:axId val="249471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469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 (MIT Enterprise Forum 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1.4771048744461E-2</c:v>
                </c:pt>
                <c:pt idx="1">
                  <c:v>5.9075468911534E-2</c:v>
                </c:pt>
                <c:pt idx="2">
                  <c:v>5.9040590405904002E-2</c:v>
                </c:pt>
                <c:pt idx="3">
                  <c:v>4.4254314795693001E-2</c:v>
                </c:pt>
                <c:pt idx="4">
                  <c:v>8.8469478030079998E-2</c:v>
                </c:pt>
                <c:pt idx="5">
                  <c:v>0.16205067766646999</c:v>
                </c:pt>
                <c:pt idx="6">
                  <c:v>0.16178849830857001</c:v>
                </c:pt>
                <c:pt idx="7">
                  <c:v>0.11747430249632999</c:v>
                </c:pt>
                <c:pt idx="8">
                  <c:v>0.13200352009387001</c:v>
                </c:pt>
                <c:pt idx="9">
                  <c:v>7.3238611395927994E-2</c:v>
                </c:pt>
                <c:pt idx="10">
                  <c:v>4.3911007025760999E-2</c:v>
                </c:pt>
                <c:pt idx="11">
                  <c:v>1.4630577907827E-2</c:v>
                </c:pt>
                <c:pt idx="12">
                  <c:v>-4.3885313048566001E-2</c:v>
                </c:pt>
                <c:pt idx="13">
                  <c:v>0</c:v>
                </c:pt>
                <c:pt idx="14">
                  <c:v>7.3174301185424007E-2</c:v>
                </c:pt>
                <c:pt idx="15">
                  <c:v>1.4624159110851E-2</c:v>
                </c:pt>
                <c:pt idx="16">
                  <c:v>0</c:v>
                </c:pt>
                <c:pt idx="17">
                  <c:v>8.7732124579617002E-2</c:v>
                </c:pt>
                <c:pt idx="18">
                  <c:v>0.11687363038714001</c:v>
                </c:pt>
                <c:pt idx="19">
                  <c:v>8.7552896541660999E-2</c:v>
                </c:pt>
                <c:pt idx="20">
                  <c:v>0.11663507799971</c:v>
                </c:pt>
                <c:pt idx="21">
                  <c:v>5.8249599534003001E-2</c:v>
                </c:pt>
                <c:pt idx="22">
                  <c:v>2.9107844564109999E-2</c:v>
                </c:pt>
                <c:pt idx="23">
                  <c:v>7.2748435908628006E-2</c:v>
                </c:pt>
                <c:pt idx="24">
                  <c:v>4.3617330619365999E-2</c:v>
                </c:pt>
                <c:pt idx="25">
                  <c:v>-1.4532771399505999E-2</c:v>
                </c:pt>
                <c:pt idx="26">
                  <c:v>4.3604651162790997E-2</c:v>
                </c:pt>
                <c:pt idx="27">
                  <c:v>4.3585645793985002E-2</c:v>
                </c:pt>
                <c:pt idx="28">
                  <c:v>5.8088875980249997E-2</c:v>
                </c:pt>
                <c:pt idx="29">
                  <c:v>0</c:v>
                </c:pt>
              </c:numCache>
            </c:numRef>
          </c:val>
          <c:smooth val="0"/>
          <c:extLst>
            <c:ext xmlns:c16="http://schemas.microsoft.com/office/drawing/2014/chart" uri="{C3380CC4-5D6E-409C-BE32-E72D297353CC}">
              <c16:uniqueId val="{00000000-B1E3-434C-8218-B324E0E7E2BD}"/>
            </c:ext>
          </c:extLst>
        </c:ser>
        <c:dLbls>
          <c:showLegendKey val="0"/>
          <c:showVal val="0"/>
          <c:showCatName val="0"/>
          <c:showSerName val="0"/>
          <c:showPercent val="0"/>
          <c:showBubbleSize val="0"/>
        </c:dLbls>
        <c:smooth val="0"/>
        <c:axId val="249665976"/>
        <c:axId val="298224024"/>
      </c:lineChart>
      <c:dateAx>
        <c:axId val="249665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224024"/>
        <c:crosses val="autoZero"/>
        <c:auto val="1"/>
        <c:lblOffset val="100"/>
        <c:baseTimeUnit val="days"/>
      </c:dateAx>
      <c:valAx>
        <c:axId val="298224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9665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 (MIT Enterprise Forum 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0.10340000000000001</c:v>
                </c:pt>
                <c:pt idx="1">
                  <c:v>0.19189999999999999</c:v>
                </c:pt>
                <c:pt idx="2">
                  <c:v>0</c:v>
                </c:pt>
                <c:pt idx="3">
                  <c:v>0</c:v>
                </c:pt>
                <c:pt idx="4">
                  <c:v>0.22109999999999999</c:v>
                </c:pt>
                <c:pt idx="5">
                  <c:v>0.1178</c:v>
                </c:pt>
                <c:pt idx="6">
                  <c:v>0.10290000000000001</c:v>
                </c:pt>
                <c:pt idx="7">
                  <c:v>0</c:v>
                </c:pt>
                <c:pt idx="8">
                  <c:v>0</c:v>
                </c:pt>
                <c:pt idx="9">
                  <c:v>0</c:v>
                </c:pt>
                <c:pt idx="10">
                  <c:v>0</c:v>
                </c:pt>
                <c:pt idx="11">
                  <c:v>8.7800000000000003E-2</c:v>
                </c:pt>
                <c:pt idx="12">
                  <c:v>0.2487</c:v>
                </c:pt>
                <c:pt idx="13">
                  <c:v>0.30730000000000002</c:v>
                </c:pt>
                <c:pt idx="14">
                  <c:v>6.3399999999999998E-2</c:v>
                </c:pt>
                <c:pt idx="15">
                  <c:v>0.23400000000000001</c:v>
                </c:pt>
                <c:pt idx="16">
                  <c:v>0</c:v>
                </c:pt>
                <c:pt idx="17">
                  <c:v>0.3654</c:v>
                </c:pt>
                <c:pt idx="18">
                  <c:v>0.1971</c:v>
                </c:pt>
                <c:pt idx="19">
                  <c:v>0.18229999999999999</c:v>
                </c:pt>
                <c:pt idx="20">
                  <c:v>0.13109999999999999</c:v>
                </c:pt>
                <c:pt idx="21">
                  <c:v>0.20380000000000001</c:v>
                </c:pt>
                <c:pt idx="22">
                  <c:v>0.17460000000000001</c:v>
                </c:pt>
                <c:pt idx="23">
                  <c:v>0</c:v>
                </c:pt>
                <c:pt idx="24">
                  <c:v>0.189</c:v>
                </c:pt>
                <c:pt idx="25">
                  <c:v>0</c:v>
                </c:pt>
                <c:pt idx="26">
                  <c:v>0.1308</c:v>
                </c:pt>
                <c:pt idx="27">
                  <c:v>0.1162</c:v>
                </c:pt>
                <c:pt idx="28">
                  <c:v>0.36299999999999999</c:v>
                </c:pt>
                <c:pt idx="29">
                  <c:v>0.13059999999999999</c:v>
                </c:pt>
              </c:numCache>
            </c:numRef>
          </c:val>
          <c:smooth val="0"/>
          <c:extLst>
            <c:ext xmlns:c16="http://schemas.microsoft.com/office/drawing/2014/chart" uri="{C3380CC4-5D6E-409C-BE32-E72D297353CC}">
              <c16:uniqueId val="{00000000-9646-44DC-9BFC-7F6E6DC10E6B}"/>
            </c:ext>
          </c:extLst>
        </c:ser>
        <c:dLbls>
          <c:showLegendKey val="0"/>
          <c:showVal val="0"/>
          <c:showCatName val="0"/>
          <c:showSerName val="0"/>
          <c:showPercent val="0"/>
          <c:showBubbleSize val="0"/>
        </c:dLbls>
        <c:smooth val="0"/>
        <c:axId val="300929584"/>
        <c:axId val="300925648"/>
      </c:lineChart>
      <c:dateAx>
        <c:axId val="300929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25648"/>
        <c:crosses val="autoZero"/>
        <c:auto val="1"/>
        <c:lblOffset val="100"/>
        <c:baseTimeUnit val="days"/>
      </c:dateAx>
      <c:valAx>
        <c:axId val="30092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929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mitefsaudi (MIT Enterprise Forum Saudi)</c:v>
                </c:pt>
              </c:strCache>
            </c:strRef>
          </c:tx>
          <c:spPr>
            <a:ln w="28575" cap="rnd">
              <a:solidFill>
                <a:schemeClr val="accent1"/>
              </a:solidFill>
              <a:round/>
            </a:ln>
            <a:effectLst/>
          </c:spPr>
          <c:marker>
            <c:symbol val="none"/>
          </c:marker>
          <c:cat>
            <c:numRef>
              <c:f>Sheet1!$A$2:$A$31</c:f>
              <c:numCache>
                <c:formatCode>m/d/yyyy</c:formatCode>
                <c:ptCount val="30"/>
                <c:pt idx="0">
                  <c:v>43040</c:v>
                </c:pt>
                <c:pt idx="1">
                  <c:v>43041</c:v>
                </c:pt>
                <c:pt idx="2">
                  <c:v>43042</c:v>
                </c:pt>
                <c:pt idx="3">
                  <c:v>43043</c:v>
                </c:pt>
                <c:pt idx="4">
                  <c:v>43044</c:v>
                </c:pt>
                <c:pt idx="5">
                  <c:v>43045</c:v>
                </c:pt>
                <c:pt idx="6">
                  <c:v>43046</c:v>
                </c:pt>
                <c:pt idx="7">
                  <c:v>43047</c:v>
                </c:pt>
                <c:pt idx="8">
                  <c:v>43048</c:v>
                </c:pt>
                <c:pt idx="9">
                  <c:v>43049</c:v>
                </c:pt>
                <c:pt idx="10">
                  <c:v>43050</c:v>
                </c:pt>
                <c:pt idx="11">
                  <c:v>43051</c:v>
                </c:pt>
                <c:pt idx="12">
                  <c:v>43052</c:v>
                </c:pt>
                <c:pt idx="13">
                  <c:v>43053</c:v>
                </c:pt>
                <c:pt idx="14">
                  <c:v>43054</c:v>
                </c:pt>
                <c:pt idx="15">
                  <c:v>43055</c:v>
                </c:pt>
                <c:pt idx="16">
                  <c:v>43056</c:v>
                </c:pt>
                <c:pt idx="17">
                  <c:v>43057</c:v>
                </c:pt>
                <c:pt idx="18">
                  <c:v>43058</c:v>
                </c:pt>
                <c:pt idx="19">
                  <c:v>43059</c:v>
                </c:pt>
                <c:pt idx="20">
                  <c:v>43060</c:v>
                </c:pt>
                <c:pt idx="21">
                  <c:v>43061</c:v>
                </c:pt>
                <c:pt idx="22">
                  <c:v>43062</c:v>
                </c:pt>
                <c:pt idx="23">
                  <c:v>43063</c:v>
                </c:pt>
                <c:pt idx="24">
                  <c:v>43064</c:v>
                </c:pt>
                <c:pt idx="25">
                  <c:v>43065</c:v>
                </c:pt>
                <c:pt idx="26">
                  <c:v>43066</c:v>
                </c:pt>
                <c:pt idx="27">
                  <c:v>43067</c:v>
                </c:pt>
                <c:pt idx="28">
                  <c:v>43068</c:v>
                </c:pt>
                <c:pt idx="29">
                  <c:v>43069</c:v>
                </c:pt>
              </c:numCache>
            </c:numRef>
          </c:cat>
          <c:val>
            <c:numRef>
              <c:f>Sheet1!$B$2:$B$31</c:f>
              <c:numCache>
                <c:formatCode>General</c:formatCode>
                <c:ptCount val="30"/>
                <c:pt idx="0">
                  <c:v>7</c:v>
                </c:pt>
                <c:pt idx="1">
                  <c:v>13</c:v>
                </c:pt>
                <c:pt idx="2">
                  <c:v>0</c:v>
                </c:pt>
                <c:pt idx="3">
                  <c:v>0</c:v>
                </c:pt>
                <c:pt idx="4">
                  <c:v>15</c:v>
                </c:pt>
                <c:pt idx="5">
                  <c:v>8</c:v>
                </c:pt>
                <c:pt idx="6">
                  <c:v>7</c:v>
                </c:pt>
                <c:pt idx="7">
                  <c:v>0</c:v>
                </c:pt>
                <c:pt idx="8">
                  <c:v>0</c:v>
                </c:pt>
                <c:pt idx="9">
                  <c:v>0</c:v>
                </c:pt>
                <c:pt idx="10">
                  <c:v>0</c:v>
                </c:pt>
                <c:pt idx="11">
                  <c:v>6</c:v>
                </c:pt>
                <c:pt idx="12">
                  <c:v>17</c:v>
                </c:pt>
                <c:pt idx="13">
                  <c:v>21</c:v>
                </c:pt>
                <c:pt idx="14">
                  <c:v>4</c:v>
                </c:pt>
                <c:pt idx="15">
                  <c:v>16</c:v>
                </c:pt>
                <c:pt idx="16">
                  <c:v>0</c:v>
                </c:pt>
                <c:pt idx="17">
                  <c:v>25</c:v>
                </c:pt>
                <c:pt idx="18">
                  <c:v>13</c:v>
                </c:pt>
                <c:pt idx="19">
                  <c:v>12</c:v>
                </c:pt>
                <c:pt idx="20">
                  <c:v>9</c:v>
                </c:pt>
                <c:pt idx="21">
                  <c:v>14</c:v>
                </c:pt>
                <c:pt idx="22">
                  <c:v>12</c:v>
                </c:pt>
                <c:pt idx="23">
                  <c:v>0</c:v>
                </c:pt>
                <c:pt idx="24">
                  <c:v>13</c:v>
                </c:pt>
                <c:pt idx="25">
                  <c:v>0</c:v>
                </c:pt>
                <c:pt idx="26">
                  <c:v>9</c:v>
                </c:pt>
                <c:pt idx="27">
                  <c:v>8</c:v>
                </c:pt>
                <c:pt idx="28">
                  <c:v>25</c:v>
                </c:pt>
                <c:pt idx="29">
                  <c:v>9</c:v>
                </c:pt>
              </c:numCache>
            </c:numRef>
          </c:val>
          <c:smooth val="0"/>
          <c:extLst>
            <c:ext xmlns:c16="http://schemas.microsoft.com/office/drawing/2014/chart" uri="{C3380CC4-5D6E-409C-BE32-E72D297353CC}">
              <c16:uniqueId val="{00000000-6144-4174-95E2-0237FEA0C68E}"/>
            </c:ext>
          </c:extLst>
        </c:ser>
        <c:dLbls>
          <c:showLegendKey val="0"/>
          <c:showVal val="0"/>
          <c:showCatName val="0"/>
          <c:showSerName val="0"/>
          <c:showPercent val="0"/>
          <c:showBubbleSize val="0"/>
        </c:dLbls>
        <c:smooth val="0"/>
        <c:axId val="330466328"/>
        <c:axId val="330466656"/>
      </c:lineChart>
      <c:dateAx>
        <c:axId val="330466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66656"/>
        <c:crosses val="autoZero"/>
        <c:auto val="1"/>
        <c:lblOffset val="100"/>
        <c:baseTimeUnit val="days"/>
      </c:dateAx>
      <c:valAx>
        <c:axId val="330466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0466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465172" y="1410762"/>
            <a:ext cx="3183556" cy="495797"/>
          </a:xfrm>
        </p:spPr>
        <p:txBody>
          <a:bodyPr anchor="b"/>
          <a:lstStyle>
            <a:lvl1pPr algn="l">
              <a:defRPr b="1">
                <a:solidFill>
                  <a:srgbClr val="00A9F4"/>
                </a:solidFill>
                <a:latin typeface="Lato" charset="0"/>
                <a:ea typeface="Lato" charset="0"/>
                <a:cs typeface="Lato" charset="0"/>
              </a:defRPr>
            </a:lvl1pPr>
          </a:lstStyle>
          <a:p>
            <a:r>
              <a:rPr lang="de-DE" dirty="0" err="1"/>
              <a:t>dashboardName</a:t>
            </a:r>
            <a:endParaRPr lang="de-DE" dirty="0"/>
          </a:p>
        </p:txBody>
      </p:sp>
      <p:sp>
        <p:nvSpPr>
          <p:cNvPr id="3" name="Page Name"/>
          <p:cNvSpPr>
            <a:spLocks noGrp="1"/>
          </p:cNvSpPr>
          <p:nvPr>
            <p:ph type="subTitle" idx="1" hasCustomPrompt="1"/>
          </p:nvPr>
        </p:nvSpPr>
        <p:spPr>
          <a:xfrm>
            <a:off x="465172" y="1945059"/>
            <a:ext cx="3183556" cy="422756"/>
          </a:xfrm>
        </p:spPr>
        <p:txBody>
          <a:bodyPr>
            <a:normAutofit/>
          </a:bodyPr>
          <a:lstStyle>
            <a:lvl1pPr marL="0" indent="0" algn="l">
              <a:buNone/>
              <a:defRPr sz="1800">
                <a:solidFill>
                  <a:srgbClr val="00A9F4"/>
                </a:solidFill>
                <a:latin typeface="Lato" charset="0"/>
                <a:ea typeface="Lato" charset="0"/>
                <a:cs typeface="Lato" charset="0"/>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a:t>Page Name</a:t>
            </a:r>
          </a:p>
        </p:txBody>
      </p:sp>
      <p:sp>
        <p:nvSpPr>
          <p:cNvPr id="5" name="Shape 4"/>
          <p:cNvSpPr/>
          <p:nvPr userDrawn="1"/>
        </p:nvSpPr>
        <p:spPr>
          <a:xfrm>
            <a:off x="4115498" y="0"/>
            <a:ext cx="5028502" cy="6858000"/>
          </a:xfrm>
          <a:prstGeom prst="rect">
            <a:avLst/>
          </a:prstGeom>
          <a:solidFill>
            <a:srgbClr val="00A9F4"/>
          </a:solidFill>
          <a:ln w="25400">
            <a:noFill/>
            <a:miter lim="400000"/>
          </a:ln>
          <a:effectLst/>
        </p:spPr>
        <p:txBody>
          <a:bodyPr lIns="0" tIns="0" rIns="0" bIns="0" anchor="ctr"/>
          <a:lstStyle/>
          <a:p>
            <a:pPr lvl="0">
              <a:defRPr sz="4000">
                <a:solidFill>
                  <a:srgbClr val="FFFFFF"/>
                </a:solidFill>
                <a:effectLst>
                  <a:outerShdw blurRad="38100" dist="12700" dir="5400000" rotWithShape="0">
                    <a:srgbClr val="000000">
                      <a:alpha val="50000"/>
                    </a:srgbClr>
                  </a:outerShdw>
                </a:effectLst>
              </a:defRPr>
            </a:pPr>
            <a:endParaRPr sz="4000" dirty="0">
              <a:latin typeface="Lato"/>
            </a:endParaRPr>
          </a:p>
        </p:txBody>
      </p:sp>
      <p:cxnSp>
        <p:nvCxnSpPr>
          <p:cNvPr id="7" name="Straight Connector 6"/>
          <p:cNvCxnSpPr/>
          <p:nvPr userDrawn="1"/>
        </p:nvCxnSpPr>
        <p:spPr>
          <a:xfrm>
            <a:off x="4115498" y="0"/>
            <a:ext cx="0" cy="6858000"/>
          </a:xfrm>
          <a:prstGeom prst="line">
            <a:avLst/>
          </a:prstGeom>
          <a:ln w="76200">
            <a:solidFill>
              <a:srgbClr val="EB904E"/>
            </a:solidFill>
          </a:ln>
          <a:effectLst/>
        </p:spPr>
        <p:style>
          <a:lnRef idx="2">
            <a:schemeClr val="accent1"/>
          </a:lnRef>
          <a:fillRef idx="0">
            <a:schemeClr val="accent1"/>
          </a:fillRef>
          <a:effectRef idx="1">
            <a:schemeClr val="accent1"/>
          </a:effectRef>
          <a:fontRef idx="minor">
            <a:schemeClr val="tx1"/>
          </a:fontRef>
        </p:style>
      </p:cxn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82268" y="1239583"/>
            <a:ext cx="4094962" cy="666976"/>
          </a:xfrm>
          <a:prstGeom prst="rect">
            <a:avLst/>
          </a:prstGeom>
        </p:spPr>
      </p:pic>
      <p:sp>
        <p:nvSpPr>
          <p:cNvPr id="6" name="DD/MM/YY – DD/MM/YY"/>
          <p:cNvSpPr>
            <a:spLocks noGrp="1"/>
          </p:cNvSpPr>
          <p:nvPr>
            <p:ph type="body" sz="quarter" idx="10" hasCustomPrompt="1"/>
          </p:nvPr>
        </p:nvSpPr>
        <p:spPr>
          <a:xfrm>
            <a:off x="465172" y="2406315"/>
            <a:ext cx="3182937" cy="577850"/>
          </a:xfrm>
        </p:spPr>
        <p:txBody>
          <a:bodyPr>
            <a:noAutofit/>
          </a:bodyPr>
          <a:lstStyle>
            <a:lvl1pPr marL="0" indent="0">
              <a:buNone/>
              <a:defRPr sz="1500" b="0">
                <a:solidFill>
                  <a:srgbClr val="C0C0C0"/>
                </a:solidFill>
              </a:defRPr>
            </a:lvl1pPr>
            <a:lvl2pPr marL="342900" indent="0">
              <a:buNone/>
              <a:defRPr sz="1500" b="0">
                <a:solidFill>
                  <a:srgbClr val="C0C0C0"/>
                </a:solidFill>
              </a:defRPr>
            </a:lvl2pPr>
            <a:lvl3pPr marL="685800" indent="0">
              <a:buNone/>
              <a:defRPr sz="1500" b="0">
                <a:solidFill>
                  <a:srgbClr val="C0C0C0"/>
                </a:solidFill>
              </a:defRPr>
            </a:lvl3pPr>
            <a:lvl4pPr marL="1028700" indent="0">
              <a:buNone/>
              <a:defRPr sz="1500" b="0">
                <a:solidFill>
                  <a:srgbClr val="C0C0C0"/>
                </a:solidFill>
              </a:defRPr>
            </a:lvl4pPr>
            <a:lvl5pPr marL="1371600" indent="0">
              <a:buNone/>
              <a:defRPr sz="1500" b="0">
                <a:solidFill>
                  <a:srgbClr val="C0C0C0"/>
                </a:solidFill>
              </a:defRPr>
            </a:lvl5pPr>
          </a:lstStyle>
          <a:p>
            <a:pPr lvl="0"/>
            <a:r>
              <a:rPr lang="en-US" dirty="0"/>
              <a:t>DD/MM/YY – DD/MM/YY</a:t>
            </a:r>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chart"/>
          <p:cNvSpPr>
            <a:spLocks noGrp="1"/>
          </p:cNvSpPr>
          <p:nvPr>
            <p:ph type="chart" sz="quarter" idx="13"/>
          </p:nvPr>
        </p:nvSpPr>
        <p:spPr>
          <a:xfrm>
            <a:off x="457200" y="1468582"/>
            <a:ext cx="8229600" cy="4701918"/>
          </a:xfrm>
        </p:spPr>
        <p:txBody>
          <a:bodyPr/>
          <a:lstStyle>
            <a:lvl1pPr>
              <a:defRPr>
                <a:latin typeface="Lato" charset="0"/>
                <a:ea typeface="Lato" charset="0"/>
                <a:cs typeface="Lato" charset="0"/>
              </a:defRPr>
            </a:lvl1pPr>
          </a:lstStyle>
          <a:p>
            <a:r>
              <a:rPr lang="en-US"/>
              <a:t>Click icon to add chart</a:t>
            </a:r>
            <a:endParaRPr lang="de-DE"/>
          </a:p>
        </p:txBody>
      </p:sp>
      <p:sp>
        <p:nvSpPr>
          <p:cNvPr id="9"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quintlyTable">
    <p:spTree>
      <p:nvGrpSpPr>
        <p:cNvPr id="1" name=""/>
        <p:cNvGrpSpPr/>
        <p:nvPr/>
      </p:nvGrpSpPr>
      <p:grpSpPr>
        <a:xfrm>
          <a:off x="0" y="0"/>
          <a:ext cx="0" cy="0"/>
          <a:chOff x="0" y="0"/>
          <a:chExt cx="0" cy="0"/>
        </a:xfrm>
      </p:grpSpPr>
      <p:sp>
        <p:nvSpPr>
          <p:cNvPr id="4" name="The Social Clinic Analytics"/>
          <p:cNvSpPr>
            <a:spLocks noGrp="1"/>
          </p:cNvSpPr>
          <p:nvPr>
            <p:ph type="ftr" sz="quarter" idx="11"/>
          </p:nvPr>
        </p:nvSpPr>
        <p:spPr/>
        <p:txBody>
          <a:bodyPr/>
          <a:lstStyle>
            <a:lvl1pPr algn="r">
              <a:defRPr>
                <a:latin typeface="Lato" charset="0"/>
                <a:ea typeface="Lato" charset="0"/>
                <a:cs typeface="Lato" charset="0"/>
              </a:defRPr>
            </a:lvl1pPr>
          </a:lstStyle>
          <a:p>
            <a:r>
              <a:rPr lang="de-DE" dirty="0"/>
              <a:t>The </a:t>
            </a:r>
            <a:r>
              <a:rPr lang="de-DE" dirty="0" err="1"/>
              <a:t>Social</a:t>
            </a:r>
            <a:r>
              <a:rPr lang="de-DE" dirty="0"/>
              <a:t> </a:t>
            </a:r>
            <a:r>
              <a:rPr lang="de-DE" dirty="0" err="1"/>
              <a:t>Clinic</a:t>
            </a:r>
            <a:r>
              <a:rPr lang="de-DE" dirty="0"/>
              <a:t> Analytics</a:t>
            </a:r>
            <a:endParaRPr lang="en-US" dirty="0"/>
          </a:p>
        </p:txBody>
      </p:sp>
      <p:sp>
        <p:nvSpPr>
          <p:cNvPr id="7" name="Click icon to add table"/>
          <p:cNvSpPr>
            <a:spLocks noGrp="1"/>
          </p:cNvSpPr>
          <p:nvPr>
            <p:ph type="tbl" sz="quarter" idx="13"/>
          </p:nvPr>
        </p:nvSpPr>
        <p:spPr>
          <a:xfrm>
            <a:off x="457200" y="1468582"/>
            <a:ext cx="8229600" cy="4703618"/>
          </a:xfrm>
        </p:spPr>
        <p:txBody>
          <a:bodyPr/>
          <a:lstStyle>
            <a:lvl1pPr>
              <a:defRPr>
                <a:latin typeface="Lato" charset="0"/>
                <a:ea typeface="Lato" charset="0"/>
                <a:cs typeface="Lato" charset="0"/>
              </a:defRPr>
            </a:lvl1pPr>
          </a:lstStyle>
          <a:p>
            <a:r>
              <a:rPr lang="en-US"/>
              <a:t>Click icon to add table</a:t>
            </a:r>
            <a:endParaRPr lang="de-DE"/>
          </a:p>
        </p:txBody>
      </p:sp>
      <p:sp>
        <p:nvSpPr>
          <p:cNvPr id="10" name="metricName"/>
          <p:cNvSpPr>
            <a:spLocks noGrp="1"/>
          </p:cNvSpPr>
          <p:nvPr>
            <p:ph type="title" hasCustomPrompt="1"/>
          </p:nvPr>
        </p:nvSpPr>
        <p:spPr>
          <a:xfrm>
            <a:off x="457200" y="274638"/>
            <a:ext cx="7313590" cy="462424"/>
          </a:xfrm>
        </p:spPr>
        <p:txBody>
          <a:bodyPr vert="horz" lIns="91440" tIns="45720" rIns="91440" bIns="45720" rtlCol="0" anchor="ctr">
            <a:normAutofit/>
          </a:bodyPr>
          <a:lstStyle>
            <a:lvl1pPr>
              <a:defRPr lang="de-DE" sz="1800" b="1" dirty="0">
                <a:solidFill>
                  <a:srgbClr val="00A9F4"/>
                </a:solidFill>
                <a:latin typeface="Lato" charset="0"/>
                <a:ea typeface="Lato" charset="0"/>
                <a:cs typeface="Lato" charset="0"/>
              </a:defRPr>
            </a:lvl1pPr>
          </a:lstStyle>
          <a:p>
            <a:pPr lvl="0"/>
            <a:r>
              <a:rPr lang="de-DE" dirty="0" err="1"/>
              <a:t>metricName</a:t>
            </a:r>
            <a:endParaRPr lang="de-DE" dirty="0"/>
          </a:p>
        </p:txBody>
      </p:sp>
      <p:sp>
        <p:nvSpPr>
          <p:cNvPr id="11" name="timePeriod"/>
          <p:cNvSpPr>
            <a:spLocks noGrp="1"/>
          </p:cNvSpPr>
          <p:nvPr>
            <p:ph type="body" sz="quarter" idx="14" hasCustomPrompt="1"/>
          </p:nvPr>
        </p:nvSpPr>
        <p:spPr>
          <a:xfrm>
            <a:off x="457200" y="753658"/>
            <a:ext cx="7313590" cy="408171"/>
          </a:xfrm>
        </p:spPr>
        <p:txBody>
          <a:bodyPr>
            <a:noAutofit/>
          </a:bodyPr>
          <a:lstStyle>
            <a:lvl1pPr marL="0" indent="0">
              <a:buNone/>
              <a:defRPr sz="1350">
                <a:solidFill>
                  <a:srgbClr val="00A9F4"/>
                </a:solidFill>
                <a:latin typeface="Lato" charset="0"/>
                <a:ea typeface="Lato" charset="0"/>
                <a:cs typeface="Lato" charset="0"/>
              </a:defRPr>
            </a:lvl1pPr>
          </a:lstStyle>
          <a:p>
            <a:pPr lvl="0"/>
            <a:r>
              <a:rPr lang="de-DE" dirty="0" err="1"/>
              <a:t>timePeriod</a:t>
            </a:r>
            <a:endParaRPr lang="de-DE"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396738"/>
            <a:ext cx="2495550" cy="324739"/>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8" name="Fußzeilenplatzhalter 7"/>
          <p:cNvSpPr>
            <a:spLocks noGrp="1"/>
          </p:cNvSpPr>
          <p:nvPr>
            <p:ph type="ftr" sz="quarter" idx="11"/>
          </p:nvPr>
        </p:nvSpPr>
        <p:spPr/>
        <p:txBody>
          <a:bodyPr/>
          <a:lstStyle/>
          <a:p>
            <a:endParaRPr lang="en-US"/>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4" name="Fußzeilenplatzhalter 3"/>
          <p:cNvSpPr>
            <a:spLocks noGrp="1"/>
          </p:cNvSpPr>
          <p:nvPr>
            <p:ph type="ftr" sz="quarter" idx="11"/>
          </p:nvPr>
        </p:nvSpPr>
        <p:spPr/>
        <p:txBody>
          <a:bodyPr/>
          <a:lstStyle/>
          <a:p>
            <a:endParaRPr lang="en-US"/>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6" name="Fußzeilenplatzhalter 5"/>
          <p:cNvSpPr>
            <a:spLocks noGrp="1"/>
          </p:cNvSpPr>
          <p:nvPr>
            <p:ph type="ftr" sz="quarter" idx="11"/>
          </p:nvPr>
        </p:nvSpPr>
        <p:spPr/>
        <p:txBody>
          <a:bodyPr/>
          <a:lstStyle/>
          <a:p>
            <a:endParaRPr lang="en-US"/>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lvl1pPr>
              <a:defRPr>
                <a:latin typeface="Lato"/>
              </a:defRPr>
            </a:lvl1pPr>
          </a:lstStyle>
          <a:p>
            <a:fld id="{45F6C407-A0E7-45C3-BD21-F98192467435}" type="datetimeFigureOut">
              <a:rPr lang="en-US" smtClean="0"/>
              <a:pPr/>
              <a:t>12/3/2017</a:t>
            </a:fld>
            <a:endParaRPr lang="en-US" dirty="0"/>
          </a:p>
        </p:txBody>
      </p:sp>
      <p:sp>
        <p:nvSpPr>
          <p:cNvPr id="5" name="Fußzeilenplatzhalter 4"/>
          <p:cNvSpPr>
            <a:spLocks noGrp="1"/>
          </p:cNvSpPr>
          <p:nvPr>
            <p:ph type="ftr" sz="quarter" idx="11"/>
          </p:nvPr>
        </p:nvSpPr>
        <p:spPr/>
        <p:txBody>
          <a:bodyPr/>
          <a:lstStyle/>
          <a:p>
            <a:endParaRPr lang="en-US"/>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lvl1pPr>
              <a:defRPr>
                <a:latin typeface="Lato"/>
              </a:defRPr>
            </a:lvl1pPr>
          </a:lstStyle>
          <a:p>
            <a:fld id="{C5F0B1D3-11B3-40F2-B52F-0B95A3E092DF}" type="slidenum">
              <a:rPr lang="en-US" smtClean="0"/>
              <a:pPr/>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latin typeface="Lato"/>
              </a:defRPr>
            </a:lvl1pPr>
          </a:lstStyle>
          <a:p>
            <a:endParaRPr lang="en-US"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Lato" charset="0"/>
          <a:ea typeface="Lato" charset="0"/>
          <a:cs typeface="Lato" charset="0"/>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Lato" charset="0"/>
          <a:ea typeface="Lato" charset="0"/>
          <a:cs typeface="Lato" charset="0"/>
        </a:defRPr>
      </a:lvl1pPr>
      <a:lvl2pPr marL="557213" indent="-214313" algn="l" defTabSz="342900" rtl="0" eaLnBrk="1" latinLnBrk="0" hangingPunct="1">
        <a:spcBef>
          <a:spcPct val="20000"/>
        </a:spcBef>
        <a:buFont typeface="Arial"/>
        <a:buChar char="–"/>
        <a:defRPr sz="2100" kern="1200">
          <a:solidFill>
            <a:schemeClr val="tx1"/>
          </a:solidFill>
          <a:latin typeface="Lato" charset="0"/>
          <a:ea typeface="Lato" charset="0"/>
          <a:cs typeface="Lato" charset="0"/>
        </a:defRPr>
      </a:lvl2pPr>
      <a:lvl3pPr marL="857250" indent="-171450" algn="l" defTabSz="342900" rtl="0" eaLnBrk="1" latinLnBrk="0" hangingPunct="1">
        <a:spcBef>
          <a:spcPct val="20000"/>
        </a:spcBef>
        <a:buFont typeface="Arial"/>
        <a:buChar char="•"/>
        <a:defRPr sz="1800" kern="1200">
          <a:solidFill>
            <a:schemeClr val="tx1"/>
          </a:solidFill>
          <a:latin typeface="Lato" charset="0"/>
          <a:ea typeface="Lato" charset="0"/>
          <a:cs typeface="Lato" charset="0"/>
        </a:defRPr>
      </a:lvl3pPr>
      <a:lvl4pPr marL="12001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4pPr>
      <a:lvl5pPr marL="1543050" indent="-171450" algn="l" defTabSz="342900" rtl="0" eaLnBrk="1" latinLnBrk="0" hangingPunct="1">
        <a:spcBef>
          <a:spcPct val="20000"/>
        </a:spcBef>
        <a:buFont typeface="Arial"/>
        <a:buChar char="»"/>
        <a:defRPr sz="1500" kern="1200">
          <a:solidFill>
            <a:schemeClr val="tx1"/>
          </a:solidFill>
          <a:latin typeface="Lato" charset="0"/>
          <a:ea typeface="Lato" charset="0"/>
          <a:cs typeface="Lato" charset="0"/>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B39981-5D8F-4AA2-A9BA-9B8A56BC545A}"/>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CCCEC6D6-3E6C-45E4-AA2C-C1CD672B6A13}"/>
              </a:ext>
            </a:extLst>
          </p:cNvPr>
          <p:cNvSpPr>
            <a:spLocks noGrp="1"/>
          </p:cNvSpPr>
          <p:nvPr>
            <p:ph type="subTitle" idx="1"/>
          </p:nvPr>
        </p:nvSpPr>
        <p:spPr/>
        <p:txBody>
          <a:bodyPr/>
          <a:lstStyle/>
          <a:p>
            <a:endParaRPr lang="en-US"/>
          </a:p>
        </p:txBody>
      </p:sp>
      <p:sp>
        <p:nvSpPr>
          <p:cNvPr id="4" name="Text Placeholder 3">
            <a:extLst>
              <a:ext uri="{FF2B5EF4-FFF2-40B4-BE49-F238E27FC236}">
                <a16:creationId xmlns:a16="http://schemas.microsoft.com/office/drawing/2014/main" id="{522E016A-EC06-4DB6-B159-32330A308FD3}"/>
              </a:ext>
            </a:extLst>
          </p:cNvPr>
          <p:cNvSpPr>
            <a:spLocks noGrp="1"/>
          </p:cNvSpPr>
          <p:nvPr>
            <p:ph type="body" sz="quarter" idx="10"/>
          </p:nvPr>
        </p:nvSpPr>
        <p:spPr/>
        <p:txBody>
          <a:bodyPr/>
          <a:lstStyle/>
          <a:p>
            <a:endParaRPr lang="en-US"/>
          </a:p>
        </p:txBody>
      </p:sp>
    </p:spTree>
    <p:extLst>
      <p:ext uri="{BB962C8B-B14F-4D97-AF65-F5344CB8AC3E}">
        <p14:creationId xmlns:p14="http://schemas.microsoft.com/office/powerpoint/2010/main" val="9550931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22B7DE-B86B-405A-BC21-57B7AAD1893A}"/>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10A4BC0F-08AF-453C-8772-D68EBAA09D6D}"/>
              </a:ext>
            </a:extLst>
          </p:cNvPr>
          <p:cNvGraphicFramePr>
            <a:graphicFrameLocks noGrp="1"/>
          </p:cNvGraphicFramePr>
          <p:nvPr>
            <p:ph type="chart" sz="quarter" idx="13"/>
            <p:extLst>
              <p:ext uri="{D42A27DB-BD31-4B8C-83A1-F6EECF244321}">
                <p14:modId xmlns:p14="http://schemas.microsoft.com/office/powerpoint/2010/main" val="3309266818"/>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1B76F4-835C-454D-8405-9BE7742D4437}"/>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43AF9626-2C30-495E-ACEE-DE9AB77A0571}"/>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647024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A4A1526-A36E-478B-974A-2FEA6C3B3BEE}"/>
              </a:ext>
            </a:extLst>
          </p:cNvPr>
          <p:cNvGraphicFramePr>
            <a:graphicFrameLocks noGrp="1"/>
          </p:cNvGraphicFramePr>
          <p:nvPr>
            <p:ph type="tbl" sz="quarter" idx="13"/>
            <p:extLst>
              <p:ext uri="{D42A27DB-BD31-4B8C-83A1-F6EECF244321}">
                <p14:modId xmlns:p14="http://schemas.microsoft.com/office/powerpoint/2010/main" val="2137209324"/>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81605666"/>
                    </a:ext>
                  </a:extLst>
                </a:gridCol>
                <a:gridCol w="699516">
                  <a:extLst>
                    <a:ext uri="{9D8B030D-6E8A-4147-A177-3AD203B41FA5}">
                      <a16:colId xmlns:a16="http://schemas.microsoft.com/office/drawing/2014/main" val="1894037055"/>
                    </a:ext>
                  </a:extLst>
                </a:gridCol>
                <a:gridCol w="699516">
                  <a:extLst>
                    <a:ext uri="{9D8B030D-6E8A-4147-A177-3AD203B41FA5}">
                      <a16:colId xmlns:a16="http://schemas.microsoft.com/office/drawing/2014/main" val="2037378965"/>
                    </a:ext>
                  </a:extLst>
                </a:gridCol>
                <a:gridCol w="658368">
                  <a:extLst>
                    <a:ext uri="{9D8B030D-6E8A-4147-A177-3AD203B41FA5}">
                      <a16:colId xmlns:a16="http://schemas.microsoft.com/office/drawing/2014/main" val="416333082"/>
                    </a:ext>
                  </a:extLst>
                </a:gridCol>
                <a:gridCol w="658368">
                  <a:extLst>
                    <a:ext uri="{9D8B030D-6E8A-4147-A177-3AD203B41FA5}">
                      <a16:colId xmlns:a16="http://schemas.microsoft.com/office/drawing/2014/main" val="3074655456"/>
                    </a:ext>
                  </a:extLst>
                </a:gridCol>
                <a:gridCol w="658368">
                  <a:extLst>
                    <a:ext uri="{9D8B030D-6E8A-4147-A177-3AD203B41FA5}">
                      <a16:colId xmlns:a16="http://schemas.microsoft.com/office/drawing/2014/main" val="1438265536"/>
                    </a:ext>
                  </a:extLst>
                </a:gridCol>
                <a:gridCol w="699516">
                  <a:extLst>
                    <a:ext uri="{9D8B030D-6E8A-4147-A177-3AD203B41FA5}">
                      <a16:colId xmlns:a16="http://schemas.microsoft.com/office/drawing/2014/main" val="1018559902"/>
                    </a:ext>
                  </a:extLst>
                </a:gridCol>
                <a:gridCol w="699516">
                  <a:extLst>
                    <a:ext uri="{9D8B030D-6E8A-4147-A177-3AD203B41FA5}">
                      <a16:colId xmlns:a16="http://schemas.microsoft.com/office/drawing/2014/main" val="632076714"/>
                    </a:ext>
                  </a:extLst>
                </a:gridCol>
                <a:gridCol w="699516">
                  <a:extLst>
                    <a:ext uri="{9D8B030D-6E8A-4147-A177-3AD203B41FA5}">
                      <a16:colId xmlns:a16="http://schemas.microsoft.com/office/drawing/2014/main" val="3411336463"/>
                    </a:ext>
                  </a:extLst>
                </a:gridCol>
                <a:gridCol w="658368">
                  <a:extLst>
                    <a:ext uri="{9D8B030D-6E8A-4147-A177-3AD203B41FA5}">
                      <a16:colId xmlns:a16="http://schemas.microsoft.com/office/drawing/2014/main" val="10395834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414484509"/>
                  </a:ext>
                </a:extLst>
              </a:tr>
              <a:tr h="370840">
                <a:tc>
                  <a:txBody>
                    <a:bodyPr/>
                    <a:lstStyle/>
                    <a:p>
                      <a:r>
                        <a:rPr lang="en-US" sz="1000"/>
                        <a:t>mitefsaudi (MIT Enterprise Forum Saudi)</a:t>
                      </a:r>
                    </a:p>
                  </a:txBody>
                  <a:tcPr/>
                </a:tc>
                <a:tc>
                  <a:txBody>
                    <a:bodyPr/>
                    <a:lstStyle/>
                    <a:p>
                      <a:r>
                        <a:rPr lang="en-US" sz="1000"/>
                        <a:t>6890</a:t>
                      </a:r>
                    </a:p>
                  </a:txBody>
                  <a:tcPr/>
                </a:tc>
                <a:tc>
                  <a:txBody>
                    <a:bodyPr/>
                    <a:lstStyle/>
                    <a:p>
                      <a:r>
                        <a:rPr lang="en-US" sz="1000"/>
                        <a:t>120</a:t>
                      </a:r>
                    </a:p>
                  </a:txBody>
                  <a:tcPr/>
                </a:tc>
                <a:tc>
                  <a:txBody>
                    <a:bodyPr/>
                    <a:lstStyle/>
                    <a:p>
                      <a:r>
                        <a:rPr lang="en-US" sz="1000"/>
                        <a:t>23</a:t>
                      </a:r>
                    </a:p>
                  </a:txBody>
                  <a:tcPr/>
                </a:tc>
                <a:tc>
                  <a:txBody>
                    <a:bodyPr/>
                    <a:lstStyle/>
                    <a:p>
                      <a:r>
                        <a:rPr lang="en-US" sz="1000"/>
                        <a:t>3</a:t>
                      </a:r>
                    </a:p>
                  </a:txBody>
                  <a:tcPr/>
                </a:tc>
                <a:tc>
                  <a:txBody>
                    <a:bodyPr/>
                    <a:lstStyle/>
                    <a:p>
                      <a:r>
                        <a:rPr lang="en-US" sz="1000"/>
                        <a:t>7</a:t>
                      </a:r>
                    </a:p>
                  </a:txBody>
                  <a:tcPr/>
                </a:tc>
                <a:tc>
                  <a:txBody>
                    <a:bodyPr/>
                    <a:lstStyle/>
                    <a:p>
                      <a:r>
                        <a:rPr lang="en-US" sz="1000"/>
                        <a:t>33</a:t>
                      </a:r>
                    </a:p>
                  </a:txBody>
                  <a:tcPr/>
                </a:tc>
                <a:tc>
                  <a:txBody>
                    <a:bodyPr/>
                    <a:lstStyle/>
                    <a:p>
                      <a:r>
                        <a:rPr lang="en-US" sz="1000"/>
                        <a:t>352</a:t>
                      </a:r>
                    </a:p>
                  </a:txBody>
                  <a:tcPr/>
                </a:tc>
                <a:tc>
                  <a:txBody>
                    <a:bodyPr/>
                    <a:lstStyle/>
                    <a:p>
                      <a:r>
                        <a:rPr lang="en-US" sz="1000"/>
                        <a:t>37</a:t>
                      </a:r>
                    </a:p>
                  </a:txBody>
                  <a:tcPr/>
                </a:tc>
                <a:tc>
                  <a:txBody>
                    <a:bodyPr/>
                    <a:lstStyle/>
                    <a:p>
                      <a:r>
                        <a:rPr lang="en-US" sz="1000"/>
                        <a:t>0.1726%</a:t>
                      </a:r>
                    </a:p>
                  </a:txBody>
                  <a:tcPr/>
                </a:tc>
                <a:extLst>
                  <a:ext uri="{0D108BD9-81ED-4DB2-BD59-A6C34878D82A}">
                    <a16:rowId xmlns:a16="http://schemas.microsoft.com/office/drawing/2014/main" val="490628578"/>
                  </a:ext>
                </a:extLst>
              </a:tr>
            </a:tbl>
          </a:graphicData>
        </a:graphic>
      </p:graphicFrame>
      <p:sp>
        <p:nvSpPr>
          <p:cNvPr id="3" name="Title 2">
            <a:extLst>
              <a:ext uri="{FF2B5EF4-FFF2-40B4-BE49-F238E27FC236}">
                <a16:creationId xmlns:a16="http://schemas.microsoft.com/office/drawing/2014/main" id="{484F9EFA-DE2C-47B6-A755-F7EE045DCBBF}"/>
              </a:ext>
            </a:extLst>
          </p:cNvPr>
          <p:cNvSpPr>
            <a:spLocks noGrp="1"/>
          </p:cNvSpPr>
          <p:nvPr>
            <p:ph type="title"/>
          </p:nvPr>
        </p:nvSpPr>
        <p:spPr/>
        <p:txBody>
          <a:bodyPr/>
          <a:lstStyle/>
          <a:p>
            <a:r>
              <a:rPr lang="en-US"/>
              <a:t>Instagram Key Metrics Table</a:t>
            </a:r>
          </a:p>
        </p:txBody>
      </p:sp>
      <p:sp>
        <p:nvSpPr>
          <p:cNvPr id="4" name="Text Placeholder 3">
            <a:extLst>
              <a:ext uri="{FF2B5EF4-FFF2-40B4-BE49-F238E27FC236}">
                <a16:creationId xmlns:a16="http://schemas.microsoft.com/office/drawing/2014/main" id="{16FAC3CD-156C-4A89-9297-DE9D65E96311}"/>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37882147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ABC909-E654-4EFA-8D95-CFE97ED49A09}"/>
              </a:ext>
            </a:extLst>
          </p:cNvPr>
          <p:cNvSpPr>
            <a:spLocks noGrp="1"/>
          </p:cNvSpPr>
          <p:nvPr>
            <p:ph type="title"/>
          </p:nvPr>
        </p:nvSpPr>
        <p:spPr/>
        <p:txBody>
          <a:bodyPr/>
          <a:lstStyle/>
          <a:p>
            <a:r>
              <a:rPr lang="en-US"/>
              <a:t>Instagram Followers Change Rate</a:t>
            </a:r>
          </a:p>
        </p:txBody>
      </p:sp>
      <p:graphicFrame>
        <p:nvGraphicFramePr>
          <p:cNvPr id="6" name="Chart Placeholder 5">
            <a:extLst>
              <a:ext uri="{FF2B5EF4-FFF2-40B4-BE49-F238E27FC236}">
                <a16:creationId xmlns:a16="http://schemas.microsoft.com/office/drawing/2014/main" id="{3BBECDA0-48B6-4044-AA83-58773510BBA3}"/>
              </a:ext>
            </a:extLst>
          </p:cNvPr>
          <p:cNvGraphicFramePr>
            <a:graphicFrameLocks noGrp="1"/>
          </p:cNvGraphicFramePr>
          <p:nvPr>
            <p:ph type="chart" sz="quarter" idx="13"/>
            <p:extLst>
              <p:ext uri="{D42A27DB-BD31-4B8C-83A1-F6EECF244321}">
                <p14:modId xmlns:p14="http://schemas.microsoft.com/office/powerpoint/2010/main" val="243706356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AF6527-6B6F-4301-B4AA-4DB05F786616}"/>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F5BEE161-B262-418B-852A-E5310A8F47AD}"/>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047177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C577F0-A837-4C89-88C5-3CA808DBC0E1}"/>
              </a:ext>
            </a:extLst>
          </p:cNvPr>
          <p:cNvSpPr>
            <a:spLocks noGrp="1"/>
          </p:cNvSpPr>
          <p:nvPr>
            <p:ph type="title"/>
          </p:nvPr>
        </p:nvSpPr>
        <p:spPr/>
        <p:txBody>
          <a:bodyPr/>
          <a:lstStyle/>
          <a:p>
            <a:r>
              <a:rPr lang="en-US"/>
              <a:t>Instagram Interaction Rate</a:t>
            </a:r>
          </a:p>
        </p:txBody>
      </p:sp>
      <p:graphicFrame>
        <p:nvGraphicFramePr>
          <p:cNvPr id="6" name="Chart Placeholder 5">
            <a:extLst>
              <a:ext uri="{FF2B5EF4-FFF2-40B4-BE49-F238E27FC236}">
                <a16:creationId xmlns:a16="http://schemas.microsoft.com/office/drawing/2014/main" id="{DF33D1A3-B65E-4F5F-9728-195603430831}"/>
              </a:ext>
            </a:extLst>
          </p:cNvPr>
          <p:cNvGraphicFramePr>
            <a:graphicFrameLocks noGrp="1"/>
          </p:cNvGraphicFramePr>
          <p:nvPr>
            <p:ph type="chart" sz="quarter" idx="13"/>
            <p:extLst>
              <p:ext uri="{D42A27DB-BD31-4B8C-83A1-F6EECF244321}">
                <p14:modId xmlns:p14="http://schemas.microsoft.com/office/powerpoint/2010/main" val="1901359062"/>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836E8-4BFC-4960-BD23-5FE38CC1CA8C}"/>
              </a:ext>
            </a:extLst>
          </p:cNvPr>
          <p:cNvSpPr>
            <a:spLocks noGrp="1"/>
          </p:cNvSpPr>
          <p:nvPr>
            <p:ph type="body" sz="quarter" idx="14"/>
          </p:nvPr>
        </p:nvSpPr>
        <p:spPr/>
        <p:txBody>
          <a:bodyPr/>
          <a:lstStyle/>
          <a:p>
            <a:r>
              <a:rPr lang="en-US"/>
              <a:t>11/01/2017 - 12/31/2017</a:t>
            </a:r>
          </a:p>
        </p:txBody>
      </p:sp>
      <p:sp>
        <p:nvSpPr>
          <p:cNvPr id="5" name="Footer Placeholder 4">
            <a:extLst>
              <a:ext uri="{FF2B5EF4-FFF2-40B4-BE49-F238E27FC236}">
                <a16:creationId xmlns:a16="http://schemas.microsoft.com/office/drawing/2014/main" id="{7F976606-301A-4919-BAD1-8B9BDF2ACD53}"/>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19681516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FDA1F769-5CFA-4FEB-8FB9-D7C15665033F}"/>
              </a:ext>
            </a:extLst>
          </p:cNvPr>
          <p:cNvGraphicFramePr>
            <a:graphicFrameLocks noGrp="1"/>
          </p:cNvGraphicFramePr>
          <p:nvPr>
            <p:ph type="tbl" sz="quarter" idx="13"/>
            <p:extLst>
              <p:ext uri="{D42A27DB-BD31-4B8C-83A1-F6EECF244321}">
                <p14:modId xmlns:p14="http://schemas.microsoft.com/office/powerpoint/2010/main" val="909641795"/>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72785737"/>
                    </a:ext>
                  </a:extLst>
                </a:gridCol>
                <a:gridCol w="987552">
                  <a:extLst>
                    <a:ext uri="{9D8B030D-6E8A-4147-A177-3AD203B41FA5}">
                      <a16:colId xmlns:a16="http://schemas.microsoft.com/office/drawing/2014/main" val="2311017507"/>
                    </a:ext>
                  </a:extLst>
                </a:gridCol>
                <a:gridCol w="987552">
                  <a:extLst>
                    <a:ext uri="{9D8B030D-6E8A-4147-A177-3AD203B41FA5}">
                      <a16:colId xmlns:a16="http://schemas.microsoft.com/office/drawing/2014/main" val="3117426333"/>
                    </a:ext>
                  </a:extLst>
                </a:gridCol>
                <a:gridCol w="987552">
                  <a:extLst>
                    <a:ext uri="{9D8B030D-6E8A-4147-A177-3AD203B41FA5}">
                      <a16:colId xmlns:a16="http://schemas.microsoft.com/office/drawing/2014/main" val="623263389"/>
                    </a:ext>
                  </a:extLst>
                </a:gridCol>
                <a:gridCol w="987552">
                  <a:extLst>
                    <a:ext uri="{9D8B030D-6E8A-4147-A177-3AD203B41FA5}">
                      <a16:colId xmlns:a16="http://schemas.microsoft.com/office/drawing/2014/main" val="8138650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00923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- 2017-11-30 09:45:54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بكجها احد المشاركين في مسابقة منتدى إم آي تي للشركات الناشئة في السعودیة العام الماضي، ِقدر يتميز بطريقته!</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وانت كمان تقدر! مهما كانت فكرتك #اصنع_بكرة وسجل الآن.</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انضموا الآن و شاركونا في رحلة مسابقة منتدى إم آي تي للشركات الناشئة في السعودیة لعام2017</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الآن للاشتراك (الرابط في البايو)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Packageha was one of the participants in MIT Enterprise Forum (MITEF) Saudi Arabia last year and they were able to excel!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 also can!
Whatever your idea is, #Create_tomorrow and register Now! Visit our website to register (link in the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34889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- 2017-11-29 09:30:17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مهما كانت فكرتك أو مشروعك أو مشاركتك متكررة حتقدر تنجح وتتميز إذا عندك العزيمة.
شاركنا الآن في مسابقة منتدى إم آي تي للشركات الناشئة في السعودیة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الآن للاشتراك (الرابط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No matter what your business idea is, you can bring it to life with your strong will and passion.
@sectionb_sa 
Visit our website to register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3392010"/>
                  </a:ext>
                </a:extLst>
              </a:tr>
            </a:tbl>
          </a:graphicData>
        </a:graphic>
      </p:graphicFrame>
      <p:sp>
        <p:nvSpPr>
          <p:cNvPr id="3" name="Title 2">
            <a:extLst>
              <a:ext uri="{FF2B5EF4-FFF2-40B4-BE49-F238E27FC236}">
                <a16:creationId xmlns:a16="http://schemas.microsoft.com/office/drawing/2014/main" id="{FD8DDBD0-6045-4D19-9580-075270A5C1E9}"/>
              </a:ext>
            </a:extLst>
          </p:cNvPr>
          <p:cNvSpPr>
            <a:spLocks noGrp="1"/>
          </p:cNvSpPr>
          <p:nvPr>
            <p:ph type="title"/>
          </p:nvPr>
        </p:nvSpPr>
        <p:spPr/>
        <p:txBody>
          <a:bodyPr/>
          <a:lstStyle/>
          <a:p>
            <a:r>
              <a:rPr lang="en-US"/>
              <a:t>Instagram Posts Table - 1 of 7</a:t>
            </a:r>
          </a:p>
        </p:txBody>
      </p:sp>
      <p:sp>
        <p:nvSpPr>
          <p:cNvPr id="4" name="Text Placeholder 3">
            <a:extLst>
              <a:ext uri="{FF2B5EF4-FFF2-40B4-BE49-F238E27FC236}">
                <a16:creationId xmlns:a16="http://schemas.microsoft.com/office/drawing/2014/main" id="{032EA441-763D-4283-819E-DC5728C59A1F}"/>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4586190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DA5157C2-92FF-4CF2-8703-AD1D620A3A81}"/>
              </a:ext>
            </a:extLst>
          </p:cNvPr>
          <p:cNvGraphicFramePr>
            <a:graphicFrameLocks noGrp="1"/>
          </p:cNvGraphicFramePr>
          <p:nvPr>
            <p:ph type="tbl" sz="quarter" idx="13"/>
            <p:extLst>
              <p:ext uri="{D42A27DB-BD31-4B8C-83A1-F6EECF244321}">
                <p14:modId xmlns:p14="http://schemas.microsoft.com/office/powerpoint/2010/main" val="328750424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0646894"/>
                    </a:ext>
                  </a:extLst>
                </a:gridCol>
                <a:gridCol w="987552">
                  <a:extLst>
                    <a:ext uri="{9D8B030D-6E8A-4147-A177-3AD203B41FA5}">
                      <a16:colId xmlns:a16="http://schemas.microsoft.com/office/drawing/2014/main" val="3898869436"/>
                    </a:ext>
                  </a:extLst>
                </a:gridCol>
                <a:gridCol w="987552">
                  <a:extLst>
                    <a:ext uri="{9D8B030D-6E8A-4147-A177-3AD203B41FA5}">
                      <a16:colId xmlns:a16="http://schemas.microsoft.com/office/drawing/2014/main" val="2816909512"/>
                    </a:ext>
                  </a:extLst>
                </a:gridCol>
                <a:gridCol w="987552">
                  <a:extLst>
                    <a:ext uri="{9D8B030D-6E8A-4147-A177-3AD203B41FA5}">
                      <a16:colId xmlns:a16="http://schemas.microsoft.com/office/drawing/2014/main" val="1557412384"/>
                    </a:ext>
                  </a:extLst>
                </a:gridCol>
                <a:gridCol w="987552">
                  <a:extLst>
                    <a:ext uri="{9D8B030D-6E8A-4147-A177-3AD203B41FA5}">
                      <a16:colId xmlns:a16="http://schemas.microsoft.com/office/drawing/2014/main" val="3595534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649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- 2017-11-28 16:11:03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لايفوتكم مشاركتنا بمركز سيدانة الثقافي في جدة يوم ٢٩ نوفمبر الساعه ٥ ونصف مساءً (الدعوة خاصة للنساء) #نساء_في_التقنية 
سجلي الآن:
</a:t>
                      </a:r>
                      <a:r>
                        <a:rPr kumimoji="0" lang="en-US" sz="1000" b="0" i="0" u="none" strike="noStrike" kern="1200" cap="none" spc="0" normalizeH="0" baseline="0" noProof="0">
                          <a:ln>
                            <a:noFill/>
                          </a:ln>
                          <a:solidFill>
                            <a:prstClr val="black"/>
                          </a:solidFill>
                          <a:effectLst/>
                          <a:uLnTx/>
                          <a:uFillTx/>
                          <a:latin typeface="+mn-lt"/>
                          <a:ea typeface="+mn-ea"/>
                          <a:cs typeface="+mn-cs"/>
                        </a:rPr>
                        <a:t>https://techniya.com/women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138333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- 2017-11-28 08:53:12</a:t>
                      </a:r>
                      <a:r>
                        <a:rPr kumimoji="0" lang="en-US" sz="1000" b="0" i="0" u="none" strike="noStrike" kern="1200" cap="none" spc="0" normalizeH="0" baseline="0" noProof="0">
                          <a:ln>
                            <a:noFill/>
                          </a:ln>
                          <a:solidFill>
                            <a:prstClr val="black"/>
                          </a:solidFill>
                          <a:effectLst/>
                          <a:uLnTx/>
                          <a:uFillTx/>
                          <a:latin typeface="+mn-lt"/>
                          <a:ea typeface="+mn-ea"/>
                          <a:cs typeface="+mn-cs"/>
                        </a:rPr>
                        <a:t>
‏Don’t miss the chance and apply now to MIT Enterprise Forum (MITEF) Saudi Arabia!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road to success is a click away!
‏Visit our website to register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4376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- 2017-11-28 08:50:20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الفرصة جات لعندك لا تضيعها !
 تقدم الآن في مسابقة منتدى إم آي تي للشركات الناشئة في السعودیة</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الآن للاشتراك (الرابط موجود في البايو)</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a:t>
                      </a:r>
                      <a:r>
                        <a:rPr kumimoji="0" lang="en-US" sz="1000" b="0" i="0" u="none" strike="noStrike" kern="1200" cap="none" spc="0" normalizeH="0" baseline="0" noProof="0">
                          <a:ln>
                            <a:noFill/>
                          </a:ln>
                          <a:solidFill>
                            <a:prstClr val="black"/>
                          </a:solidFill>
                          <a:effectLst/>
                          <a:uLnTx/>
                          <a:uFillTx/>
                          <a:latin typeface="+mn-lt"/>
                          <a:ea typeface="+mn-ea"/>
                          <a:cs typeface="+mn-cs"/>
                        </a:rPr>
                        <a:t>⁩‬⁩ ⁦‪#MITSaudi‬⁩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28389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- 2017-11-27 07:29:25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تعرفوا اكثر على تجربة المشاركة في مسابقة منتدى إم آي تي للشركات الناشئة في السعودية من خلال احد المشاركين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#السعودية #ستيتشز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الريادة_اسلوبي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66729667"/>
                  </a:ext>
                </a:extLst>
              </a:tr>
            </a:tbl>
          </a:graphicData>
        </a:graphic>
      </p:graphicFrame>
      <p:sp>
        <p:nvSpPr>
          <p:cNvPr id="3" name="Title 2">
            <a:extLst>
              <a:ext uri="{FF2B5EF4-FFF2-40B4-BE49-F238E27FC236}">
                <a16:creationId xmlns:a16="http://schemas.microsoft.com/office/drawing/2014/main" id="{60084E1D-FE03-49EA-A46F-18342E1E5DB8}"/>
              </a:ext>
            </a:extLst>
          </p:cNvPr>
          <p:cNvSpPr>
            <a:spLocks noGrp="1"/>
          </p:cNvSpPr>
          <p:nvPr>
            <p:ph type="title"/>
          </p:nvPr>
        </p:nvSpPr>
        <p:spPr/>
        <p:txBody>
          <a:bodyPr/>
          <a:lstStyle/>
          <a:p>
            <a:r>
              <a:rPr lang="en-US"/>
              <a:t>Instagram Posts Table - 2 of 7</a:t>
            </a:r>
          </a:p>
        </p:txBody>
      </p:sp>
      <p:sp>
        <p:nvSpPr>
          <p:cNvPr id="4" name="Text Placeholder 3">
            <a:extLst>
              <a:ext uri="{FF2B5EF4-FFF2-40B4-BE49-F238E27FC236}">
                <a16:creationId xmlns:a16="http://schemas.microsoft.com/office/drawing/2014/main" id="{74E2D7AE-1D92-472A-AD64-617C228145B0}"/>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1314932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86B8C1A9-F6A2-4FF2-91A6-B222F7152938}"/>
              </a:ext>
            </a:extLst>
          </p:cNvPr>
          <p:cNvGraphicFramePr>
            <a:graphicFrameLocks noGrp="1"/>
          </p:cNvGraphicFramePr>
          <p:nvPr>
            <p:ph type="tbl" sz="quarter" idx="13"/>
            <p:extLst>
              <p:ext uri="{D42A27DB-BD31-4B8C-83A1-F6EECF244321}">
                <p14:modId xmlns:p14="http://schemas.microsoft.com/office/powerpoint/2010/main" val="1100387622"/>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3751864"/>
                    </a:ext>
                  </a:extLst>
                </a:gridCol>
                <a:gridCol w="987552">
                  <a:extLst>
                    <a:ext uri="{9D8B030D-6E8A-4147-A177-3AD203B41FA5}">
                      <a16:colId xmlns:a16="http://schemas.microsoft.com/office/drawing/2014/main" val="2051881271"/>
                    </a:ext>
                  </a:extLst>
                </a:gridCol>
                <a:gridCol w="987552">
                  <a:extLst>
                    <a:ext uri="{9D8B030D-6E8A-4147-A177-3AD203B41FA5}">
                      <a16:colId xmlns:a16="http://schemas.microsoft.com/office/drawing/2014/main" val="1977699000"/>
                    </a:ext>
                  </a:extLst>
                </a:gridCol>
                <a:gridCol w="987552">
                  <a:extLst>
                    <a:ext uri="{9D8B030D-6E8A-4147-A177-3AD203B41FA5}">
                      <a16:colId xmlns:a16="http://schemas.microsoft.com/office/drawing/2014/main" val="458673523"/>
                    </a:ext>
                  </a:extLst>
                </a:gridCol>
                <a:gridCol w="987552">
                  <a:extLst>
                    <a:ext uri="{9D8B030D-6E8A-4147-A177-3AD203B41FA5}">
                      <a16:colId xmlns:a16="http://schemas.microsoft.com/office/drawing/2014/main" val="3183257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4203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- 2017-11-25 09:28:42</a:t>
                      </a:r>
                      <a:r>
                        <a:rPr kumimoji="0" lang="en-US" sz="1000" b="0" i="0" u="none" strike="noStrike" kern="1200" cap="none" spc="0" normalizeH="0" baseline="0" noProof="0">
                          <a:ln>
                            <a:noFill/>
                          </a:ln>
                          <a:solidFill>
                            <a:prstClr val="black"/>
                          </a:solidFill>
                          <a:effectLst/>
                          <a:uLnTx/>
                          <a:uFillTx/>
                          <a:latin typeface="+mn-lt"/>
                          <a:ea typeface="+mn-ea"/>
                          <a:cs typeface="+mn-cs"/>
                        </a:rPr>
                        <a:t>
We have pushed the deadline to December 5 ⏳
Don’t miss the chance and apply Now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13495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- 2017-11-25 09:21:30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مددنا التقديم لمسابقة منتدى إم آي تي للشركات الناشئة في السعودية حتى ٥ ديسمبر! 
لاتفوت الفرصة وتقدم الآن من خلال الرابط الموجود في البايو
 #باب_رزق_جميل #مجتمع_جميل #اصنع_بكرة #الريادة_اسلوبي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8145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- 2017-11-23 10:35:06</a:t>
                      </a:r>
                      <a:r>
                        <a:rPr kumimoji="0" lang="en-US" sz="1000" b="0" i="0" u="none" strike="noStrike" kern="1200" cap="none" spc="0" normalizeH="0" baseline="0" noProof="0">
                          <a:ln>
                            <a:noFill/>
                          </a:ln>
                          <a:solidFill>
                            <a:prstClr val="black"/>
                          </a:solidFill>
                          <a:effectLst/>
                          <a:uLnTx/>
                          <a:uFillTx/>
                          <a:latin typeface="+mn-lt"/>
                          <a:ea typeface="+mn-ea"/>
                          <a:cs typeface="+mn-cs"/>
                        </a:rPr>
                        <a:t>
MIT Enterprise Forum (MITEF) Saudi Arabia will help you get out of the box, network and explore your hidden talent.
Register Now: mitefsaudi.org
#MITSaudi #MITEF2017 #KSA #create_tomorrow #</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اصنع_بكرا #اكوابونيكا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411615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- 2017-11-22 08:49:47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تقدم الآن في منتدى إم آي تي للشركات الناشئة في السعودية و لا تفوت الفرصة ! ‎فرصة نجاح فكرتك أو مشروعك أو مشاركتك الاجتماعية جات لعندك!!</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ar-AE" sz="1000" b="0" i="0" u="none" strike="noStrike" kern="1200" cap="none" spc="0" normalizeH="0" baseline="0" noProof="0">
                          <a:ln>
                            <a:noFill/>
                          </a:ln>
                          <a:solidFill>
                            <a:prstClr val="black"/>
                          </a:solidFill>
                          <a:effectLst/>
                          <a:uLnTx/>
                          <a:uFillTx/>
                          <a:latin typeface="+mn-lt"/>
                          <a:ea typeface="+mn-ea"/>
                          <a:cs typeface="+mn-cs"/>
                        </a:rPr>
                        <a:t>‎زوروا موقعنا الآن للاشتراك (الرابط في البايو)</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Apply now to MITEF Saudi and don't miss the chance!</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road to success is a click away!</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Visit our website to register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#مجتمع_جميل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اصنع_بكرة #الريادة_اسلوبي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71300409"/>
                  </a:ext>
                </a:extLst>
              </a:tr>
            </a:tbl>
          </a:graphicData>
        </a:graphic>
      </p:graphicFrame>
      <p:sp>
        <p:nvSpPr>
          <p:cNvPr id="3" name="Title 2">
            <a:extLst>
              <a:ext uri="{FF2B5EF4-FFF2-40B4-BE49-F238E27FC236}">
                <a16:creationId xmlns:a16="http://schemas.microsoft.com/office/drawing/2014/main" id="{0CB4867F-CFFD-4BC4-B228-4D7E2F0F98FF}"/>
              </a:ext>
            </a:extLst>
          </p:cNvPr>
          <p:cNvSpPr>
            <a:spLocks noGrp="1"/>
          </p:cNvSpPr>
          <p:nvPr>
            <p:ph type="title"/>
          </p:nvPr>
        </p:nvSpPr>
        <p:spPr/>
        <p:txBody>
          <a:bodyPr/>
          <a:lstStyle/>
          <a:p>
            <a:r>
              <a:rPr lang="en-US"/>
              <a:t>Instagram Posts Table - 3 of 7</a:t>
            </a:r>
          </a:p>
        </p:txBody>
      </p:sp>
      <p:sp>
        <p:nvSpPr>
          <p:cNvPr id="4" name="Text Placeholder 3">
            <a:extLst>
              <a:ext uri="{FF2B5EF4-FFF2-40B4-BE49-F238E27FC236}">
                <a16:creationId xmlns:a16="http://schemas.microsoft.com/office/drawing/2014/main" id="{F42F16D6-43F7-4FA1-9C6D-F1EC08B12BF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26290493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2BE5F3BE-6251-4BF0-A135-7C844B91DB75}"/>
              </a:ext>
            </a:extLst>
          </p:cNvPr>
          <p:cNvGraphicFramePr>
            <a:graphicFrameLocks noGrp="1"/>
          </p:cNvGraphicFramePr>
          <p:nvPr>
            <p:ph type="tbl" sz="quarter" idx="13"/>
            <p:extLst>
              <p:ext uri="{D42A27DB-BD31-4B8C-83A1-F6EECF244321}">
                <p14:modId xmlns:p14="http://schemas.microsoft.com/office/powerpoint/2010/main" val="144063555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300743556"/>
                    </a:ext>
                  </a:extLst>
                </a:gridCol>
                <a:gridCol w="987552">
                  <a:extLst>
                    <a:ext uri="{9D8B030D-6E8A-4147-A177-3AD203B41FA5}">
                      <a16:colId xmlns:a16="http://schemas.microsoft.com/office/drawing/2014/main" val="2382362240"/>
                    </a:ext>
                  </a:extLst>
                </a:gridCol>
                <a:gridCol w="987552">
                  <a:extLst>
                    <a:ext uri="{9D8B030D-6E8A-4147-A177-3AD203B41FA5}">
                      <a16:colId xmlns:a16="http://schemas.microsoft.com/office/drawing/2014/main" val="3872921958"/>
                    </a:ext>
                  </a:extLst>
                </a:gridCol>
                <a:gridCol w="987552">
                  <a:extLst>
                    <a:ext uri="{9D8B030D-6E8A-4147-A177-3AD203B41FA5}">
                      <a16:colId xmlns:a16="http://schemas.microsoft.com/office/drawing/2014/main" val="3425281078"/>
                    </a:ext>
                  </a:extLst>
                </a:gridCol>
                <a:gridCol w="987552">
                  <a:extLst>
                    <a:ext uri="{9D8B030D-6E8A-4147-A177-3AD203B41FA5}">
                      <a16:colId xmlns:a16="http://schemas.microsoft.com/office/drawing/2014/main" val="1194522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7398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- 2017-11-21 12:54:09</a:t>
                      </a:r>
                      <a:r>
                        <a:rPr kumimoji="0" lang="en-US" sz="1000" b="0" i="0" u="none" strike="noStrike" kern="1200" cap="none" spc="0" normalizeH="0" baseline="0" noProof="0">
                          <a:ln>
                            <a:noFill/>
                          </a:ln>
                          <a:solidFill>
                            <a:prstClr val="black"/>
                          </a:solidFill>
                          <a:effectLst/>
                          <a:uLnTx/>
                          <a:uFillTx/>
                          <a:latin typeface="+mn-lt"/>
                          <a:ea typeface="+mn-ea"/>
                          <a:cs typeface="+mn-cs"/>
                        </a:rPr>
                        <a:t>
‏In addition to all the financial benefits, MIT Enterprise Forum (MITEF) Saudi Arabia gives you the opportunity to present your ideas to many investors.</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‏Register Now: http://www.mitefsaudi.org/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61353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- 2017-11-21 12:51:24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بالإضافة الى العدید من الفوائد المالیة وغیرھا توفر لك مسابقة منتدى إم آي تي للشركات الناشئة في السعودیة فرصة طرح أفكارك أمام العدید من المستثمرین.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http://www.mitefsaudi.org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41803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- 2017-11-20 12:45:18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ماهي اهم الفوائد من مسابقة منتدى إم آي تي للشركات الناشئة في السعودية؟
تعرّف على الاجابة من خلال احد المشاركين في مسابقتنا العام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تدوير</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09804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- 2017-11-20 09:06:40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جامعة الامير سلطان بالرياض يوم الثلاثاء ٢١ نوفمبر الساعة ١٢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13076571"/>
                  </a:ext>
                </a:extLst>
              </a:tr>
            </a:tbl>
          </a:graphicData>
        </a:graphic>
      </p:graphicFrame>
      <p:sp>
        <p:nvSpPr>
          <p:cNvPr id="3" name="Title 2">
            <a:extLst>
              <a:ext uri="{FF2B5EF4-FFF2-40B4-BE49-F238E27FC236}">
                <a16:creationId xmlns:a16="http://schemas.microsoft.com/office/drawing/2014/main" id="{4C3319E8-8461-4003-A8FF-56FF5D14C113}"/>
              </a:ext>
            </a:extLst>
          </p:cNvPr>
          <p:cNvSpPr>
            <a:spLocks noGrp="1"/>
          </p:cNvSpPr>
          <p:nvPr>
            <p:ph type="title"/>
          </p:nvPr>
        </p:nvSpPr>
        <p:spPr/>
        <p:txBody>
          <a:bodyPr/>
          <a:lstStyle/>
          <a:p>
            <a:r>
              <a:rPr lang="en-US"/>
              <a:t>Instagram Posts Table - 4 of 7</a:t>
            </a:r>
          </a:p>
        </p:txBody>
      </p:sp>
      <p:sp>
        <p:nvSpPr>
          <p:cNvPr id="4" name="Text Placeholder 3">
            <a:extLst>
              <a:ext uri="{FF2B5EF4-FFF2-40B4-BE49-F238E27FC236}">
                <a16:creationId xmlns:a16="http://schemas.microsoft.com/office/drawing/2014/main" id="{4738E9C7-FB88-4DE0-A9FE-81332D6B3B8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923508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56B16A7F-33B3-4E42-B6B1-625C8A074164}"/>
              </a:ext>
            </a:extLst>
          </p:cNvPr>
          <p:cNvGraphicFramePr>
            <a:graphicFrameLocks noGrp="1"/>
          </p:cNvGraphicFramePr>
          <p:nvPr>
            <p:ph type="tbl" sz="quarter" idx="13"/>
            <p:extLst>
              <p:ext uri="{D42A27DB-BD31-4B8C-83A1-F6EECF244321}">
                <p14:modId xmlns:p14="http://schemas.microsoft.com/office/powerpoint/2010/main" val="2655578213"/>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24802135"/>
                    </a:ext>
                  </a:extLst>
                </a:gridCol>
                <a:gridCol w="987552">
                  <a:extLst>
                    <a:ext uri="{9D8B030D-6E8A-4147-A177-3AD203B41FA5}">
                      <a16:colId xmlns:a16="http://schemas.microsoft.com/office/drawing/2014/main" val="188441827"/>
                    </a:ext>
                  </a:extLst>
                </a:gridCol>
                <a:gridCol w="987552">
                  <a:extLst>
                    <a:ext uri="{9D8B030D-6E8A-4147-A177-3AD203B41FA5}">
                      <a16:colId xmlns:a16="http://schemas.microsoft.com/office/drawing/2014/main" val="1537017449"/>
                    </a:ext>
                  </a:extLst>
                </a:gridCol>
                <a:gridCol w="987552">
                  <a:extLst>
                    <a:ext uri="{9D8B030D-6E8A-4147-A177-3AD203B41FA5}">
                      <a16:colId xmlns:a16="http://schemas.microsoft.com/office/drawing/2014/main" val="3270651065"/>
                    </a:ext>
                  </a:extLst>
                </a:gridCol>
                <a:gridCol w="987552">
                  <a:extLst>
                    <a:ext uri="{9D8B030D-6E8A-4147-A177-3AD203B41FA5}">
                      <a16:colId xmlns:a16="http://schemas.microsoft.com/office/drawing/2014/main" val="3916611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1456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- 2017-11-19 10:35:18</a:t>
                      </a:r>
                      <a:r>
                        <a:rPr kumimoji="0" lang="en-US" sz="1000" b="0" i="0" u="none" strike="noStrike" kern="1200" cap="none" spc="0" normalizeH="0" baseline="0" noProof="0">
                          <a:ln>
                            <a:noFill/>
                          </a:ln>
                          <a:solidFill>
                            <a:prstClr val="black"/>
                          </a:solidFill>
                          <a:effectLst/>
                          <a:uLnTx/>
                          <a:uFillTx/>
                          <a:latin typeface="+mn-lt"/>
                          <a:ea typeface="+mn-ea"/>
                          <a:cs typeface="+mn-cs"/>
                        </a:rPr>
                        <a:t>
Do you have a high value social enterprise? Register now in MIT Enterprise Forum (MITEF) Saudi Arabia and win financial prizes that will help you grow your business.
Visit our website now to register ww.mitefsaudi.org
#MITEFSaudi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785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- 2017-11-19 10:29:25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اجتماعي رائد؟ تقدم الآن في مسابقة منتدى إم آي تي للشركات الناشئة في السعودیة واربح جوائز مالیة تساعدك تكبّر مشروعك. زوروا موقعنا الآن للاشتراك </a:t>
                      </a:r>
                      <a:r>
                        <a:rPr kumimoji="0" lang="en-US" sz="1000" b="0" i="0" u="none" strike="noStrike" kern="1200" cap="none" spc="0" normalizeH="0" baseline="0" noProof="0">
                          <a:ln>
                            <a:noFill/>
                          </a:ln>
                          <a:solidFill>
                            <a:prstClr val="black"/>
                          </a:solidFill>
                          <a:effectLst/>
                          <a:uLnTx/>
                          <a:uFillTx/>
                          <a:latin typeface="+mn-lt"/>
                          <a:ea typeface="+mn-ea"/>
                          <a:cs typeface="+mn-cs"/>
                        </a:rPr>
                        <a:t>www.mitefsaudi.org
#MITEFSaudi##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27313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- 2017-11-18 09:49:13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التعريفة لمسابقة منتدى إم آي تي للشركات الناشئة في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mitefsaudi </a:t>
                      </a:r>
                      <a:r>
                        <a:rPr kumimoji="0" lang="ar-AE" sz="1000" b="0" i="0" u="none" strike="noStrike" kern="1200" cap="none" spc="0" normalizeH="0" baseline="0" noProof="0">
                          <a:ln>
                            <a:noFill/>
                          </a:ln>
                          <a:solidFill>
                            <a:prstClr val="black"/>
                          </a:solidFill>
                          <a:effectLst/>
                          <a:uLnTx/>
                          <a:uFillTx/>
                          <a:latin typeface="+mn-lt"/>
                          <a:ea typeface="+mn-ea"/>
                          <a:cs typeface="+mn-cs"/>
                        </a:rPr>
                        <a:t>في شركة #وادي_مكة بمكة المكرمة يوم الاثنين 20 نوفمبر الساعة 12 مساءاً
@</a:t>
                      </a:r>
                      <a:r>
                        <a:rPr kumimoji="0" lang="en-US" sz="1000" b="0" i="0" u="none" strike="noStrike" kern="1200" cap="none" spc="0" normalizeH="0" baseline="0" noProof="0">
                          <a:ln>
                            <a:noFill/>
                          </a:ln>
                          <a:solidFill>
                            <a:prstClr val="black"/>
                          </a:solidFill>
                          <a:effectLst/>
                          <a:uLnTx/>
                          <a:uFillTx/>
                          <a:latin typeface="+mn-lt"/>
                          <a:ea typeface="+mn-ea"/>
                          <a:cs typeface="+mn-cs"/>
                        </a:rPr>
                        <a:t>WadiMakkahsa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MITSaudi #MITEF2017 #</a:t>
                      </a:r>
                      <a:r>
                        <a:rPr kumimoji="0" lang="ar-AE" sz="1000" b="0" i="0" u="none" strike="noStrike" kern="1200" cap="none" spc="0" normalizeH="0" baseline="0" noProof="0">
                          <a:ln>
                            <a:noFill/>
                          </a:ln>
                          <a:solidFill>
                            <a:prstClr val="black"/>
                          </a:solidFill>
                          <a:effectLst/>
                          <a:uLnTx/>
                          <a:uFillTx/>
                          <a:latin typeface="+mn-lt"/>
                          <a:ea typeface="+mn-ea"/>
                          <a:cs typeface="+mn-cs"/>
                        </a:rPr>
                        <a:t>السعودية #مكة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9414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- 2017-11-16 13:43:25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في جامعة الطائف - لمنسوبي الجامعة يوم الاحد ١٩ نوفمبر الساعة ١١ ظهراً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6573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- 2017-11-16 10:54:25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تبقى الفكرة مجرد فكرة حتى تجد من يتبناها!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 #</a:t>
                      </a:r>
                      <a:r>
                        <a:rPr kumimoji="0" lang="ar-AE" sz="1000" b="0" i="0" u="none" strike="noStrike" kern="1200" cap="none" spc="0" normalizeH="0" baseline="0" noProof="0">
                          <a:ln>
                            <a:noFill/>
                          </a:ln>
                          <a:solidFill>
                            <a:prstClr val="black"/>
                          </a:solidFill>
                          <a:effectLst/>
                          <a:uLnTx/>
                          <a:uFillTx/>
                          <a:latin typeface="+mn-lt"/>
                          <a:ea typeface="+mn-ea"/>
                          <a:cs typeface="+mn-cs"/>
                        </a:rPr>
                        <a:t>بكجها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52605322"/>
                  </a:ext>
                </a:extLst>
              </a:tr>
            </a:tbl>
          </a:graphicData>
        </a:graphic>
      </p:graphicFrame>
      <p:sp>
        <p:nvSpPr>
          <p:cNvPr id="3" name="Title 2">
            <a:extLst>
              <a:ext uri="{FF2B5EF4-FFF2-40B4-BE49-F238E27FC236}">
                <a16:creationId xmlns:a16="http://schemas.microsoft.com/office/drawing/2014/main" id="{4EC87911-D1D7-4C88-BF4B-A1AFBF11B92F}"/>
              </a:ext>
            </a:extLst>
          </p:cNvPr>
          <p:cNvSpPr>
            <a:spLocks noGrp="1"/>
          </p:cNvSpPr>
          <p:nvPr>
            <p:ph type="title"/>
          </p:nvPr>
        </p:nvSpPr>
        <p:spPr/>
        <p:txBody>
          <a:bodyPr/>
          <a:lstStyle/>
          <a:p>
            <a:r>
              <a:rPr lang="en-US"/>
              <a:t>Instagram Posts Table - 5 of 7</a:t>
            </a:r>
          </a:p>
        </p:txBody>
      </p:sp>
      <p:sp>
        <p:nvSpPr>
          <p:cNvPr id="4" name="Text Placeholder 3">
            <a:extLst>
              <a:ext uri="{FF2B5EF4-FFF2-40B4-BE49-F238E27FC236}">
                <a16:creationId xmlns:a16="http://schemas.microsoft.com/office/drawing/2014/main" id="{97450D3D-64B6-4B77-BED8-14F1A9B3D2B5}"/>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635866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078B51B3-8D6A-4429-8291-A8FE9C43F05D}"/>
              </a:ext>
            </a:extLst>
          </p:cNvPr>
          <p:cNvGraphicFramePr>
            <a:graphicFrameLocks noGrp="1"/>
          </p:cNvGraphicFramePr>
          <p:nvPr>
            <p:ph type="tbl" sz="quarter" idx="13"/>
            <p:extLst>
              <p:ext uri="{D42A27DB-BD31-4B8C-83A1-F6EECF244321}">
                <p14:modId xmlns:p14="http://schemas.microsoft.com/office/powerpoint/2010/main" val="2112190990"/>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027243430"/>
                    </a:ext>
                  </a:extLst>
                </a:gridCol>
                <a:gridCol w="987552">
                  <a:extLst>
                    <a:ext uri="{9D8B030D-6E8A-4147-A177-3AD203B41FA5}">
                      <a16:colId xmlns:a16="http://schemas.microsoft.com/office/drawing/2014/main" val="1516683618"/>
                    </a:ext>
                  </a:extLst>
                </a:gridCol>
                <a:gridCol w="987552">
                  <a:extLst>
                    <a:ext uri="{9D8B030D-6E8A-4147-A177-3AD203B41FA5}">
                      <a16:colId xmlns:a16="http://schemas.microsoft.com/office/drawing/2014/main" val="3595220172"/>
                    </a:ext>
                  </a:extLst>
                </a:gridCol>
                <a:gridCol w="987552">
                  <a:extLst>
                    <a:ext uri="{9D8B030D-6E8A-4147-A177-3AD203B41FA5}">
                      <a16:colId xmlns:a16="http://schemas.microsoft.com/office/drawing/2014/main" val="1859378494"/>
                    </a:ext>
                  </a:extLst>
                </a:gridCol>
                <a:gridCol w="987552">
                  <a:extLst>
                    <a:ext uri="{9D8B030D-6E8A-4147-A177-3AD203B41FA5}">
                      <a16:colId xmlns:a16="http://schemas.microsoft.com/office/drawing/2014/main" val="3548452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97104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- 2017-11-15 15:09:15</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ambitious business start-up? Register now in MIT Enterprise Forum (MITEF) Saudi Arabia and win financial prizes that will help you grow
your business.
Visit our website to register (link in the bio)</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MITEFSaudi##</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82936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- 2017-11-15 14:10:23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مشروع تجاري طموح؟ تقدم الآن في مسابقة منتدى إم آي تي للشركات الناشئة في السعودیة واربح جوائز مالیة تساعدك تكبّر مشروعك. زوروا موقعنا الآن للاشتراك الرابط موجود في البايو  </a:t>
                      </a:r>
                      <a:r>
                        <a:rPr kumimoji="0" lang="en-US" sz="1000" b="0" i="0" u="none" strike="noStrike" kern="1200" cap="none" spc="0" normalizeH="0" baseline="0" noProof="0">
                          <a:ln>
                            <a:noFill/>
                          </a:ln>
                          <a:solidFill>
                            <a:prstClr val="black"/>
                          </a:solidFill>
                          <a:effectLst/>
                          <a:uLnTx/>
                          <a:uFillTx/>
                          <a:latin typeface="+mn-lt"/>
                          <a:ea typeface="+mn-ea"/>
                          <a:cs typeface="+mn-cs"/>
                        </a:rPr>
                        <a:t>MITEFSaudi# #</a:t>
                      </a:r>
                      <a:r>
                        <a:rPr kumimoji="0" lang="ar-AE" sz="1000" b="0" i="0" u="none" strike="noStrike" kern="1200" cap="none" spc="0" normalizeH="0" baseline="0" noProof="0">
                          <a:ln>
                            <a:noFill/>
                          </a:ln>
                          <a:solidFill>
                            <a:prstClr val="black"/>
                          </a:solidFill>
                          <a:effectLst/>
                          <a:uLnTx/>
                          <a:uFillTx/>
                          <a:latin typeface="+mn-lt"/>
                          <a:ea typeface="+mn-ea"/>
                          <a:cs typeface="+mn-cs"/>
                        </a:rPr>
                        <a:t>باب_رزق_جمیل #مجتمع_جمیل #اصنع_بكرة #الریادة_اسلوبي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0210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- 2017-11-15 12:15:49</a:t>
                      </a:r>
                      <a:r>
                        <a:rPr kumimoji="0" lang="en-US" sz="1000" b="0" i="0" u="none" strike="noStrike" kern="1200" cap="none" spc="0" normalizeH="0" baseline="0" noProof="0">
                          <a:ln>
                            <a:noFill/>
                          </a:ln>
                          <a:solidFill>
                            <a:prstClr val="black"/>
                          </a:solidFill>
                          <a:effectLst/>
                          <a:uLnTx/>
                          <a:uFillTx/>
                          <a:latin typeface="+mn-lt"/>
                          <a:ea typeface="+mn-ea"/>
                          <a:cs typeface="+mn-cs"/>
                        </a:rPr>
                        <a:t>
Do you have an inspiring idea? Develop it now with MIT Saudi competition and win financial prizes that will bring your ideas to life.
Visit our website to register (link in the bio) ‎</a:t>
                      </a:r>
                      <a:r>
                        <a:rPr kumimoji="0" lang="ar-AE" sz="1000" b="0" i="0" u="none" strike="noStrike" kern="1200" cap="none" spc="0" normalizeH="0" baseline="0" noProof="0">
                          <a:ln>
                            <a:noFill/>
                          </a:ln>
                          <a:solidFill>
                            <a:prstClr val="black"/>
                          </a:solidFill>
                          <a:effectLst/>
                          <a:uLnTx/>
                          <a:uFillTx/>
                          <a:latin typeface="+mn-lt"/>
                          <a:ea typeface="+mn-ea"/>
                          <a:cs typeface="+mn-cs"/>
                        </a:rPr>
                        <a:t>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8583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- 2017-11-14 09:41:24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استطاعوا تحقيق حلمهم والوصول لهدفهم!
تعرفوا على احد المشاركين في مسابقة منتدى إم آي تي للشركات الناشئة في السعودية للعام الماضي.
تقدم الآن: </a:t>
                      </a:r>
                      <a:r>
                        <a:rPr kumimoji="0" lang="en-US" sz="1000" b="0" i="0" u="none" strike="noStrike" kern="1200" cap="none" spc="0" normalizeH="0" baseline="0" noProof="0">
                          <a:ln>
                            <a:noFill/>
                          </a:ln>
                          <a:solidFill>
                            <a:prstClr val="black"/>
                          </a:solidFill>
                          <a:effectLst/>
                          <a:uLnTx/>
                          <a:uFillTx/>
                          <a:latin typeface="+mn-lt"/>
                          <a:ea typeface="+mn-ea"/>
                          <a:cs typeface="+mn-cs"/>
                        </a:rPr>
                        <a:t>mitefsaudi.org
#</a:t>
                      </a:r>
                      <a:r>
                        <a:rPr kumimoji="0" lang="ar-AE" sz="1000" b="0" i="0" u="none" strike="noStrike" kern="1200" cap="none" spc="0" normalizeH="0" baseline="0" noProof="0">
                          <a:ln>
                            <a:noFill/>
                          </a:ln>
                          <a:solidFill>
                            <a:prstClr val="black"/>
                          </a:solidFill>
                          <a:effectLst/>
                          <a:uLnTx/>
                          <a:uFillTx/>
                          <a:latin typeface="+mn-lt"/>
                          <a:ea typeface="+mn-ea"/>
                          <a:cs typeface="+mn-cs"/>
                        </a:rPr>
                        <a:t>مجتمع_جميل #مسابقة #السعودية #</a:t>
                      </a:r>
                      <a:r>
                        <a:rPr kumimoji="0" lang="en-US" sz="1000" b="0" i="0" u="none" strike="noStrike" kern="1200" cap="none" spc="0" normalizeH="0" baseline="0" noProof="0">
                          <a:ln>
                            <a:noFill/>
                          </a:ln>
                          <a:solidFill>
                            <a:prstClr val="black"/>
                          </a:solidFill>
                          <a:effectLst/>
                          <a:uLnTx/>
                          <a:uFillTx/>
                          <a:latin typeface="+mn-lt"/>
                          <a:ea typeface="+mn-ea"/>
                          <a:cs typeface="+mn-cs"/>
                        </a:rPr>
                        <a:t>MIT #MITEFSaudi MIT2017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26560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- 2017-11-13 12:30:00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عندك فكرة ملھمة؟ طورھا في مسابقة منتدى إم آي تي للشركات الناشئة في السعودیة واربح جوائز مالیة تساعدك في جعل افكارك واقع.
‎ زوروا موقعنا الآن للاشتراك (الرابط في البايو)
‎اسلوبي_#الریادة #باب_رزق_جمیل #مجتمع_جمیل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MITEFSaudi#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53926076"/>
                  </a:ext>
                </a:extLst>
              </a:tr>
            </a:tbl>
          </a:graphicData>
        </a:graphic>
      </p:graphicFrame>
      <p:sp>
        <p:nvSpPr>
          <p:cNvPr id="3" name="Title 2">
            <a:extLst>
              <a:ext uri="{FF2B5EF4-FFF2-40B4-BE49-F238E27FC236}">
                <a16:creationId xmlns:a16="http://schemas.microsoft.com/office/drawing/2014/main" id="{AED07594-BE93-420D-ACFA-5F40D740F953}"/>
              </a:ext>
            </a:extLst>
          </p:cNvPr>
          <p:cNvSpPr>
            <a:spLocks noGrp="1"/>
          </p:cNvSpPr>
          <p:nvPr>
            <p:ph type="title"/>
          </p:nvPr>
        </p:nvSpPr>
        <p:spPr/>
        <p:txBody>
          <a:bodyPr/>
          <a:lstStyle/>
          <a:p>
            <a:r>
              <a:rPr lang="en-US"/>
              <a:t>Instagram Posts Table - 6 of 7</a:t>
            </a:r>
          </a:p>
        </p:txBody>
      </p:sp>
      <p:sp>
        <p:nvSpPr>
          <p:cNvPr id="4" name="Text Placeholder 3">
            <a:extLst>
              <a:ext uri="{FF2B5EF4-FFF2-40B4-BE49-F238E27FC236}">
                <a16:creationId xmlns:a16="http://schemas.microsoft.com/office/drawing/2014/main" id="{476EF42A-4821-42D5-B201-2381D22B9ED9}"/>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8424370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Placeholder 4">
            <a:extLst>
              <a:ext uri="{FF2B5EF4-FFF2-40B4-BE49-F238E27FC236}">
                <a16:creationId xmlns:a16="http://schemas.microsoft.com/office/drawing/2014/main" id="{CD5B0F72-B61E-4D60-8C89-366C61CDE218}"/>
              </a:ext>
            </a:extLst>
          </p:cNvPr>
          <p:cNvGraphicFramePr>
            <a:graphicFrameLocks noGrp="1"/>
          </p:cNvGraphicFramePr>
          <p:nvPr>
            <p:ph type="tbl" sz="quarter" idx="13"/>
            <p:extLst>
              <p:ext uri="{D42A27DB-BD31-4B8C-83A1-F6EECF244321}">
                <p14:modId xmlns:p14="http://schemas.microsoft.com/office/powerpoint/2010/main" val="3955465539"/>
              </p:ext>
            </p:extLst>
          </p:nvPr>
        </p:nvGraphicFramePr>
        <p:xfrm>
          <a:off x="457200" y="1468438"/>
          <a:ext cx="8229600" cy="4703762"/>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53310769"/>
                    </a:ext>
                  </a:extLst>
                </a:gridCol>
                <a:gridCol w="987552">
                  <a:extLst>
                    <a:ext uri="{9D8B030D-6E8A-4147-A177-3AD203B41FA5}">
                      <a16:colId xmlns:a16="http://schemas.microsoft.com/office/drawing/2014/main" val="1335741390"/>
                    </a:ext>
                  </a:extLst>
                </a:gridCol>
                <a:gridCol w="987552">
                  <a:extLst>
                    <a:ext uri="{9D8B030D-6E8A-4147-A177-3AD203B41FA5}">
                      <a16:colId xmlns:a16="http://schemas.microsoft.com/office/drawing/2014/main" val="1296050884"/>
                    </a:ext>
                  </a:extLst>
                </a:gridCol>
                <a:gridCol w="987552">
                  <a:extLst>
                    <a:ext uri="{9D8B030D-6E8A-4147-A177-3AD203B41FA5}">
                      <a16:colId xmlns:a16="http://schemas.microsoft.com/office/drawing/2014/main" val="3194391902"/>
                    </a:ext>
                  </a:extLst>
                </a:gridCol>
                <a:gridCol w="987552">
                  <a:extLst>
                    <a:ext uri="{9D8B030D-6E8A-4147-A177-3AD203B41FA5}">
                      <a16:colId xmlns:a16="http://schemas.microsoft.com/office/drawing/2014/main" val="926523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7739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mitefsaudi (MIT Enterprise Forum Saudi) - 2017-11-12 14:06:36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بندور عليك! في جولتنا التعريفية لمسابقة منتدى إم آي تي للشركات الناشئة في السعودية في صندوق الأمير سلطان بن عبدالعزيز لتنمية المرأة في الدمام يوم الثلاثاء ١٤ نوفمبر الساعة ١ ونصف مساءً #باب_رزق_جميل #اصنع_بكرة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28949479"/>
                  </a:ext>
                </a:extLst>
              </a:tr>
            </a:tbl>
          </a:graphicData>
        </a:graphic>
      </p:graphicFrame>
      <p:sp>
        <p:nvSpPr>
          <p:cNvPr id="3" name="Title 2">
            <a:extLst>
              <a:ext uri="{FF2B5EF4-FFF2-40B4-BE49-F238E27FC236}">
                <a16:creationId xmlns:a16="http://schemas.microsoft.com/office/drawing/2014/main" id="{E952E906-EB3B-4D54-85E3-2833FE66B4F4}"/>
              </a:ext>
            </a:extLst>
          </p:cNvPr>
          <p:cNvSpPr>
            <a:spLocks noGrp="1"/>
          </p:cNvSpPr>
          <p:nvPr>
            <p:ph type="title"/>
          </p:nvPr>
        </p:nvSpPr>
        <p:spPr/>
        <p:txBody>
          <a:bodyPr/>
          <a:lstStyle/>
          <a:p>
            <a:r>
              <a:rPr lang="en-US"/>
              <a:t>Instagram Posts Table - 7 of 7</a:t>
            </a:r>
          </a:p>
        </p:txBody>
      </p:sp>
      <p:sp>
        <p:nvSpPr>
          <p:cNvPr id="4" name="Text Placeholder 3">
            <a:extLst>
              <a:ext uri="{FF2B5EF4-FFF2-40B4-BE49-F238E27FC236}">
                <a16:creationId xmlns:a16="http://schemas.microsoft.com/office/drawing/2014/main" id="{D98E5727-4B69-4CC7-9827-7B1E32253542}"/>
              </a:ext>
            </a:extLst>
          </p:cNvPr>
          <p:cNvSpPr>
            <a:spLocks noGrp="1"/>
          </p:cNvSpPr>
          <p:nvPr>
            <p:ph type="body" sz="quarter" idx="14"/>
          </p:nvPr>
        </p:nvSpPr>
        <p:spPr/>
        <p:txBody>
          <a:bodyPr/>
          <a:lstStyle/>
          <a:p>
            <a:r>
              <a:rPr lang="en-US"/>
              <a:t>11/01/2017 - 11/30/2017</a:t>
            </a:r>
          </a:p>
        </p:txBody>
      </p:sp>
    </p:spTree>
    <p:extLst>
      <p:ext uri="{BB962C8B-B14F-4D97-AF65-F5344CB8AC3E}">
        <p14:creationId xmlns:p14="http://schemas.microsoft.com/office/powerpoint/2010/main" val="14483952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936D4D-380A-46A5-8783-685FBE21E390}"/>
              </a:ext>
            </a:extLst>
          </p:cNvPr>
          <p:cNvSpPr>
            <a:spLocks noGrp="1"/>
          </p:cNvSpPr>
          <p:nvPr>
            <p:ph type="title"/>
          </p:nvPr>
        </p:nvSpPr>
        <p:spPr/>
        <p:txBody>
          <a:bodyPr/>
          <a:lstStyle/>
          <a:p>
            <a:r>
              <a:rPr lang="en-US"/>
              <a:t>Instagram Average Interactions Per Post</a:t>
            </a:r>
          </a:p>
        </p:txBody>
      </p:sp>
      <p:graphicFrame>
        <p:nvGraphicFramePr>
          <p:cNvPr id="6" name="Chart Placeholder 5">
            <a:extLst>
              <a:ext uri="{FF2B5EF4-FFF2-40B4-BE49-F238E27FC236}">
                <a16:creationId xmlns:a16="http://schemas.microsoft.com/office/drawing/2014/main" id="{F25FEED5-A3E0-4E8E-9FB1-06A29969247F}"/>
              </a:ext>
            </a:extLst>
          </p:cNvPr>
          <p:cNvGraphicFramePr>
            <a:graphicFrameLocks noGrp="1"/>
          </p:cNvGraphicFramePr>
          <p:nvPr>
            <p:ph type="chart" sz="quarter" idx="13"/>
            <p:extLst>
              <p:ext uri="{D42A27DB-BD31-4B8C-83A1-F6EECF244321}">
                <p14:modId xmlns:p14="http://schemas.microsoft.com/office/powerpoint/2010/main" val="284660939"/>
              </p:ext>
            </p:extLst>
          </p:nvPr>
        </p:nvGraphicFramePr>
        <p:xfrm>
          <a:off x="457200" y="1468438"/>
          <a:ext cx="8229600" cy="4702175"/>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995584E-FC91-4072-90B7-3D25B2AB028C}"/>
              </a:ext>
            </a:extLst>
          </p:cNvPr>
          <p:cNvSpPr>
            <a:spLocks noGrp="1"/>
          </p:cNvSpPr>
          <p:nvPr>
            <p:ph type="body" sz="quarter" idx="14"/>
          </p:nvPr>
        </p:nvSpPr>
        <p:spPr/>
        <p:txBody>
          <a:bodyPr/>
          <a:lstStyle/>
          <a:p>
            <a:r>
              <a:rPr lang="en-US"/>
              <a:t>11/01/2017 - 11/30/2017</a:t>
            </a:r>
          </a:p>
        </p:txBody>
      </p:sp>
      <p:sp>
        <p:nvSpPr>
          <p:cNvPr id="5" name="Footer Placeholder 4">
            <a:extLst>
              <a:ext uri="{FF2B5EF4-FFF2-40B4-BE49-F238E27FC236}">
                <a16:creationId xmlns:a16="http://schemas.microsoft.com/office/drawing/2014/main" id="{AB440686-5196-4E28-8A41-91C0192F6CCC}"/>
              </a:ext>
            </a:extLst>
          </p:cNvPr>
          <p:cNvSpPr>
            <a:spLocks noGrp="1"/>
          </p:cNvSpPr>
          <p:nvPr>
            <p:ph type="ftr" sz="quarter" idx="11"/>
          </p:nvPr>
        </p:nvSpPr>
        <p:spPr/>
        <p:txBody>
          <a:bodyPr/>
          <a:lstStyle/>
          <a:p>
            <a:r>
              <a:rPr lang="de-DE"/>
              <a:t>The Social Clinic Analytics</a:t>
            </a:r>
            <a:endParaRPr lang="en-US" dirty="0"/>
          </a:p>
        </p:txBody>
      </p:sp>
    </p:spTree>
    <p:extLst>
      <p:ext uri="{BB962C8B-B14F-4D97-AF65-F5344CB8AC3E}">
        <p14:creationId xmlns:p14="http://schemas.microsoft.com/office/powerpoint/2010/main" val="429219940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export" id="{730E3BEE-88AA-A542-BD47-7B51DEEE3DC3}" vid="{CDEABCA8-611C-994A-B836-CFA7112ECC77}"/>
    </a:ext>
  </a:extLst>
</a:theme>
</file>

<file path=docProps/app.xml><?xml version="1.0" encoding="utf-8"?>
<Properties xmlns="http://schemas.openxmlformats.org/officeDocument/2006/extended-properties" xmlns:vt="http://schemas.openxmlformats.org/officeDocument/2006/docPropsVTypes">
  <Template>20171203_081019</Template>
  <TotalTime>0</TotalTime>
  <Words>558</Words>
  <Application>Microsoft Office PowerPoint</Application>
  <PresentationFormat>On-screen Show (4:3)</PresentationFormat>
  <Paragraphs>225</Paragraphs>
  <Slides>13</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Lato</vt:lpstr>
      <vt:lpstr>Calibri</vt:lpstr>
      <vt:lpstr>quintly_template</vt:lpstr>
      <vt:lpstr>Overview</vt:lpstr>
      <vt:lpstr>Instagram Followers Total</vt:lpstr>
      <vt:lpstr>Instagram Key Metrics Table</vt:lpstr>
      <vt:lpstr>Instagram Followers Change Rate</vt:lpstr>
      <vt:lpstr>Instagram Interaction Rate</vt:lpstr>
      <vt:lpstr>Instagram Posts Table - 1 of 7</vt:lpstr>
      <vt:lpstr>Instagram Posts Table - 2 of 7</vt:lpstr>
      <vt:lpstr>Instagram Posts Table - 3 of 7</vt:lpstr>
      <vt:lpstr>Instagram Posts Table - 4 of 7</vt:lpstr>
      <vt:lpstr>Instagram Posts Table - 5 of 7</vt:lpstr>
      <vt:lpstr>Instagram Posts Table - 6 of 7</vt:lpstr>
      <vt:lpstr>Instagram Posts Table - 7 of 7</vt:lpstr>
      <vt:lpstr>Instagram Average Interactions Per Post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2017-12-03T08:10:20Z</dcterms:created>
  <dcterms:modified xsi:type="dcterms:W3CDTF">2017-12-03T08:10:44Z</dcterms:modified>
</cp:coreProperties>
</file>