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@mitefsaudi</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9797</c:v>
                </c:pt>
                <c:pt idx="1">
                  <c:v>9799</c:v>
                </c:pt>
                <c:pt idx="2">
                  <c:v>9800</c:v>
                </c:pt>
                <c:pt idx="3">
                  <c:v>9828</c:v>
                </c:pt>
                <c:pt idx="4">
                  <c:v>9835</c:v>
                </c:pt>
                <c:pt idx="5">
                  <c:v>9835</c:v>
                </c:pt>
                <c:pt idx="6">
                  <c:v>9835</c:v>
                </c:pt>
                <c:pt idx="7">
                  <c:v>9847</c:v>
                </c:pt>
                <c:pt idx="8">
                  <c:v>9846</c:v>
                </c:pt>
                <c:pt idx="9">
                  <c:v>9852</c:v>
                </c:pt>
                <c:pt idx="10">
                  <c:v>9855</c:v>
                </c:pt>
                <c:pt idx="11">
                  <c:v>9854</c:v>
                </c:pt>
                <c:pt idx="12">
                  <c:v>9861</c:v>
                </c:pt>
                <c:pt idx="13">
                  <c:v>9880</c:v>
                </c:pt>
                <c:pt idx="14">
                  <c:v>9885</c:v>
                </c:pt>
                <c:pt idx="15">
                  <c:v>9895</c:v>
                </c:pt>
                <c:pt idx="16">
                  <c:v>9902</c:v>
                </c:pt>
                <c:pt idx="17">
                  <c:v>9910</c:v>
                </c:pt>
                <c:pt idx="18">
                  <c:v>9936</c:v>
                </c:pt>
                <c:pt idx="19">
                  <c:v>9959</c:v>
                </c:pt>
                <c:pt idx="20">
                  <c:v>9974</c:v>
                </c:pt>
                <c:pt idx="21">
                  <c:v>9987</c:v>
                </c:pt>
                <c:pt idx="22">
                  <c:v>9993</c:v>
                </c:pt>
                <c:pt idx="23">
                  <c:v>9994</c:v>
                </c:pt>
                <c:pt idx="24">
                  <c:v>10006</c:v>
                </c:pt>
                <c:pt idx="25">
                  <c:v>10014</c:v>
                </c:pt>
                <c:pt idx="26">
                  <c:v>10018</c:v>
                </c:pt>
                <c:pt idx="27">
                  <c:v>10020</c:v>
                </c:pt>
                <c:pt idx="28">
                  <c:v>10028</c:v>
                </c:pt>
                <c:pt idx="29">
                  <c:v>10029</c:v>
                </c:pt>
              </c:numCache>
            </c:numRef>
          </c:val>
          <c:smooth val="0"/>
          <c:extLst>
            <c:ext xmlns:c16="http://schemas.microsoft.com/office/drawing/2014/chart" uri="{C3380CC4-5D6E-409C-BE32-E72D297353CC}">
              <c16:uniqueId val="{00000000-DB40-4A4B-B770-BDB813D78559}"/>
            </c:ext>
          </c:extLst>
        </c:ser>
        <c:dLbls>
          <c:showLegendKey val="0"/>
          <c:showVal val="0"/>
          <c:showCatName val="0"/>
          <c:showSerName val="0"/>
          <c:showPercent val="0"/>
          <c:showBubbleSize val="0"/>
        </c:dLbls>
        <c:smooth val="0"/>
        <c:axId val="240199944"/>
        <c:axId val="240198632"/>
      </c:lineChart>
      <c:dateAx>
        <c:axId val="240199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98632"/>
        <c:crosses val="autoZero"/>
        <c:auto val="1"/>
        <c:lblOffset val="100"/>
        <c:baseTimeUnit val="days"/>
      </c:dateAx>
      <c:valAx>
        <c:axId val="24019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9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@mitefsaudi</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3.0630998570553E-2</c:v>
                </c:pt>
                <c:pt idx="1">
                  <c:v>2.0414412575277999E-2</c:v>
                </c:pt>
                <c:pt idx="2">
                  <c:v>1.0205122971731999E-2</c:v>
                </c:pt>
                <c:pt idx="3">
                  <c:v>0.28571428571428997</c:v>
                </c:pt>
                <c:pt idx="4">
                  <c:v>7.1225071225071004E-2</c:v>
                </c:pt>
                <c:pt idx="5">
                  <c:v>0</c:v>
                </c:pt>
                <c:pt idx="6">
                  <c:v>0</c:v>
                </c:pt>
                <c:pt idx="7">
                  <c:v>0.12201321809863</c:v>
                </c:pt>
                <c:pt idx="8">
                  <c:v>-1.0155377272266E-2</c:v>
                </c:pt>
                <c:pt idx="9">
                  <c:v>6.0938452163314998E-2</c:v>
                </c:pt>
                <c:pt idx="10">
                  <c:v>3.0450669914738E-2</c:v>
                </c:pt>
                <c:pt idx="11">
                  <c:v>-1.0147133434805E-2</c:v>
                </c:pt>
                <c:pt idx="12">
                  <c:v>7.1037142277248E-2</c:v>
                </c:pt>
                <c:pt idx="13">
                  <c:v>0.19267822736031001</c:v>
                </c:pt>
                <c:pt idx="14">
                  <c:v>5.0607287449393003E-2</c:v>
                </c:pt>
                <c:pt idx="15">
                  <c:v>0.10116337885685001</c:v>
                </c:pt>
                <c:pt idx="16">
                  <c:v>7.0742799393632996E-2</c:v>
                </c:pt>
                <c:pt idx="17">
                  <c:v>8.0791759240556996E-2</c:v>
                </c:pt>
                <c:pt idx="18">
                  <c:v>0.26236125126135001</c:v>
                </c:pt>
                <c:pt idx="19">
                  <c:v>0.23148148148148001</c:v>
                </c:pt>
                <c:pt idx="20">
                  <c:v>0.15061753188071</c:v>
                </c:pt>
                <c:pt idx="21">
                  <c:v>0.13033888109083999</c:v>
                </c:pt>
                <c:pt idx="22">
                  <c:v>6.0078101531992001E-2</c:v>
                </c:pt>
                <c:pt idx="23">
                  <c:v>1.0007004903431999E-2</c:v>
                </c:pt>
                <c:pt idx="24">
                  <c:v>0.12007204322594001</c:v>
                </c:pt>
                <c:pt idx="25">
                  <c:v>7.995202878273E-2</c:v>
                </c:pt>
                <c:pt idx="26">
                  <c:v>3.9944078290393002E-2</c:v>
                </c:pt>
                <c:pt idx="27">
                  <c:v>1.9964064683569999E-2</c:v>
                </c:pt>
                <c:pt idx="28">
                  <c:v>7.9840319361277001E-2</c:v>
                </c:pt>
                <c:pt idx="29">
                  <c:v>9.9720781810928999E-3</c:v>
                </c:pt>
              </c:numCache>
            </c:numRef>
          </c:val>
          <c:smooth val="0"/>
          <c:extLst>
            <c:ext xmlns:c16="http://schemas.microsoft.com/office/drawing/2014/chart" uri="{C3380CC4-5D6E-409C-BE32-E72D297353CC}">
              <c16:uniqueId val="{00000000-AD1B-45DF-99E9-5B26D787EC12}"/>
            </c:ext>
          </c:extLst>
        </c:ser>
        <c:dLbls>
          <c:showLegendKey val="0"/>
          <c:showVal val="0"/>
          <c:showCatName val="0"/>
          <c:showSerName val="0"/>
          <c:showPercent val="0"/>
          <c:showBubbleSize val="0"/>
        </c:dLbls>
        <c:smooth val="0"/>
        <c:axId val="238757216"/>
        <c:axId val="238754592"/>
      </c:lineChart>
      <c:dateAx>
        <c:axId val="23875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754592"/>
        <c:crosses val="autoZero"/>
        <c:auto val="1"/>
        <c:lblOffset val="100"/>
        <c:baseTimeUnit val="days"/>
      </c:dateAx>
      <c:valAx>
        <c:axId val="23875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75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@mitefsaudi</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0.30117406840224997</c:v>
                </c:pt>
                <c:pt idx="1">
                  <c:v>0.12247397428046999</c:v>
                </c:pt>
                <c:pt idx="2">
                  <c:v>0</c:v>
                </c:pt>
                <c:pt idx="3">
                  <c:v>0</c:v>
                </c:pt>
                <c:pt idx="4">
                  <c:v>9.8328416912488004E-2</c:v>
                </c:pt>
                <c:pt idx="5">
                  <c:v>2.7114048466361999E-2</c:v>
                </c:pt>
                <c:pt idx="6">
                  <c:v>2.0335536349771002E-2</c:v>
                </c:pt>
                <c:pt idx="7">
                  <c:v>0</c:v>
                </c:pt>
                <c:pt idx="8">
                  <c:v>0</c:v>
                </c:pt>
                <c:pt idx="9">
                  <c:v>0</c:v>
                </c:pt>
                <c:pt idx="10">
                  <c:v>0</c:v>
                </c:pt>
                <c:pt idx="11">
                  <c:v>8.1185305459712004E-2</c:v>
                </c:pt>
                <c:pt idx="12">
                  <c:v>0.14203104392817001</c:v>
                </c:pt>
                <c:pt idx="13">
                  <c:v>0.14184397163120999</c:v>
                </c:pt>
                <c:pt idx="14">
                  <c:v>5.7343317816905999E-2</c:v>
                </c:pt>
                <c:pt idx="15">
                  <c:v>0.36905965621839998</c:v>
                </c:pt>
                <c:pt idx="16">
                  <c:v>0</c:v>
                </c:pt>
                <c:pt idx="17">
                  <c:v>5.0474459923279001E-2</c:v>
                </c:pt>
                <c:pt idx="18">
                  <c:v>8.0620780006046999E-2</c:v>
                </c:pt>
                <c:pt idx="19">
                  <c:v>4.0213129586809997E-2</c:v>
                </c:pt>
                <c:pt idx="20">
                  <c:v>6.5221753963476001E-2</c:v>
                </c:pt>
                <c:pt idx="21">
                  <c:v>0.22044088176352999</c:v>
                </c:pt>
                <c:pt idx="22">
                  <c:v>2.0020020020019999E-2</c:v>
                </c:pt>
                <c:pt idx="23">
                  <c:v>0</c:v>
                </c:pt>
                <c:pt idx="24">
                  <c:v>0.18</c:v>
                </c:pt>
                <c:pt idx="25">
                  <c:v>0</c:v>
                </c:pt>
                <c:pt idx="26">
                  <c:v>0.12979233226837</c:v>
                </c:pt>
                <c:pt idx="27">
                  <c:v>8.6502312273346996E-2</c:v>
                </c:pt>
                <c:pt idx="28">
                  <c:v>0.22944932162809001</c:v>
                </c:pt>
                <c:pt idx="29">
                  <c:v>0.11966493817312</c:v>
                </c:pt>
              </c:numCache>
            </c:numRef>
          </c:val>
          <c:smooth val="0"/>
          <c:extLst>
            <c:ext xmlns:c16="http://schemas.microsoft.com/office/drawing/2014/chart" uri="{C3380CC4-5D6E-409C-BE32-E72D297353CC}">
              <c16:uniqueId val="{00000000-2F6E-4965-A8FA-3826DA3F8964}"/>
            </c:ext>
          </c:extLst>
        </c:ser>
        <c:dLbls>
          <c:showLegendKey val="0"/>
          <c:showVal val="0"/>
          <c:showCatName val="0"/>
          <c:showSerName val="0"/>
          <c:showPercent val="0"/>
          <c:showBubbleSize val="0"/>
        </c:dLbls>
        <c:smooth val="0"/>
        <c:axId val="289229920"/>
        <c:axId val="289220080"/>
      </c:lineChart>
      <c:dateAx>
        <c:axId val="289229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220080"/>
        <c:crosses val="autoZero"/>
        <c:auto val="1"/>
        <c:lblOffset val="100"/>
        <c:baseTimeUnit val="days"/>
      </c:dateAx>
      <c:valAx>
        <c:axId val="28922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22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74008-B2EF-4A53-9863-4625CD2919DD}"/>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4966E650-2C92-4D65-950F-4B0A434B61DF}"/>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BD750A7D-55B4-4C59-AC2F-6C76D02965C5}"/>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260061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0B3DA-1DCC-450A-902B-1DD23D77031A}"/>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EA3F7E5F-792F-49CB-9559-82CD4B0D4952}"/>
              </a:ext>
            </a:extLst>
          </p:cNvPr>
          <p:cNvGraphicFramePr>
            <a:graphicFrameLocks noGrp="1"/>
          </p:cNvGraphicFramePr>
          <p:nvPr>
            <p:ph type="chart" sz="quarter" idx="13"/>
            <p:extLst>
              <p:ext uri="{D42A27DB-BD31-4B8C-83A1-F6EECF244321}">
                <p14:modId xmlns:p14="http://schemas.microsoft.com/office/powerpoint/2010/main" val="370689640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050173-DA0C-4CEB-B39C-6304434BD0A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7363672-D4FE-45EE-85EA-0A8B894012E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206973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B69E099-2538-4C67-A4BA-131E79595675}"/>
              </a:ext>
            </a:extLst>
          </p:cNvPr>
          <p:cNvGraphicFramePr>
            <a:graphicFrameLocks noGrp="1"/>
          </p:cNvGraphicFramePr>
          <p:nvPr>
            <p:ph type="tbl" sz="quarter" idx="13"/>
            <p:extLst>
              <p:ext uri="{D42A27DB-BD31-4B8C-83A1-F6EECF244321}">
                <p14:modId xmlns:p14="http://schemas.microsoft.com/office/powerpoint/2010/main" val="311289800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296943861"/>
                    </a:ext>
                  </a:extLst>
                </a:gridCol>
                <a:gridCol w="493776">
                  <a:extLst>
                    <a:ext uri="{9D8B030D-6E8A-4147-A177-3AD203B41FA5}">
                      <a16:colId xmlns:a16="http://schemas.microsoft.com/office/drawing/2014/main" val="3966548061"/>
                    </a:ext>
                  </a:extLst>
                </a:gridCol>
                <a:gridCol w="493776">
                  <a:extLst>
                    <a:ext uri="{9D8B030D-6E8A-4147-A177-3AD203B41FA5}">
                      <a16:colId xmlns:a16="http://schemas.microsoft.com/office/drawing/2014/main" val="1208494011"/>
                    </a:ext>
                  </a:extLst>
                </a:gridCol>
                <a:gridCol w="493776">
                  <a:extLst>
                    <a:ext uri="{9D8B030D-6E8A-4147-A177-3AD203B41FA5}">
                      <a16:colId xmlns:a16="http://schemas.microsoft.com/office/drawing/2014/main" val="227007524"/>
                    </a:ext>
                  </a:extLst>
                </a:gridCol>
                <a:gridCol w="493776">
                  <a:extLst>
                    <a:ext uri="{9D8B030D-6E8A-4147-A177-3AD203B41FA5}">
                      <a16:colId xmlns:a16="http://schemas.microsoft.com/office/drawing/2014/main" val="4144954492"/>
                    </a:ext>
                  </a:extLst>
                </a:gridCol>
                <a:gridCol w="493776">
                  <a:extLst>
                    <a:ext uri="{9D8B030D-6E8A-4147-A177-3AD203B41FA5}">
                      <a16:colId xmlns:a16="http://schemas.microsoft.com/office/drawing/2014/main" val="1467519568"/>
                    </a:ext>
                  </a:extLst>
                </a:gridCol>
                <a:gridCol w="493776">
                  <a:extLst>
                    <a:ext uri="{9D8B030D-6E8A-4147-A177-3AD203B41FA5}">
                      <a16:colId xmlns:a16="http://schemas.microsoft.com/office/drawing/2014/main" val="687419511"/>
                    </a:ext>
                  </a:extLst>
                </a:gridCol>
                <a:gridCol w="493776">
                  <a:extLst>
                    <a:ext uri="{9D8B030D-6E8A-4147-A177-3AD203B41FA5}">
                      <a16:colId xmlns:a16="http://schemas.microsoft.com/office/drawing/2014/main" val="1018145420"/>
                    </a:ext>
                  </a:extLst>
                </a:gridCol>
                <a:gridCol w="493776">
                  <a:extLst>
                    <a:ext uri="{9D8B030D-6E8A-4147-A177-3AD203B41FA5}">
                      <a16:colId xmlns:a16="http://schemas.microsoft.com/office/drawing/2014/main" val="827519094"/>
                    </a:ext>
                  </a:extLst>
                </a:gridCol>
                <a:gridCol w="493776">
                  <a:extLst>
                    <a:ext uri="{9D8B030D-6E8A-4147-A177-3AD203B41FA5}">
                      <a16:colId xmlns:a16="http://schemas.microsoft.com/office/drawing/2014/main" val="833811743"/>
                    </a:ext>
                  </a:extLst>
                </a:gridCol>
                <a:gridCol w="493776">
                  <a:extLst>
                    <a:ext uri="{9D8B030D-6E8A-4147-A177-3AD203B41FA5}">
                      <a16:colId xmlns:a16="http://schemas.microsoft.com/office/drawing/2014/main" val="121716727"/>
                    </a:ext>
                  </a:extLst>
                </a:gridCol>
                <a:gridCol w="493776">
                  <a:extLst>
                    <a:ext uri="{9D8B030D-6E8A-4147-A177-3AD203B41FA5}">
                      <a16:colId xmlns:a16="http://schemas.microsoft.com/office/drawing/2014/main" val="1156337587"/>
                    </a:ext>
                  </a:extLst>
                </a:gridCol>
                <a:gridCol w="493776">
                  <a:extLst>
                    <a:ext uri="{9D8B030D-6E8A-4147-A177-3AD203B41FA5}">
                      <a16:colId xmlns:a16="http://schemas.microsoft.com/office/drawing/2014/main" val="1109033276"/>
                    </a:ext>
                  </a:extLst>
                </a:gridCol>
                <a:gridCol w="493776">
                  <a:extLst>
                    <a:ext uri="{9D8B030D-6E8A-4147-A177-3AD203B41FA5}">
                      <a16:colId xmlns:a16="http://schemas.microsoft.com/office/drawing/2014/main" val="51025834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13684494"/>
                  </a:ext>
                </a:extLst>
              </a:tr>
              <a:tr h="370840">
                <a:tc>
                  <a:txBody>
                    <a:bodyPr/>
                    <a:lstStyle/>
                    <a:p>
                      <a:r>
                        <a:rPr lang="en-US" sz="1000"/>
                        <a:t>@mitefsaudi</a:t>
                      </a:r>
                    </a:p>
                  </a:txBody>
                  <a:tcPr/>
                </a:tc>
                <a:tc>
                  <a:txBody>
                    <a:bodyPr/>
                    <a:lstStyle/>
                    <a:p>
                      <a:r>
                        <a:rPr lang="en-US" sz="1000"/>
                        <a:t>10029</a:t>
                      </a:r>
                    </a:p>
                  </a:txBody>
                  <a:tcPr/>
                </a:tc>
                <a:tc>
                  <a:txBody>
                    <a:bodyPr/>
                    <a:lstStyle/>
                    <a:p>
                      <a:r>
                        <a:rPr lang="en-US" sz="1000"/>
                        <a:t>235</a:t>
                      </a:r>
                    </a:p>
                  </a:txBody>
                  <a:tcPr/>
                </a:tc>
                <a:tc>
                  <a:txBody>
                    <a:bodyPr/>
                    <a:lstStyle/>
                    <a:p>
                      <a:r>
                        <a:rPr lang="en-US" sz="1000"/>
                        <a:t>51</a:t>
                      </a:r>
                    </a:p>
                  </a:txBody>
                  <a:tcPr/>
                </a:tc>
                <a:tc>
                  <a:txBody>
                    <a:bodyPr/>
                    <a:lstStyle/>
                    <a:p>
                      <a:r>
                        <a:rPr lang="en-US" sz="1000"/>
                        <a:t>35</a:t>
                      </a:r>
                    </a:p>
                  </a:txBody>
                  <a:tcPr/>
                </a:tc>
                <a:tc>
                  <a:txBody>
                    <a:bodyPr/>
                    <a:lstStyle/>
                    <a:p>
                      <a:r>
                        <a:rPr lang="en-US" sz="1000"/>
                        <a:t>2</a:t>
                      </a:r>
                    </a:p>
                  </a:txBody>
                  <a:tcPr/>
                </a:tc>
                <a:tc>
                  <a:txBody>
                    <a:bodyPr/>
                    <a:lstStyle/>
                    <a:p>
                      <a:r>
                        <a:rPr lang="en-US" sz="1000"/>
                        <a:t>14</a:t>
                      </a:r>
                    </a:p>
                  </a:txBody>
                  <a:tcPr/>
                </a:tc>
                <a:tc>
                  <a:txBody>
                    <a:bodyPr/>
                    <a:lstStyle/>
                    <a:p>
                      <a:r>
                        <a:rPr lang="en-US" sz="1000"/>
                        <a:t>160</a:t>
                      </a:r>
                    </a:p>
                  </a:txBody>
                  <a:tcPr/>
                </a:tc>
                <a:tc>
                  <a:txBody>
                    <a:bodyPr/>
                    <a:lstStyle/>
                    <a:p>
                      <a:r>
                        <a:rPr lang="en-US" sz="1000"/>
                        <a:t>160</a:t>
                      </a:r>
                    </a:p>
                  </a:txBody>
                  <a:tcPr/>
                </a:tc>
                <a:tc>
                  <a:txBody>
                    <a:bodyPr/>
                    <a:lstStyle/>
                    <a:p>
                      <a:r>
                        <a:rPr lang="en-US" sz="1000"/>
                        <a:t>239</a:t>
                      </a:r>
                    </a:p>
                  </a:txBody>
                  <a:tcPr/>
                </a:tc>
                <a:tc>
                  <a:txBody>
                    <a:bodyPr/>
                    <a:lstStyle/>
                    <a:p>
                      <a:r>
                        <a:rPr lang="en-US" sz="1000"/>
                        <a:t>13</a:t>
                      </a:r>
                    </a:p>
                  </a:txBody>
                  <a:tcPr/>
                </a:tc>
                <a:tc>
                  <a:txBody>
                    <a:bodyPr/>
                    <a:lstStyle/>
                    <a:p>
                      <a:r>
                        <a:rPr lang="en-US" sz="1000"/>
                        <a:t>42</a:t>
                      </a:r>
                    </a:p>
                  </a:txBody>
                  <a:tcPr/>
                </a:tc>
                <a:tc>
                  <a:txBody>
                    <a:bodyPr/>
                    <a:lstStyle/>
                    <a:p>
                      <a:r>
                        <a:rPr lang="en-US" sz="1000"/>
                        <a:t>0.1188%</a:t>
                      </a:r>
                    </a:p>
                  </a:txBody>
                  <a:tcPr/>
                </a:tc>
                <a:tc>
                  <a:txBody>
                    <a:bodyPr/>
                    <a:lstStyle/>
                    <a:p>
                      <a:r>
                        <a:rPr lang="en-US" sz="1000"/>
                        <a:t>42.9%</a:t>
                      </a:r>
                    </a:p>
                  </a:txBody>
                  <a:tcPr/>
                </a:tc>
                <a:extLst>
                  <a:ext uri="{0D108BD9-81ED-4DB2-BD59-A6C34878D82A}">
                    <a16:rowId xmlns:a16="http://schemas.microsoft.com/office/drawing/2014/main" val="3535330413"/>
                  </a:ext>
                </a:extLst>
              </a:tr>
            </a:tbl>
          </a:graphicData>
        </a:graphic>
      </p:graphicFrame>
      <p:sp>
        <p:nvSpPr>
          <p:cNvPr id="3" name="Title 2">
            <a:extLst>
              <a:ext uri="{FF2B5EF4-FFF2-40B4-BE49-F238E27FC236}">
                <a16:creationId xmlns:a16="http://schemas.microsoft.com/office/drawing/2014/main" id="{1ABC781D-B17F-496E-85B3-6CA3E31BAF99}"/>
              </a:ext>
            </a:extLst>
          </p:cNvPr>
          <p:cNvSpPr>
            <a:spLocks noGrp="1"/>
          </p:cNvSpPr>
          <p:nvPr>
            <p:ph type="title"/>
          </p:nvPr>
        </p:nvSpPr>
        <p:spPr/>
        <p:txBody>
          <a:bodyPr/>
          <a:lstStyle/>
          <a:p>
            <a:r>
              <a:rPr lang="en-US"/>
              <a:t>Twitter Key Metrics Table</a:t>
            </a:r>
          </a:p>
        </p:txBody>
      </p:sp>
      <p:sp>
        <p:nvSpPr>
          <p:cNvPr id="4" name="Text Placeholder 3">
            <a:extLst>
              <a:ext uri="{FF2B5EF4-FFF2-40B4-BE49-F238E27FC236}">
                <a16:creationId xmlns:a16="http://schemas.microsoft.com/office/drawing/2014/main" id="{5A9CDD80-720A-4C72-9BCD-1A564BBBACC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31464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F547F-7BE4-4915-9B53-AD3CADF46938}"/>
              </a:ext>
            </a:extLst>
          </p:cNvPr>
          <p:cNvSpPr>
            <a:spLocks noGrp="1"/>
          </p:cNvSpPr>
          <p:nvPr>
            <p:ph type="title"/>
          </p:nvPr>
        </p:nvSpPr>
        <p:spPr/>
        <p:txBody>
          <a:bodyPr/>
          <a:lstStyle/>
          <a:p>
            <a:r>
              <a:rPr lang="en-US"/>
              <a:t>Twitter Followers Change Rate</a:t>
            </a:r>
          </a:p>
        </p:txBody>
      </p:sp>
      <p:graphicFrame>
        <p:nvGraphicFramePr>
          <p:cNvPr id="6" name="Chart Placeholder 5">
            <a:extLst>
              <a:ext uri="{FF2B5EF4-FFF2-40B4-BE49-F238E27FC236}">
                <a16:creationId xmlns:a16="http://schemas.microsoft.com/office/drawing/2014/main" id="{442D7FB6-D621-433B-8BA3-93D0598DCF2B}"/>
              </a:ext>
            </a:extLst>
          </p:cNvPr>
          <p:cNvGraphicFramePr>
            <a:graphicFrameLocks noGrp="1"/>
          </p:cNvGraphicFramePr>
          <p:nvPr>
            <p:ph type="chart" sz="quarter" idx="13"/>
            <p:extLst>
              <p:ext uri="{D42A27DB-BD31-4B8C-83A1-F6EECF244321}">
                <p14:modId xmlns:p14="http://schemas.microsoft.com/office/powerpoint/2010/main" val="272741782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060C70-9284-4617-BDC9-5406B8BF19C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E145731-03D5-470C-AE1B-78716B389A35}"/>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990718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EBE48-0A71-4A2D-8539-0328D44AD521}"/>
              </a:ext>
            </a:extLst>
          </p:cNvPr>
          <p:cNvSpPr>
            <a:spLocks noGrp="1"/>
          </p:cNvSpPr>
          <p:nvPr>
            <p:ph type="title"/>
          </p:nvPr>
        </p:nvSpPr>
        <p:spPr/>
        <p:txBody>
          <a:bodyPr/>
          <a:lstStyle/>
          <a:p>
            <a:r>
              <a:rPr lang="en-US"/>
              <a:t>Twitter Interaction Rate</a:t>
            </a:r>
          </a:p>
        </p:txBody>
      </p:sp>
      <p:graphicFrame>
        <p:nvGraphicFramePr>
          <p:cNvPr id="6" name="Chart Placeholder 5">
            <a:extLst>
              <a:ext uri="{FF2B5EF4-FFF2-40B4-BE49-F238E27FC236}">
                <a16:creationId xmlns:a16="http://schemas.microsoft.com/office/drawing/2014/main" id="{36BEDA89-F732-4773-9F32-15FD78FD0CC2}"/>
              </a:ext>
            </a:extLst>
          </p:cNvPr>
          <p:cNvGraphicFramePr>
            <a:graphicFrameLocks noGrp="1"/>
          </p:cNvGraphicFramePr>
          <p:nvPr>
            <p:ph type="chart" sz="quarter" idx="13"/>
            <p:extLst>
              <p:ext uri="{D42A27DB-BD31-4B8C-83A1-F6EECF244321}">
                <p14:modId xmlns:p14="http://schemas.microsoft.com/office/powerpoint/2010/main" val="223256850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6C20D9-9441-4DD7-BC13-415B10F80D7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2CEDA17-A032-4FA6-B030-F4520C95E4EF}"/>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969254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4793C9E-FA5D-426C-928C-681F79B2F0BB}"/>
              </a:ext>
            </a:extLst>
          </p:cNvPr>
          <p:cNvGraphicFramePr>
            <a:graphicFrameLocks noGrp="1"/>
          </p:cNvGraphicFramePr>
          <p:nvPr>
            <p:ph type="tbl" sz="quarter" idx="13"/>
            <p:extLst>
              <p:ext uri="{D42A27DB-BD31-4B8C-83A1-F6EECF244321}">
                <p14:modId xmlns:p14="http://schemas.microsoft.com/office/powerpoint/2010/main" val="118326463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90333861"/>
                    </a:ext>
                  </a:extLst>
                </a:gridCol>
                <a:gridCol w="822960">
                  <a:extLst>
                    <a:ext uri="{9D8B030D-6E8A-4147-A177-3AD203B41FA5}">
                      <a16:colId xmlns:a16="http://schemas.microsoft.com/office/drawing/2014/main" val="591132600"/>
                    </a:ext>
                  </a:extLst>
                </a:gridCol>
                <a:gridCol w="822960">
                  <a:extLst>
                    <a:ext uri="{9D8B030D-6E8A-4147-A177-3AD203B41FA5}">
                      <a16:colId xmlns:a16="http://schemas.microsoft.com/office/drawing/2014/main" val="285829556"/>
                    </a:ext>
                  </a:extLst>
                </a:gridCol>
                <a:gridCol w="822960">
                  <a:extLst>
                    <a:ext uri="{9D8B030D-6E8A-4147-A177-3AD203B41FA5}">
                      <a16:colId xmlns:a16="http://schemas.microsoft.com/office/drawing/2014/main" val="1504967637"/>
                    </a:ext>
                  </a:extLst>
                </a:gridCol>
                <a:gridCol w="822960">
                  <a:extLst>
                    <a:ext uri="{9D8B030D-6E8A-4147-A177-3AD203B41FA5}">
                      <a16:colId xmlns:a16="http://schemas.microsoft.com/office/drawing/2014/main" val="2398083654"/>
                    </a:ext>
                  </a:extLst>
                </a:gridCol>
                <a:gridCol w="822960">
                  <a:extLst>
                    <a:ext uri="{9D8B030D-6E8A-4147-A177-3AD203B41FA5}">
                      <a16:colId xmlns:a16="http://schemas.microsoft.com/office/drawing/2014/main" val="1462099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69076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- 2017-11-30 09:54:25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بكجها احد المشاركين في مسابقة منتدى إم آي تي للشركات الناشئة في السعودیة العام الماضي، ِقدر يتميز بطريقته!
وانت كمان تقدر! 
مهما كانت فكرتك #اصنع_بكرة وسجل الآن.
زوروا موقعنا الآن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https://t.co/L0GvhLYAtw  
MITEFSaudi#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https://t.co/BhByjeNS7S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0.1197%</a:t>
                      </a:r>
                    </a:p>
                  </a:txBody>
                  <a:tcPr/>
                </a:tc>
                <a:extLst>
                  <a:ext uri="{0D108BD9-81ED-4DB2-BD59-A6C34878D82A}">
                    <a16:rowId xmlns:a16="http://schemas.microsoft.com/office/drawing/2014/main" val="328125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- 2017-11-29 09:54:08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مهما كانت فكرتك أو مشروعك أو مشاركتك متكررة حتقدر تنجح وتتميز إذا عندك العزيمة.
@</a:t>
                      </a:r>
                      <a:r>
                        <a:rPr kumimoji="0" lang="en-US" sz="1000" b="0" i="0" u="none" strike="noStrike" kern="1200" cap="none" spc="0" normalizeH="0" baseline="0" noProof="0">
                          <a:ln>
                            <a:noFill/>
                          </a:ln>
                          <a:solidFill>
                            <a:prstClr val="black"/>
                          </a:solidFill>
                          <a:effectLst/>
                          <a:uLnTx/>
                          <a:uFillTx/>
                          <a:latin typeface="+mn-lt"/>
                          <a:ea typeface="+mn-ea"/>
                          <a:cs typeface="+mn-cs"/>
                        </a:rPr>
                        <a:t>sectionb_sa 
</a:t>
                      </a:r>
                      <a:r>
                        <a:rPr kumimoji="0" lang="ar-AE" sz="1000" b="0" i="0" u="none" strike="noStrike" kern="1200" cap="none" spc="0" normalizeH="0" baseline="0" noProof="0">
                          <a:ln>
                            <a:noFill/>
                          </a:ln>
                          <a:solidFill>
                            <a:prstClr val="black"/>
                          </a:solidFill>
                          <a:effectLst/>
                          <a:uLnTx/>
                          <a:uFillTx/>
                          <a:latin typeface="+mn-lt"/>
                          <a:ea typeface="+mn-ea"/>
                          <a:cs typeface="+mn-cs"/>
                        </a:rPr>
                        <a:t>شاركنا الآن في مسابقة منتدى إم آي تي للشركات الناشئة في السعودیة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زوروا موقعنا الآن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https://t.co/L0GvhLYAtw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MITEFSaudi# https://t.co/8qPTAQsgPr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0.2294%</a:t>
                      </a:r>
                    </a:p>
                  </a:txBody>
                  <a:tcPr/>
                </a:tc>
                <a:extLst>
                  <a:ext uri="{0D108BD9-81ED-4DB2-BD59-A6C34878D82A}">
                    <a16:rowId xmlns:a16="http://schemas.microsoft.com/office/drawing/2014/main" val="914545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- 2017-11-28 20:19:52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لايفوتكم مشاركتنا بمركز سيدانة الثقافي في جدة يوم ٢٩ نوفمبر الساعه ٥ ونصف مساءً (الدعوة خاصة للنساء) #نساء_في_التقنية 
سجلي الآن:
</a:t>
                      </a:r>
                      <a:r>
                        <a:rPr kumimoji="0" lang="en-US" sz="1000" b="0" i="0" u="none" strike="noStrike" kern="1200" cap="none" spc="0" normalizeH="0" baseline="0" noProof="0">
                          <a:ln>
                            <a:noFill/>
                          </a:ln>
                          <a:solidFill>
                            <a:prstClr val="black"/>
                          </a:solidFill>
                          <a:effectLst/>
                          <a:uLnTx/>
                          <a:uFillTx/>
                          <a:latin typeface="+mn-lt"/>
                          <a:ea typeface="+mn-ea"/>
                          <a:cs typeface="+mn-cs"/>
                        </a:rPr>
                        <a:t>https://t.co/DiMUHIQHBS 
#</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MITSaudi </a:t>
                      </a:r>
                      <a:r>
                        <a:rPr kumimoji="0" lang="ar-AE" sz="1000" b="0" i="0" u="none" strike="noStrike" kern="1200" cap="none" spc="0" normalizeH="0" baseline="0" noProof="0">
                          <a:ln>
                            <a:noFill/>
                          </a:ln>
                          <a:solidFill>
                            <a:prstClr val="black"/>
                          </a:solidFill>
                          <a:effectLst/>
                          <a:uLnTx/>
                          <a:uFillTx/>
                          <a:latin typeface="+mn-lt"/>
                          <a:ea typeface="+mn-ea"/>
                          <a:cs typeface="+mn-cs"/>
                        </a:rPr>
                        <a:t>بالتعاون مع 
@</a:t>
                      </a:r>
                      <a:r>
                        <a:rPr kumimoji="0" lang="en-US" sz="1000" b="0" i="0" u="none" strike="noStrike" kern="1200" cap="none" spc="0" normalizeH="0" baseline="0" noProof="0">
                          <a:ln>
                            <a:noFill/>
                          </a:ln>
                          <a:solidFill>
                            <a:prstClr val="black"/>
                          </a:solidFill>
                          <a:effectLst/>
                          <a:uLnTx/>
                          <a:uFillTx/>
                          <a:latin typeface="+mn-lt"/>
                          <a:ea typeface="+mn-ea"/>
                          <a:cs typeface="+mn-cs"/>
                        </a:rPr>
                        <a:t>techniyacom https://t.co/2NTrugwMYU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a:t>
                      </a:r>
                    </a:p>
                  </a:txBody>
                  <a:tcPr/>
                </a:tc>
                <a:extLst>
                  <a:ext uri="{0D108BD9-81ED-4DB2-BD59-A6C34878D82A}">
                    <a16:rowId xmlns:a16="http://schemas.microsoft.com/office/drawing/2014/main" val="669552961"/>
                  </a:ext>
                </a:extLst>
              </a:tr>
            </a:tbl>
          </a:graphicData>
        </a:graphic>
      </p:graphicFrame>
      <p:sp>
        <p:nvSpPr>
          <p:cNvPr id="3" name="Title 2">
            <a:extLst>
              <a:ext uri="{FF2B5EF4-FFF2-40B4-BE49-F238E27FC236}">
                <a16:creationId xmlns:a16="http://schemas.microsoft.com/office/drawing/2014/main" id="{A5A68D59-07B7-4ABB-BD4F-458F0085AA37}"/>
              </a:ext>
            </a:extLst>
          </p:cNvPr>
          <p:cNvSpPr>
            <a:spLocks noGrp="1"/>
          </p:cNvSpPr>
          <p:nvPr>
            <p:ph type="title"/>
          </p:nvPr>
        </p:nvSpPr>
        <p:spPr/>
        <p:txBody>
          <a:bodyPr/>
          <a:lstStyle/>
          <a:p>
            <a:r>
              <a:rPr lang="en-US"/>
              <a:t>Twitter Own and Retweeted Tweets Table - 1 of 7</a:t>
            </a:r>
          </a:p>
        </p:txBody>
      </p:sp>
      <p:sp>
        <p:nvSpPr>
          <p:cNvPr id="4" name="Text Placeholder 3">
            <a:extLst>
              <a:ext uri="{FF2B5EF4-FFF2-40B4-BE49-F238E27FC236}">
                <a16:creationId xmlns:a16="http://schemas.microsoft.com/office/drawing/2014/main" id="{23C3CE5E-866F-49AC-8622-A18CD6168DE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6323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57D547B-A706-4C36-A730-EF489B54146A}"/>
              </a:ext>
            </a:extLst>
          </p:cNvPr>
          <p:cNvGraphicFramePr>
            <a:graphicFrameLocks noGrp="1"/>
          </p:cNvGraphicFramePr>
          <p:nvPr>
            <p:ph type="tbl" sz="quarter" idx="13"/>
            <p:extLst>
              <p:ext uri="{D42A27DB-BD31-4B8C-83A1-F6EECF244321}">
                <p14:modId xmlns:p14="http://schemas.microsoft.com/office/powerpoint/2010/main" val="100447736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33800487"/>
                    </a:ext>
                  </a:extLst>
                </a:gridCol>
                <a:gridCol w="822960">
                  <a:extLst>
                    <a:ext uri="{9D8B030D-6E8A-4147-A177-3AD203B41FA5}">
                      <a16:colId xmlns:a16="http://schemas.microsoft.com/office/drawing/2014/main" val="2828103914"/>
                    </a:ext>
                  </a:extLst>
                </a:gridCol>
                <a:gridCol w="822960">
                  <a:extLst>
                    <a:ext uri="{9D8B030D-6E8A-4147-A177-3AD203B41FA5}">
                      <a16:colId xmlns:a16="http://schemas.microsoft.com/office/drawing/2014/main" val="2767874194"/>
                    </a:ext>
                  </a:extLst>
                </a:gridCol>
                <a:gridCol w="822960">
                  <a:extLst>
                    <a:ext uri="{9D8B030D-6E8A-4147-A177-3AD203B41FA5}">
                      <a16:colId xmlns:a16="http://schemas.microsoft.com/office/drawing/2014/main" val="1686999574"/>
                    </a:ext>
                  </a:extLst>
                </a:gridCol>
                <a:gridCol w="822960">
                  <a:extLst>
                    <a:ext uri="{9D8B030D-6E8A-4147-A177-3AD203B41FA5}">
                      <a16:colId xmlns:a16="http://schemas.microsoft.com/office/drawing/2014/main" val="1421969058"/>
                    </a:ext>
                  </a:extLst>
                </a:gridCol>
                <a:gridCol w="822960">
                  <a:extLst>
                    <a:ext uri="{9D8B030D-6E8A-4147-A177-3AD203B41FA5}">
                      <a16:colId xmlns:a16="http://schemas.microsoft.com/office/drawing/2014/main" val="3006063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7087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- 2017-11-28 08:55:20</a:t>
                      </a:r>
                      <a:r>
                        <a:rPr kumimoji="0" lang="en-US" sz="1000" b="0" i="0" u="none" strike="noStrike" kern="1200" cap="none" spc="0" normalizeH="0" baseline="0" noProof="0">
                          <a:ln>
                            <a:noFill/>
                          </a:ln>
                          <a:solidFill>
                            <a:prstClr val="black"/>
                          </a:solidFill>
                          <a:effectLst/>
                          <a:uLnTx/>
                          <a:uFillTx/>
                          <a:latin typeface="+mn-lt"/>
                          <a:ea typeface="+mn-ea"/>
                          <a:cs typeface="+mn-cs"/>
                        </a:rPr>
                        <a:t>
Don’t miss the chance and apply now to MIT Enterprise Forum (MITEF) Saudi Arabia!</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Your road to success is a click away!
Visit our website to register https://t.co/pVyxnW6W2R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MITEFSaudi https://t.co/ZyTeQkDdok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a:t>
                      </a:r>
                    </a:p>
                  </a:txBody>
                  <a:tcPr/>
                </a:tc>
                <a:extLst>
                  <a:ext uri="{0D108BD9-81ED-4DB2-BD59-A6C34878D82A}">
                    <a16:rowId xmlns:a16="http://schemas.microsoft.com/office/drawing/2014/main" val="1888780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- 2017-11-28 08:52:01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الفرصة جات لعندك لا تضيعها !
 تقدم الآن في مسابقة منتدى إم آي تي للشركات الناشئة في السعودیة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زوروا موقعنا الآن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https://t.co/L0GvhLYAtw
#</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 #</a:t>
                      </a:r>
                      <a:r>
                        <a:rPr kumimoji="0" lang="ar-AE" sz="1000" b="0" i="0" u="none" strike="noStrike" kern="1200" cap="none" spc="0" normalizeH="0" baseline="0" noProof="0">
                          <a:ln>
                            <a:noFill/>
                          </a:ln>
                          <a:solidFill>
                            <a:prstClr val="black"/>
                          </a:solidFill>
                          <a:effectLst/>
                          <a:uLnTx/>
                          <a:uFillTx/>
                          <a:latin typeface="+mn-lt"/>
                          <a:ea typeface="+mn-ea"/>
                          <a:cs typeface="+mn-cs"/>
                        </a:rPr>
                        <a:t>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https://t.co/fJOW56idhq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0.1996%</a:t>
                      </a:r>
                    </a:p>
                  </a:txBody>
                  <a:tcPr/>
                </a:tc>
                <a:extLst>
                  <a:ext uri="{0D108BD9-81ED-4DB2-BD59-A6C34878D82A}">
                    <a16:rowId xmlns:a16="http://schemas.microsoft.com/office/drawing/2014/main" val="396516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- 2017-11-27 07:36:53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تعرفوا اكثر على تجربة المشاركة في مسابقة منتدى إم آي تي للشركات الناشئة في السعودية من خلال احد المشاركين للعام الماضي.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https://t.co/So2zVew0QY
#</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اصنع_بكرة  #السعودية #ستيتشز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 #</a:t>
                      </a:r>
                      <a:r>
                        <a:rPr kumimoji="0" lang="ar-AE" sz="1000" b="0" i="0" u="none" strike="noStrike" kern="1200" cap="none" spc="0" normalizeH="0" baseline="0" noProof="0">
                          <a:ln>
                            <a:noFill/>
                          </a:ln>
                          <a:solidFill>
                            <a:prstClr val="black"/>
                          </a:solidFill>
                          <a:effectLst/>
                          <a:uLnTx/>
                          <a:uFillTx/>
                          <a:latin typeface="+mn-lt"/>
                          <a:ea typeface="+mn-ea"/>
                          <a:cs typeface="+mn-cs"/>
                        </a:rPr>
                        <a:t>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https://t.co/LZ5OuJRYNV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a:t>
                      </a:r>
                    </a:p>
                  </a:txBody>
                  <a:tcPr/>
                </a:tc>
                <a:extLst>
                  <a:ext uri="{0D108BD9-81ED-4DB2-BD59-A6C34878D82A}">
                    <a16:rowId xmlns:a16="http://schemas.microsoft.com/office/drawing/2014/main" val="74614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- 2017-11-25 09:30:35</a:t>
                      </a:r>
                      <a:r>
                        <a:rPr kumimoji="0" lang="en-US" sz="1000" b="0" i="0" u="none" strike="noStrike" kern="1200" cap="none" spc="0" normalizeH="0" baseline="0" noProof="0">
                          <a:ln>
                            <a:noFill/>
                          </a:ln>
                          <a:solidFill>
                            <a:prstClr val="black"/>
                          </a:solidFill>
                          <a:effectLst/>
                          <a:uLnTx/>
                          <a:uFillTx/>
                          <a:latin typeface="+mn-lt"/>
                          <a:ea typeface="+mn-ea"/>
                          <a:cs typeface="+mn-cs"/>
                        </a:rPr>
                        <a:t>
We have pushed the deadline to December 5 ⏳
Don’t miss the chance and apply Now: https://t.co/L0GvhLYAtw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 https://t.co/NTdOgCwXUV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0.0500%</a:t>
                      </a:r>
                    </a:p>
                  </a:txBody>
                  <a:tcPr/>
                </a:tc>
                <a:extLst>
                  <a:ext uri="{0D108BD9-81ED-4DB2-BD59-A6C34878D82A}">
                    <a16:rowId xmlns:a16="http://schemas.microsoft.com/office/drawing/2014/main" val="1845888674"/>
                  </a:ext>
                </a:extLst>
              </a:tr>
            </a:tbl>
          </a:graphicData>
        </a:graphic>
      </p:graphicFrame>
      <p:sp>
        <p:nvSpPr>
          <p:cNvPr id="3" name="Title 2">
            <a:extLst>
              <a:ext uri="{FF2B5EF4-FFF2-40B4-BE49-F238E27FC236}">
                <a16:creationId xmlns:a16="http://schemas.microsoft.com/office/drawing/2014/main" id="{6739F0DB-5D30-46AE-93D7-6321294CAD01}"/>
              </a:ext>
            </a:extLst>
          </p:cNvPr>
          <p:cNvSpPr>
            <a:spLocks noGrp="1"/>
          </p:cNvSpPr>
          <p:nvPr>
            <p:ph type="title"/>
          </p:nvPr>
        </p:nvSpPr>
        <p:spPr/>
        <p:txBody>
          <a:bodyPr/>
          <a:lstStyle/>
          <a:p>
            <a:r>
              <a:rPr lang="en-US"/>
              <a:t>Twitter Own and Retweeted Tweets Table - 2 of 7</a:t>
            </a:r>
          </a:p>
        </p:txBody>
      </p:sp>
      <p:sp>
        <p:nvSpPr>
          <p:cNvPr id="4" name="Text Placeholder 3">
            <a:extLst>
              <a:ext uri="{FF2B5EF4-FFF2-40B4-BE49-F238E27FC236}">
                <a16:creationId xmlns:a16="http://schemas.microsoft.com/office/drawing/2014/main" id="{7321A643-3693-441F-ACC9-78E1B2CB495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4003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BD76269-B0FA-4E71-9678-A9605F9A91FE}"/>
              </a:ext>
            </a:extLst>
          </p:cNvPr>
          <p:cNvGraphicFramePr>
            <a:graphicFrameLocks noGrp="1"/>
          </p:cNvGraphicFramePr>
          <p:nvPr>
            <p:ph type="tbl" sz="quarter" idx="13"/>
            <p:extLst>
              <p:ext uri="{D42A27DB-BD31-4B8C-83A1-F6EECF244321}">
                <p14:modId xmlns:p14="http://schemas.microsoft.com/office/powerpoint/2010/main" val="210240745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66842360"/>
                    </a:ext>
                  </a:extLst>
                </a:gridCol>
                <a:gridCol w="822960">
                  <a:extLst>
                    <a:ext uri="{9D8B030D-6E8A-4147-A177-3AD203B41FA5}">
                      <a16:colId xmlns:a16="http://schemas.microsoft.com/office/drawing/2014/main" val="3657666943"/>
                    </a:ext>
                  </a:extLst>
                </a:gridCol>
                <a:gridCol w="822960">
                  <a:extLst>
                    <a:ext uri="{9D8B030D-6E8A-4147-A177-3AD203B41FA5}">
                      <a16:colId xmlns:a16="http://schemas.microsoft.com/office/drawing/2014/main" val="3881519630"/>
                    </a:ext>
                  </a:extLst>
                </a:gridCol>
                <a:gridCol w="822960">
                  <a:extLst>
                    <a:ext uri="{9D8B030D-6E8A-4147-A177-3AD203B41FA5}">
                      <a16:colId xmlns:a16="http://schemas.microsoft.com/office/drawing/2014/main" val="3160519555"/>
                    </a:ext>
                  </a:extLst>
                </a:gridCol>
                <a:gridCol w="822960">
                  <a:extLst>
                    <a:ext uri="{9D8B030D-6E8A-4147-A177-3AD203B41FA5}">
                      <a16:colId xmlns:a16="http://schemas.microsoft.com/office/drawing/2014/main" val="599562024"/>
                    </a:ext>
                  </a:extLst>
                </a:gridCol>
                <a:gridCol w="822960">
                  <a:extLst>
                    <a:ext uri="{9D8B030D-6E8A-4147-A177-3AD203B41FA5}">
                      <a16:colId xmlns:a16="http://schemas.microsoft.com/office/drawing/2014/main" val="2502351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35861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- 2017-11-25 09:24:26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مددنا التقديم لمسابقة منتدى إم آي تي للشركات الناشئة في السعودية حتى ٥ ديسمبر! 
لاتفوت الفرصة وتقدم الآن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https://t.co/L0GvhLYAtw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 https://t.co/fjsrBOKP3d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0.3098%</a:t>
                      </a:r>
                    </a:p>
                  </a:txBody>
                  <a:tcPr/>
                </a:tc>
                <a:extLst>
                  <a:ext uri="{0D108BD9-81ED-4DB2-BD59-A6C34878D82A}">
                    <a16:rowId xmlns:a16="http://schemas.microsoft.com/office/drawing/2014/main" val="361891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- 2017-11-23 10:43:21</a:t>
                      </a:r>
                      <a:r>
                        <a:rPr kumimoji="0" lang="en-US" sz="1000" b="0" i="0" u="none" strike="noStrike" kern="1200" cap="none" spc="0" normalizeH="0" baseline="0" noProof="0">
                          <a:ln>
                            <a:noFill/>
                          </a:ln>
                          <a:solidFill>
                            <a:prstClr val="black"/>
                          </a:solidFill>
                          <a:effectLst/>
                          <a:uLnTx/>
                          <a:uFillTx/>
                          <a:latin typeface="+mn-lt"/>
                          <a:ea typeface="+mn-ea"/>
                          <a:cs typeface="+mn-cs"/>
                        </a:rPr>
                        <a:t>
MIT Enterprise Forum (MITEF) Saudi Arabia will help you get out of the box, network and explore your hidden talent.
Register Now: https://t.co/So2zVew0QY
#MITSaudi #MITEF2017 #KSA #create_tomorrow #</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اصنع_بكرا #اكوابونيكا </a:t>
                      </a:r>
                      <a:r>
                        <a:rPr kumimoji="0" lang="en-US" sz="1000" b="0" i="0" u="none" strike="noStrike" kern="1200" cap="none" spc="0" normalizeH="0" baseline="0" noProof="0">
                          <a:ln>
                            <a:noFill/>
                          </a:ln>
                          <a:solidFill>
                            <a:prstClr val="black"/>
                          </a:solidFill>
                          <a:effectLst/>
                          <a:uLnTx/>
                          <a:uFillTx/>
                          <a:latin typeface="+mn-lt"/>
                          <a:ea typeface="+mn-ea"/>
                          <a:cs typeface="+mn-cs"/>
                        </a:rPr>
                        <a:t>https://t.co/Wqrc0ZvMg5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a:t>
                      </a:r>
                    </a:p>
                  </a:txBody>
                  <a:tcPr/>
                </a:tc>
                <a:extLst>
                  <a:ext uri="{0D108BD9-81ED-4DB2-BD59-A6C34878D82A}">
                    <a16:rowId xmlns:a16="http://schemas.microsoft.com/office/drawing/2014/main" val="1488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- 2017-11-22 08:53:42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تقدم الآن في منتدى إم آي تي للشركات الناشئة في السعودية و لا تفوت الفرصة !
فرصة نجاح فكرتك أو مشروعك أو مشاركتك الاجتماعية جات لعندك!!</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زوروا موقعنا الآن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https://t.co/So2zVew0QY</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a:t>
                      </a:r>
                      <a:r>
                        <a:rPr kumimoji="0" lang="en-US" sz="1000" b="0" i="0" u="none" strike="noStrike" kern="1200" cap="none" spc="0" normalizeH="0" baseline="0" noProof="0">
                          <a:ln>
                            <a:noFill/>
                          </a:ln>
                          <a:solidFill>
                            <a:prstClr val="black"/>
                          </a:solidFill>
                          <a:effectLst/>
                          <a:uLnTx/>
                          <a:uFillTx/>
                          <a:latin typeface="+mn-lt"/>
                          <a:ea typeface="+mn-ea"/>
                          <a:cs typeface="+mn-cs"/>
                        </a:rPr>
                        <a:t>MITEFSaudi</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https://t.co/xOCnvPI8Y2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0.2203%</a:t>
                      </a:r>
                    </a:p>
                  </a:txBody>
                  <a:tcPr/>
                </a:tc>
                <a:extLst>
                  <a:ext uri="{0D108BD9-81ED-4DB2-BD59-A6C34878D82A}">
                    <a16:rowId xmlns:a16="http://schemas.microsoft.com/office/drawing/2014/main" val="36183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- 2017-11-21 12:55:04</a:t>
                      </a:r>
                      <a:r>
                        <a:rPr kumimoji="0" lang="en-US" sz="1000" b="0" i="0" u="none" strike="noStrike" kern="1200" cap="none" spc="0" normalizeH="0" baseline="0" noProof="0">
                          <a:ln>
                            <a:noFill/>
                          </a:ln>
                          <a:solidFill>
                            <a:prstClr val="black"/>
                          </a:solidFill>
                          <a:effectLst/>
                          <a:uLnTx/>
                          <a:uFillTx/>
                          <a:latin typeface="+mn-lt"/>
                          <a:ea typeface="+mn-ea"/>
                          <a:cs typeface="+mn-cs"/>
                        </a:rPr>
                        <a:t>
In addition to all the financial benefits, MIT Enterprise Forum (MITEF) Saudi Arabia gives you the opportunity to present your ideas to many investors.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Register Now: https://t.co/L0GvhLYAtw
#MITEFSaudi#</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https://t.co/lCNen6k8B7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a:t>
                      </a:r>
                    </a:p>
                  </a:txBody>
                  <a:tcPr/>
                </a:tc>
                <a:extLst>
                  <a:ext uri="{0D108BD9-81ED-4DB2-BD59-A6C34878D82A}">
                    <a16:rowId xmlns:a16="http://schemas.microsoft.com/office/drawing/2014/main" val="3847838893"/>
                  </a:ext>
                </a:extLst>
              </a:tr>
            </a:tbl>
          </a:graphicData>
        </a:graphic>
      </p:graphicFrame>
      <p:sp>
        <p:nvSpPr>
          <p:cNvPr id="3" name="Title 2">
            <a:extLst>
              <a:ext uri="{FF2B5EF4-FFF2-40B4-BE49-F238E27FC236}">
                <a16:creationId xmlns:a16="http://schemas.microsoft.com/office/drawing/2014/main" id="{924E2FC2-31E1-4347-96BC-66E051346531}"/>
              </a:ext>
            </a:extLst>
          </p:cNvPr>
          <p:cNvSpPr>
            <a:spLocks noGrp="1"/>
          </p:cNvSpPr>
          <p:nvPr>
            <p:ph type="title"/>
          </p:nvPr>
        </p:nvSpPr>
        <p:spPr/>
        <p:txBody>
          <a:bodyPr/>
          <a:lstStyle/>
          <a:p>
            <a:r>
              <a:rPr lang="en-US"/>
              <a:t>Twitter Own and Retweeted Tweets Table - 3 of 7</a:t>
            </a:r>
          </a:p>
        </p:txBody>
      </p:sp>
      <p:sp>
        <p:nvSpPr>
          <p:cNvPr id="4" name="Text Placeholder 3">
            <a:extLst>
              <a:ext uri="{FF2B5EF4-FFF2-40B4-BE49-F238E27FC236}">
                <a16:creationId xmlns:a16="http://schemas.microsoft.com/office/drawing/2014/main" id="{33B5B061-6EB7-4B41-9834-6EC38B41928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80279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F9009D1-6388-4394-A5EB-F9BB851A50E5}"/>
              </a:ext>
            </a:extLst>
          </p:cNvPr>
          <p:cNvGraphicFramePr>
            <a:graphicFrameLocks noGrp="1"/>
          </p:cNvGraphicFramePr>
          <p:nvPr>
            <p:ph type="tbl" sz="quarter" idx="13"/>
            <p:extLst>
              <p:ext uri="{D42A27DB-BD31-4B8C-83A1-F6EECF244321}">
                <p14:modId xmlns:p14="http://schemas.microsoft.com/office/powerpoint/2010/main" val="88817683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41643312"/>
                    </a:ext>
                  </a:extLst>
                </a:gridCol>
                <a:gridCol w="822960">
                  <a:extLst>
                    <a:ext uri="{9D8B030D-6E8A-4147-A177-3AD203B41FA5}">
                      <a16:colId xmlns:a16="http://schemas.microsoft.com/office/drawing/2014/main" val="568285274"/>
                    </a:ext>
                  </a:extLst>
                </a:gridCol>
                <a:gridCol w="822960">
                  <a:extLst>
                    <a:ext uri="{9D8B030D-6E8A-4147-A177-3AD203B41FA5}">
                      <a16:colId xmlns:a16="http://schemas.microsoft.com/office/drawing/2014/main" val="168116860"/>
                    </a:ext>
                  </a:extLst>
                </a:gridCol>
                <a:gridCol w="822960">
                  <a:extLst>
                    <a:ext uri="{9D8B030D-6E8A-4147-A177-3AD203B41FA5}">
                      <a16:colId xmlns:a16="http://schemas.microsoft.com/office/drawing/2014/main" val="1098260541"/>
                    </a:ext>
                  </a:extLst>
                </a:gridCol>
                <a:gridCol w="822960">
                  <a:extLst>
                    <a:ext uri="{9D8B030D-6E8A-4147-A177-3AD203B41FA5}">
                      <a16:colId xmlns:a16="http://schemas.microsoft.com/office/drawing/2014/main" val="144301714"/>
                    </a:ext>
                  </a:extLst>
                </a:gridCol>
                <a:gridCol w="822960">
                  <a:extLst>
                    <a:ext uri="{9D8B030D-6E8A-4147-A177-3AD203B41FA5}">
                      <a16:colId xmlns:a16="http://schemas.microsoft.com/office/drawing/2014/main" val="3032715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6747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- 2017-11-21 12:53:24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بالإضافة الى العدید من الفوائد المالیة وغیرھا توفر لك مسابقة منتدى إم آي تي للشركات الناشئة في السعودیة فرصة طرح أفكارك أمام العدید من المستثمرین.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https://t.co/L0GvhLYAtw
MITEFSaudi#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https://t.co/n2hSIyxc8p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0.0902%</a:t>
                      </a:r>
                    </a:p>
                  </a:txBody>
                  <a:tcPr/>
                </a:tc>
                <a:extLst>
                  <a:ext uri="{0D108BD9-81ED-4DB2-BD59-A6C34878D82A}">
                    <a16:rowId xmlns:a16="http://schemas.microsoft.com/office/drawing/2014/main" val="235711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- 2017-11-20 12:52:26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ماهي اهم الفوائد من مسابقة منتدى إم آي تي للشركات الناشئة في السعودية؟
تعرّف على الاجابة من خلال احد المشاركين في مسابقتنا العام الماضي.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https://t.co/So2zVew0QY
#</a:t>
                      </a:r>
                      <a:r>
                        <a:rPr kumimoji="0" lang="ar-AE" sz="1000" b="0" i="0" u="none" strike="noStrike" kern="1200" cap="none" spc="0" normalizeH="0" baseline="0" noProof="0">
                          <a:ln>
                            <a:noFill/>
                          </a:ln>
                          <a:solidFill>
                            <a:prstClr val="black"/>
                          </a:solidFill>
                          <a:effectLst/>
                          <a:uLnTx/>
                          <a:uFillTx/>
                          <a:latin typeface="+mn-lt"/>
                          <a:ea typeface="+mn-ea"/>
                          <a:cs typeface="+mn-cs"/>
                        </a:rPr>
                        <a:t>مجتمع_جميل #مسابقة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 #MITEFSaudi #MIT2017 #</a:t>
                      </a:r>
                      <a:r>
                        <a:rPr kumimoji="0" lang="ar-AE" sz="1000" b="0" i="0" u="none" strike="noStrike" kern="1200" cap="none" spc="0" normalizeH="0" baseline="0" noProof="0">
                          <a:ln>
                            <a:noFill/>
                          </a:ln>
                          <a:solidFill>
                            <a:prstClr val="black"/>
                          </a:solidFill>
                          <a:effectLst/>
                          <a:uLnTx/>
                          <a:uFillTx/>
                          <a:latin typeface="+mn-lt"/>
                          <a:ea typeface="+mn-ea"/>
                          <a:cs typeface="+mn-cs"/>
                        </a:rPr>
                        <a:t>تدوير </a:t>
                      </a:r>
                      <a:r>
                        <a:rPr kumimoji="0" lang="en-US" sz="1000" b="0" i="0" u="none" strike="noStrike" kern="1200" cap="none" spc="0" normalizeH="0" baseline="0" noProof="0">
                          <a:ln>
                            <a:noFill/>
                          </a:ln>
                          <a:solidFill>
                            <a:prstClr val="black"/>
                          </a:solidFill>
                          <a:effectLst/>
                          <a:uLnTx/>
                          <a:uFillTx/>
                          <a:latin typeface="+mn-lt"/>
                          <a:ea typeface="+mn-ea"/>
                          <a:cs typeface="+mn-cs"/>
                        </a:rPr>
                        <a:t>https://t.co/vxzdkSYPFQ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0.0502%</a:t>
                      </a:r>
                    </a:p>
                  </a:txBody>
                  <a:tcPr/>
                </a:tc>
                <a:extLst>
                  <a:ext uri="{0D108BD9-81ED-4DB2-BD59-A6C34878D82A}">
                    <a16:rowId xmlns:a16="http://schemas.microsoft.com/office/drawing/2014/main" val="46368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- 2017-11-20 09:08:30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بندور عليك! في جولتنا التعريفية لمسابقة منتدى إم آي تي للشركات الناشئة في السعودية في جامعة الامير سلطان بالرياض يوم الثلاثاء ٢١ نوفمبر الساعة ١٢ ظهراً #باب_رزق_جميل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 https://t.co/s5FJJwVRKD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a:t>
                      </a:r>
                    </a:p>
                  </a:txBody>
                  <a:tcPr/>
                </a:tc>
                <a:extLst>
                  <a:ext uri="{0D108BD9-81ED-4DB2-BD59-A6C34878D82A}">
                    <a16:rowId xmlns:a16="http://schemas.microsoft.com/office/drawing/2014/main" val="1001295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- 2017-11-19 17:34:07</a:t>
                      </a:r>
                      <a:r>
                        <a:rPr kumimoji="0" lang="en-US" sz="1000" b="0" i="0" u="none" strike="noStrike" kern="1200" cap="none" spc="0" normalizeH="0" baseline="0" noProof="0">
                          <a:ln>
                            <a:noFill/>
                          </a:ln>
                          <a:solidFill>
                            <a:prstClr val="black"/>
                          </a:solidFill>
                          <a:effectLst/>
                          <a:uLnTx/>
                          <a:uFillTx/>
                          <a:latin typeface="+mn-lt"/>
                          <a:ea typeface="+mn-ea"/>
                          <a:cs typeface="+mn-cs"/>
                        </a:rPr>
                        <a:t>
RT @MrRobai: @TUmoments @Taif_Uni_Epren @ziadbw @BabRizqJameel </a:t>
                      </a:r>
                      <a:r>
                        <a:rPr kumimoji="0" lang="ar-AE" sz="1000" b="0" i="0" u="none" strike="noStrike" kern="1200" cap="none" spc="0" normalizeH="0" baseline="0" noProof="0">
                          <a:ln>
                            <a:noFill/>
                          </a:ln>
                          <a:solidFill>
                            <a:prstClr val="black"/>
                          </a:solidFill>
                          <a:effectLst/>
                          <a:uLnTx/>
                          <a:uFillTx/>
                          <a:latin typeface="+mn-lt"/>
                          <a:ea typeface="+mn-ea"/>
                          <a:cs typeface="+mn-cs"/>
                        </a:rPr>
                        <a:t>بجامعة الطائف، الاستاذ زياد الوافي مدير التحسين المستمر من باب رزق جميل في 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3751103"/>
                  </a:ext>
                </a:extLst>
              </a:tr>
            </a:tbl>
          </a:graphicData>
        </a:graphic>
      </p:graphicFrame>
      <p:sp>
        <p:nvSpPr>
          <p:cNvPr id="3" name="Title 2">
            <a:extLst>
              <a:ext uri="{FF2B5EF4-FFF2-40B4-BE49-F238E27FC236}">
                <a16:creationId xmlns:a16="http://schemas.microsoft.com/office/drawing/2014/main" id="{2EA4FDE8-A9FE-4F9A-8FD1-606DCF372F9B}"/>
              </a:ext>
            </a:extLst>
          </p:cNvPr>
          <p:cNvSpPr>
            <a:spLocks noGrp="1"/>
          </p:cNvSpPr>
          <p:nvPr>
            <p:ph type="title"/>
          </p:nvPr>
        </p:nvSpPr>
        <p:spPr/>
        <p:txBody>
          <a:bodyPr/>
          <a:lstStyle/>
          <a:p>
            <a:r>
              <a:rPr lang="en-US"/>
              <a:t>Twitter Own and Retweeted Tweets Table - 4 of 7</a:t>
            </a:r>
          </a:p>
        </p:txBody>
      </p:sp>
      <p:sp>
        <p:nvSpPr>
          <p:cNvPr id="4" name="Text Placeholder 3">
            <a:extLst>
              <a:ext uri="{FF2B5EF4-FFF2-40B4-BE49-F238E27FC236}">
                <a16:creationId xmlns:a16="http://schemas.microsoft.com/office/drawing/2014/main" id="{38C2690B-40C8-44AA-865C-2C078B5248D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04370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2BD0094-CB23-4FAE-9977-6486EC59CCFC}"/>
              </a:ext>
            </a:extLst>
          </p:cNvPr>
          <p:cNvGraphicFramePr>
            <a:graphicFrameLocks noGrp="1"/>
          </p:cNvGraphicFramePr>
          <p:nvPr>
            <p:ph type="tbl" sz="quarter" idx="13"/>
            <p:extLst>
              <p:ext uri="{D42A27DB-BD31-4B8C-83A1-F6EECF244321}">
                <p14:modId xmlns:p14="http://schemas.microsoft.com/office/powerpoint/2010/main" val="276248152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80663657"/>
                    </a:ext>
                  </a:extLst>
                </a:gridCol>
                <a:gridCol w="822960">
                  <a:extLst>
                    <a:ext uri="{9D8B030D-6E8A-4147-A177-3AD203B41FA5}">
                      <a16:colId xmlns:a16="http://schemas.microsoft.com/office/drawing/2014/main" val="2283302497"/>
                    </a:ext>
                  </a:extLst>
                </a:gridCol>
                <a:gridCol w="822960">
                  <a:extLst>
                    <a:ext uri="{9D8B030D-6E8A-4147-A177-3AD203B41FA5}">
                      <a16:colId xmlns:a16="http://schemas.microsoft.com/office/drawing/2014/main" val="1241053338"/>
                    </a:ext>
                  </a:extLst>
                </a:gridCol>
                <a:gridCol w="822960">
                  <a:extLst>
                    <a:ext uri="{9D8B030D-6E8A-4147-A177-3AD203B41FA5}">
                      <a16:colId xmlns:a16="http://schemas.microsoft.com/office/drawing/2014/main" val="213844189"/>
                    </a:ext>
                  </a:extLst>
                </a:gridCol>
                <a:gridCol w="822960">
                  <a:extLst>
                    <a:ext uri="{9D8B030D-6E8A-4147-A177-3AD203B41FA5}">
                      <a16:colId xmlns:a16="http://schemas.microsoft.com/office/drawing/2014/main" val="201298320"/>
                    </a:ext>
                  </a:extLst>
                </a:gridCol>
                <a:gridCol w="822960">
                  <a:extLst>
                    <a:ext uri="{9D8B030D-6E8A-4147-A177-3AD203B41FA5}">
                      <a16:colId xmlns:a16="http://schemas.microsoft.com/office/drawing/2014/main" val="332242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2853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- 2017-11-19 10:36:18</a:t>
                      </a:r>
                      <a:r>
                        <a:rPr kumimoji="0" lang="en-US" sz="1000" b="0" i="0" u="none" strike="noStrike" kern="1200" cap="none" spc="0" normalizeH="0" baseline="0" noProof="0">
                          <a:ln>
                            <a:noFill/>
                          </a:ln>
                          <a:solidFill>
                            <a:prstClr val="black"/>
                          </a:solidFill>
                          <a:effectLst/>
                          <a:uLnTx/>
                          <a:uFillTx/>
                          <a:latin typeface="+mn-lt"/>
                          <a:ea typeface="+mn-ea"/>
                          <a:cs typeface="+mn-cs"/>
                        </a:rPr>
                        <a:t>
Do you have a high value social enterprise? Register now in MIT Enterprise Forum (MITEF) Saudi Arabia and win financial prizes that will help you grow your business.
Visit our website now to register https://t.co/TotZsvL4rq
#MITEFSaudi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https://t.co/BrtimtOV9j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0.0503%</a:t>
                      </a:r>
                    </a:p>
                  </a:txBody>
                  <a:tcPr/>
                </a:tc>
                <a:extLst>
                  <a:ext uri="{0D108BD9-81ED-4DB2-BD59-A6C34878D82A}">
                    <a16:rowId xmlns:a16="http://schemas.microsoft.com/office/drawing/2014/main" val="388433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- 2017-11-19 10:34:08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عندك مشروع اجتماعي رائد؟ تقدم الآن في مسابقة منتدى إم آي تي للشركات الناشئة في السعودیة واربح جوائز مالیة تساعدك تكبّر مشروعك. 
زوروا موقعنا الآن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https://t.co/L0GvhLYAtw
#MITEFSaudi##</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https://t.co/kCKOewEgRd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0.1107%</a:t>
                      </a:r>
                    </a:p>
                  </a:txBody>
                  <a:tcPr/>
                </a:tc>
                <a:extLst>
                  <a:ext uri="{0D108BD9-81ED-4DB2-BD59-A6C34878D82A}">
                    <a16:rowId xmlns:a16="http://schemas.microsoft.com/office/drawing/2014/main" val="1310352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- 2017-11-18 09:50:24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بندور عليك في جولتنا التعريفة لمسابقة منتدى إم آي تي للشركات الناشئة في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mitefsaudi </a:t>
                      </a:r>
                      <a:r>
                        <a:rPr kumimoji="0" lang="ar-AE" sz="1000" b="0" i="0" u="none" strike="noStrike" kern="1200" cap="none" spc="0" normalizeH="0" baseline="0" noProof="0">
                          <a:ln>
                            <a:noFill/>
                          </a:ln>
                          <a:solidFill>
                            <a:prstClr val="black"/>
                          </a:solidFill>
                          <a:effectLst/>
                          <a:uLnTx/>
                          <a:uFillTx/>
                          <a:latin typeface="+mn-lt"/>
                          <a:ea typeface="+mn-ea"/>
                          <a:cs typeface="+mn-cs"/>
                        </a:rPr>
                        <a:t>في شركة #وادي_مكة بمكة المكرمة يوم الاثنين 20 نوفمبر الساعة 12 مساءً
@</a:t>
                      </a:r>
                      <a:r>
                        <a:rPr kumimoji="0" lang="en-US" sz="1000" b="0" i="0" u="none" strike="noStrike" kern="1200" cap="none" spc="0" normalizeH="0" baseline="0" noProof="0">
                          <a:ln>
                            <a:noFill/>
                          </a:ln>
                          <a:solidFill>
                            <a:prstClr val="black"/>
                          </a:solidFill>
                          <a:effectLst/>
                          <a:uLnTx/>
                          <a:uFillTx/>
                          <a:latin typeface="+mn-lt"/>
                          <a:ea typeface="+mn-ea"/>
                          <a:cs typeface="+mn-cs"/>
                        </a:rPr>
                        <a:t>WadiMakkahsa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 #</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 #مكة </a:t>
                      </a:r>
                      <a:r>
                        <a:rPr kumimoji="0" lang="en-US" sz="1000" b="0" i="0" u="none" strike="noStrike" kern="1200" cap="none" spc="0" normalizeH="0" baseline="0" noProof="0">
                          <a:ln>
                            <a:noFill/>
                          </a:ln>
                          <a:solidFill>
                            <a:prstClr val="black"/>
                          </a:solidFill>
                          <a:effectLst/>
                          <a:uLnTx/>
                          <a:uFillTx/>
                          <a:latin typeface="+mn-lt"/>
                          <a:ea typeface="+mn-ea"/>
                          <a:cs typeface="+mn-cs"/>
                        </a:rPr>
                        <a:t>https://t.co/xd5hPLLNXt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0.0505%</a:t>
                      </a:r>
                    </a:p>
                  </a:txBody>
                  <a:tcPr/>
                </a:tc>
                <a:extLst>
                  <a:ext uri="{0D108BD9-81ED-4DB2-BD59-A6C34878D82A}">
                    <a16:rowId xmlns:a16="http://schemas.microsoft.com/office/drawing/2014/main" val="71825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- 2017-11-16 13:44:44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بندور عليك! في جولتنا التعريفية لمسابقة منتدى إم آي تي للشركات الناشئة في السعودية في في جامعة الطائف @</a:t>
                      </a:r>
                      <a:r>
                        <a:rPr kumimoji="0" lang="en-US" sz="1000" b="0" i="0" u="none" strike="noStrike" kern="1200" cap="none" spc="0" normalizeH="0" baseline="0" noProof="0">
                          <a:ln>
                            <a:noFill/>
                          </a:ln>
                          <a:solidFill>
                            <a:prstClr val="black"/>
                          </a:solidFill>
                          <a:effectLst/>
                          <a:uLnTx/>
                          <a:uFillTx/>
                          <a:latin typeface="+mn-lt"/>
                          <a:ea typeface="+mn-ea"/>
                          <a:cs typeface="+mn-cs"/>
                        </a:rPr>
                        <a:t>TaifUniversity - </a:t>
                      </a:r>
                      <a:r>
                        <a:rPr kumimoji="0" lang="ar-AE" sz="1000" b="0" i="0" u="none" strike="noStrike" kern="1200" cap="none" spc="0" normalizeH="0" baseline="0" noProof="0">
                          <a:ln>
                            <a:noFill/>
                          </a:ln>
                          <a:solidFill>
                            <a:prstClr val="black"/>
                          </a:solidFill>
                          <a:effectLst/>
                          <a:uLnTx/>
                          <a:uFillTx/>
                          <a:latin typeface="+mn-lt"/>
                          <a:ea typeface="+mn-ea"/>
                          <a:cs typeface="+mn-cs"/>
                        </a:rPr>
                        <a:t>لمنسوبي الجامعة يوم الاحد ١٩ نوفمبر الساعة ١١ ظهراً #باب_رزق_جميل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 https://t.co/TR9QgGHDPe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0.6266%</a:t>
                      </a:r>
                    </a:p>
                  </a:txBody>
                  <a:tcPr/>
                </a:tc>
                <a:extLst>
                  <a:ext uri="{0D108BD9-81ED-4DB2-BD59-A6C34878D82A}">
                    <a16:rowId xmlns:a16="http://schemas.microsoft.com/office/drawing/2014/main" val="2814260799"/>
                  </a:ext>
                </a:extLst>
              </a:tr>
            </a:tbl>
          </a:graphicData>
        </a:graphic>
      </p:graphicFrame>
      <p:sp>
        <p:nvSpPr>
          <p:cNvPr id="3" name="Title 2">
            <a:extLst>
              <a:ext uri="{FF2B5EF4-FFF2-40B4-BE49-F238E27FC236}">
                <a16:creationId xmlns:a16="http://schemas.microsoft.com/office/drawing/2014/main" id="{60DF0A1B-A3C3-4282-9AB0-091F081BB7B3}"/>
              </a:ext>
            </a:extLst>
          </p:cNvPr>
          <p:cNvSpPr>
            <a:spLocks noGrp="1"/>
          </p:cNvSpPr>
          <p:nvPr>
            <p:ph type="title"/>
          </p:nvPr>
        </p:nvSpPr>
        <p:spPr/>
        <p:txBody>
          <a:bodyPr/>
          <a:lstStyle/>
          <a:p>
            <a:r>
              <a:rPr lang="en-US"/>
              <a:t>Twitter Own and Retweeted Tweets Table - 5 of 7</a:t>
            </a:r>
          </a:p>
        </p:txBody>
      </p:sp>
      <p:sp>
        <p:nvSpPr>
          <p:cNvPr id="4" name="Text Placeholder 3">
            <a:extLst>
              <a:ext uri="{FF2B5EF4-FFF2-40B4-BE49-F238E27FC236}">
                <a16:creationId xmlns:a16="http://schemas.microsoft.com/office/drawing/2014/main" id="{5F328BE0-315D-4BC9-8A05-A9617480FE9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001785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C4DB77C-F3DA-4D11-9BEC-CF014AF6D124}"/>
              </a:ext>
            </a:extLst>
          </p:cNvPr>
          <p:cNvGraphicFramePr>
            <a:graphicFrameLocks noGrp="1"/>
          </p:cNvGraphicFramePr>
          <p:nvPr>
            <p:ph type="tbl" sz="quarter" idx="13"/>
            <p:extLst>
              <p:ext uri="{D42A27DB-BD31-4B8C-83A1-F6EECF244321}">
                <p14:modId xmlns:p14="http://schemas.microsoft.com/office/powerpoint/2010/main" val="207984288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22696450"/>
                    </a:ext>
                  </a:extLst>
                </a:gridCol>
                <a:gridCol w="822960">
                  <a:extLst>
                    <a:ext uri="{9D8B030D-6E8A-4147-A177-3AD203B41FA5}">
                      <a16:colId xmlns:a16="http://schemas.microsoft.com/office/drawing/2014/main" val="3672652977"/>
                    </a:ext>
                  </a:extLst>
                </a:gridCol>
                <a:gridCol w="822960">
                  <a:extLst>
                    <a:ext uri="{9D8B030D-6E8A-4147-A177-3AD203B41FA5}">
                      <a16:colId xmlns:a16="http://schemas.microsoft.com/office/drawing/2014/main" val="184187478"/>
                    </a:ext>
                  </a:extLst>
                </a:gridCol>
                <a:gridCol w="822960">
                  <a:extLst>
                    <a:ext uri="{9D8B030D-6E8A-4147-A177-3AD203B41FA5}">
                      <a16:colId xmlns:a16="http://schemas.microsoft.com/office/drawing/2014/main" val="3834413329"/>
                    </a:ext>
                  </a:extLst>
                </a:gridCol>
                <a:gridCol w="822960">
                  <a:extLst>
                    <a:ext uri="{9D8B030D-6E8A-4147-A177-3AD203B41FA5}">
                      <a16:colId xmlns:a16="http://schemas.microsoft.com/office/drawing/2014/main" val="1664423475"/>
                    </a:ext>
                  </a:extLst>
                </a:gridCol>
                <a:gridCol w="822960">
                  <a:extLst>
                    <a:ext uri="{9D8B030D-6E8A-4147-A177-3AD203B41FA5}">
                      <a16:colId xmlns:a16="http://schemas.microsoft.com/office/drawing/2014/main" val="3192481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6275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- 2017-11-16 11:02:23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تبقى الفكرة مجرد فكرة حتى تجد من يتبناها!
تعرفوا على احد المشاركين في مسابقة منتدى إم آي تي للشركات الناشئة في السعودية للعام الماضي.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https://t.co/So2zVew0QY
#</a:t>
                      </a:r>
                      <a:r>
                        <a:rPr kumimoji="0" lang="ar-AE" sz="1000" b="0" i="0" u="none" strike="noStrike" kern="1200" cap="none" spc="0" normalizeH="0" baseline="0" noProof="0">
                          <a:ln>
                            <a:noFill/>
                          </a:ln>
                          <a:solidFill>
                            <a:prstClr val="black"/>
                          </a:solidFill>
                          <a:effectLst/>
                          <a:uLnTx/>
                          <a:uFillTx/>
                          <a:latin typeface="+mn-lt"/>
                          <a:ea typeface="+mn-ea"/>
                          <a:cs typeface="+mn-cs"/>
                        </a:rPr>
                        <a:t>مجتمع_جميل #مسابقة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 #MITEFSaudi #MIT2017 #</a:t>
                      </a:r>
                      <a:r>
                        <a:rPr kumimoji="0" lang="ar-AE" sz="1000" b="0" i="0" u="none" strike="noStrike" kern="1200" cap="none" spc="0" normalizeH="0" baseline="0" noProof="0">
                          <a:ln>
                            <a:noFill/>
                          </a:ln>
                          <a:solidFill>
                            <a:prstClr val="black"/>
                          </a:solidFill>
                          <a:effectLst/>
                          <a:uLnTx/>
                          <a:uFillTx/>
                          <a:latin typeface="+mn-lt"/>
                          <a:ea typeface="+mn-ea"/>
                          <a:cs typeface="+mn-cs"/>
                        </a:rPr>
                        <a:t>بكجها </a:t>
                      </a:r>
                      <a:r>
                        <a:rPr kumimoji="0" lang="en-US" sz="1000" b="0" i="0" u="none" strike="noStrike" kern="1200" cap="none" spc="0" normalizeH="0" baseline="0" noProof="0">
                          <a:ln>
                            <a:noFill/>
                          </a:ln>
                          <a:solidFill>
                            <a:prstClr val="black"/>
                          </a:solidFill>
                          <a:effectLst/>
                          <a:uLnTx/>
                          <a:uFillTx/>
                          <a:latin typeface="+mn-lt"/>
                          <a:ea typeface="+mn-ea"/>
                          <a:cs typeface="+mn-cs"/>
                        </a:rPr>
                        <a:t>https://t.co/6qym3EEICl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a:t>
                      </a:r>
                    </a:p>
                  </a:txBody>
                  <a:tcPr/>
                </a:tc>
                <a:extLst>
                  <a:ext uri="{0D108BD9-81ED-4DB2-BD59-A6C34878D82A}">
                    <a16:rowId xmlns:a16="http://schemas.microsoft.com/office/drawing/2014/main" val="1468279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- 2017-11-15 15:12:02</a:t>
                      </a:r>
                      <a:r>
                        <a:rPr kumimoji="0" lang="en-US" sz="1000" b="0" i="0" u="none" strike="noStrike" kern="1200" cap="none" spc="0" normalizeH="0" baseline="0" noProof="0">
                          <a:ln>
                            <a:noFill/>
                          </a:ln>
                          <a:solidFill>
                            <a:prstClr val="black"/>
                          </a:solidFill>
                          <a:effectLst/>
                          <a:uLnTx/>
                          <a:uFillTx/>
                          <a:latin typeface="+mn-lt"/>
                          <a:ea typeface="+mn-ea"/>
                          <a:cs typeface="+mn-cs"/>
                        </a:rPr>
                        <a:t>
Do you have an ambitious business start-up? Register now in MIT Enterprise Forum (MITEF) Saudi Arabia and win financial prizes that will help you grow
your business.
Visit our website to register https://t.co/pVyxnW6W2R
#MITEFSaudi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https://t.co/Jwsi2OZZV1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0.0708%</a:t>
                      </a:r>
                    </a:p>
                  </a:txBody>
                  <a:tcPr/>
                </a:tc>
                <a:extLst>
                  <a:ext uri="{0D108BD9-81ED-4DB2-BD59-A6C34878D82A}">
                    <a16:rowId xmlns:a16="http://schemas.microsoft.com/office/drawing/2014/main" val="208561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- 2017-11-15 14:13:35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عندك مشروع تجاري طموح؟ تقدم الآن في مسابقة منتدى إم آي تي للشركات الناشئة في السعودیة واربح جوائز مالیة تساعدك تكبّر مشروعك. زوروا موقعنا الآن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https://t.co/L0GvhLYAtw
#MITEFSaudi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https://t.co/227dk4pvlj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a:t>
                      </a:r>
                    </a:p>
                  </a:txBody>
                  <a:tcPr/>
                </a:tc>
                <a:extLst>
                  <a:ext uri="{0D108BD9-81ED-4DB2-BD59-A6C34878D82A}">
                    <a16:rowId xmlns:a16="http://schemas.microsoft.com/office/drawing/2014/main" val="744225837"/>
                  </a:ext>
                </a:extLst>
              </a:tr>
            </a:tbl>
          </a:graphicData>
        </a:graphic>
      </p:graphicFrame>
      <p:sp>
        <p:nvSpPr>
          <p:cNvPr id="3" name="Title 2">
            <a:extLst>
              <a:ext uri="{FF2B5EF4-FFF2-40B4-BE49-F238E27FC236}">
                <a16:creationId xmlns:a16="http://schemas.microsoft.com/office/drawing/2014/main" id="{45A34D8A-3E08-4F26-AA03-1A55B6DEFA59}"/>
              </a:ext>
            </a:extLst>
          </p:cNvPr>
          <p:cNvSpPr>
            <a:spLocks noGrp="1"/>
          </p:cNvSpPr>
          <p:nvPr>
            <p:ph type="title"/>
          </p:nvPr>
        </p:nvSpPr>
        <p:spPr/>
        <p:txBody>
          <a:bodyPr/>
          <a:lstStyle/>
          <a:p>
            <a:r>
              <a:rPr lang="en-US"/>
              <a:t>Twitter Own and Retweeted Tweets Table - 6 of 7</a:t>
            </a:r>
          </a:p>
        </p:txBody>
      </p:sp>
      <p:sp>
        <p:nvSpPr>
          <p:cNvPr id="4" name="Text Placeholder 3">
            <a:extLst>
              <a:ext uri="{FF2B5EF4-FFF2-40B4-BE49-F238E27FC236}">
                <a16:creationId xmlns:a16="http://schemas.microsoft.com/office/drawing/2014/main" id="{DCFED936-4354-4962-95DE-76EFEE12B4D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56958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9E0DF50-D2AB-496E-8FE8-B6D0E1AFD4AB}"/>
              </a:ext>
            </a:extLst>
          </p:cNvPr>
          <p:cNvGraphicFramePr>
            <a:graphicFrameLocks noGrp="1"/>
          </p:cNvGraphicFramePr>
          <p:nvPr>
            <p:ph type="tbl" sz="quarter" idx="13"/>
            <p:extLst>
              <p:ext uri="{D42A27DB-BD31-4B8C-83A1-F6EECF244321}">
                <p14:modId xmlns:p14="http://schemas.microsoft.com/office/powerpoint/2010/main" val="68882566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41841171"/>
                    </a:ext>
                  </a:extLst>
                </a:gridCol>
                <a:gridCol w="822960">
                  <a:extLst>
                    <a:ext uri="{9D8B030D-6E8A-4147-A177-3AD203B41FA5}">
                      <a16:colId xmlns:a16="http://schemas.microsoft.com/office/drawing/2014/main" val="3815356541"/>
                    </a:ext>
                  </a:extLst>
                </a:gridCol>
                <a:gridCol w="822960">
                  <a:extLst>
                    <a:ext uri="{9D8B030D-6E8A-4147-A177-3AD203B41FA5}">
                      <a16:colId xmlns:a16="http://schemas.microsoft.com/office/drawing/2014/main" val="1873547980"/>
                    </a:ext>
                  </a:extLst>
                </a:gridCol>
                <a:gridCol w="822960">
                  <a:extLst>
                    <a:ext uri="{9D8B030D-6E8A-4147-A177-3AD203B41FA5}">
                      <a16:colId xmlns:a16="http://schemas.microsoft.com/office/drawing/2014/main" val="2559201024"/>
                    </a:ext>
                  </a:extLst>
                </a:gridCol>
                <a:gridCol w="822960">
                  <a:extLst>
                    <a:ext uri="{9D8B030D-6E8A-4147-A177-3AD203B41FA5}">
                      <a16:colId xmlns:a16="http://schemas.microsoft.com/office/drawing/2014/main" val="364643923"/>
                    </a:ext>
                  </a:extLst>
                </a:gridCol>
                <a:gridCol w="822960">
                  <a:extLst>
                    <a:ext uri="{9D8B030D-6E8A-4147-A177-3AD203B41FA5}">
                      <a16:colId xmlns:a16="http://schemas.microsoft.com/office/drawing/2014/main" val="4063809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2958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- 2017-11-15 12:19:06</a:t>
                      </a:r>
                      <a:r>
                        <a:rPr kumimoji="0" lang="en-US" sz="1000" b="0" i="0" u="none" strike="noStrike" kern="1200" cap="none" spc="0" normalizeH="0" baseline="0" noProof="0">
                          <a:ln>
                            <a:noFill/>
                          </a:ln>
                          <a:solidFill>
                            <a:prstClr val="black"/>
                          </a:solidFill>
                          <a:effectLst/>
                          <a:uLnTx/>
                          <a:uFillTx/>
                          <a:latin typeface="+mn-lt"/>
                          <a:ea typeface="+mn-ea"/>
                          <a:cs typeface="+mn-cs"/>
                        </a:rPr>
                        <a:t>
Do you have an inspiring idea? Develop it now with MIT Saudi competition and win financial prizes that will bring your ideas to life.
Visit our website to register: https://t.co/pVyxnW6W2R
</a:t>
                      </a:r>
                      <a:r>
                        <a:rPr kumimoji="0" lang="ar-AE" sz="1000" b="0" i="0" u="none" strike="noStrike" kern="1200" cap="none" spc="0" normalizeH="0" baseline="0" noProof="0">
                          <a:ln>
                            <a:noFill/>
                          </a:ln>
                          <a:solidFill>
                            <a:prstClr val="black"/>
                          </a:solidFill>
                          <a:effectLst/>
                          <a:uLnTx/>
                          <a:uFillTx/>
                          <a:latin typeface="+mn-lt"/>
                          <a:ea typeface="+mn-ea"/>
                          <a:cs typeface="+mn-cs"/>
                        </a:rPr>
                        <a:t>اسلوبي_#الریادة #باب_رزق_جمیل #مجتمع_جمیل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MITEFSaudi https://t.co/aXWCpLdPaw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extLst>
                  <a:ext uri="{0D108BD9-81ED-4DB2-BD59-A6C34878D82A}">
                    <a16:rowId xmlns:a16="http://schemas.microsoft.com/office/drawing/2014/main" val="227079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- 2017-11-14 10:04:57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استطاعوا تحقيق حلمهم والوصول لهدفهم!
تعرفوا على احد المشاركين في مسابقة منتدى إم آي تي للشركات الناشئة في السعودية للعام الماضي.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https://t.co/So2zVew0QY
#</a:t>
                      </a:r>
                      <a:r>
                        <a:rPr kumimoji="0" lang="ar-AE" sz="1000" b="0" i="0" u="none" strike="noStrike" kern="1200" cap="none" spc="0" normalizeH="0" baseline="0" noProof="0">
                          <a:ln>
                            <a:noFill/>
                          </a:ln>
                          <a:solidFill>
                            <a:prstClr val="black"/>
                          </a:solidFill>
                          <a:effectLst/>
                          <a:uLnTx/>
                          <a:uFillTx/>
                          <a:latin typeface="+mn-lt"/>
                          <a:ea typeface="+mn-ea"/>
                          <a:cs typeface="+mn-cs"/>
                        </a:rPr>
                        <a:t>مجتمع_جميل #مسابقة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 #MITEFSaudi #MIT2017 https://t.co/XJARYMaks3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0.1417%</a:t>
                      </a:r>
                    </a:p>
                  </a:txBody>
                  <a:tcPr/>
                </a:tc>
                <a:extLst>
                  <a:ext uri="{0D108BD9-81ED-4DB2-BD59-A6C34878D82A}">
                    <a16:rowId xmlns:a16="http://schemas.microsoft.com/office/drawing/2014/main" val="186385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- 2017-11-13 13:28:41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عندك فكرة ملھمة؟ طورھا في مسابقة منتدى إم آي تي للشركات الناشئة في السعودیة واربح جوائز مالیة تساعدك في جعل افكارك واقع.
 زوروا موقعنا الآن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https://t.co/L0GvhLYAtw
</a:t>
                      </a:r>
                      <a:r>
                        <a:rPr kumimoji="0" lang="ar-AE" sz="1000" b="0" i="0" u="none" strike="noStrike" kern="1200" cap="none" spc="0" normalizeH="0" baseline="0" noProof="0">
                          <a:ln>
                            <a:noFill/>
                          </a:ln>
                          <a:solidFill>
                            <a:prstClr val="black"/>
                          </a:solidFill>
                          <a:effectLst/>
                          <a:uLnTx/>
                          <a:uFillTx/>
                          <a:latin typeface="+mn-lt"/>
                          <a:ea typeface="+mn-ea"/>
                          <a:cs typeface="+mn-cs"/>
                        </a:rPr>
                        <a:t>اسلوبي_#الریادة #باب_رزق_جمیل #مجتمع_جمیل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MITEFSaudi# https://t.co/ZNt3Tr3mby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0.1420%</a:t>
                      </a:r>
                    </a:p>
                  </a:txBody>
                  <a:tcPr/>
                </a:tc>
                <a:extLst>
                  <a:ext uri="{0D108BD9-81ED-4DB2-BD59-A6C34878D82A}">
                    <a16:rowId xmlns:a16="http://schemas.microsoft.com/office/drawing/2014/main" val="1858647715"/>
                  </a:ext>
                </a:extLst>
              </a:tr>
            </a:tbl>
          </a:graphicData>
        </a:graphic>
      </p:graphicFrame>
      <p:sp>
        <p:nvSpPr>
          <p:cNvPr id="3" name="Title 2">
            <a:extLst>
              <a:ext uri="{FF2B5EF4-FFF2-40B4-BE49-F238E27FC236}">
                <a16:creationId xmlns:a16="http://schemas.microsoft.com/office/drawing/2014/main" id="{553B6DDC-8AE0-45E7-BDDA-6DF72B01C9FD}"/>
              </a:ext>
            </a:extLst>
          </p:cNvPr>
          <p:cNvSpPr>
            <a:spLocks noGrp="1"/>
          </p:cNvSpPr>
          <p:nvPr>
            <p:ph type="title"/>
          </p:nvPr>
        </p:nvSpPr>
        <p:spPr/>
        <p:txBody>
          <a:bodyPr/>
          <a:lstStyle/>
          <a:p>
            <a:r>
              <a:rPr lang="en-US"/>
              <a:t>Twitter Own and Retweeted Tweets Table - 7 of 7</a:t>
            </a:r>
          </a:p>
        </p:txBody>
      </p:sp>
      <p:sp>
        <p:nvSpPr>
          <p:cNvPr id="4" name="Text Placeholder 3">
            <a:extLst>
              <a:ext uri="{FF2B5EF4-FFF2-40B4-BE49-F238E27FC236}">
                <a16:creationId xmlns:a16="http://schemas.microsoft.com/office/drawing/2014/main" id="{C789C5CF-C55E-4D91-9A22-15AA89ED67D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68337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20171203_080821</Template>
  <TotalTime>0</TotalTime>
  <Words>508</Words>
  <Application>Microsoft Office PowerPoint</Application>
  <PresentationFormat>On-screen Show (4:3)</PresentationFormat>
  <Paragraphs>253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Lato</vt:lpstr>
      <vt:lpstr>Arial</vt:lpstr>
      <vt:lpstr>Calibri</vt:lpstr>
      <vt:lpstr>quintly_template</vt:lpstr>
      <vt:lpstr>Overview</vt:lpstr>
      <vt:lpstr>Twitter Followers Total</vt:lpstr>
      <vt:lpstr>Twitter Key Metrics Table</vt:lpstr>
      <vt:lpstr>Twitter Followers Change Rate</vt:lpstr>
      <vt:lpstr>Twitter Interaction Rate</vt:lpstr>
      <vt:lpstr>Twitter Own and Retweeted Tweets Table - 1 of 7</vt:lpstr>
      <vt:lpstr>Twitter Own and Retweeted Tweets Table - 2 of 7</vt:lpstr>
      <vt:lpstr>Twitter Own and Retweeted Tweets Table - 3 of 7</vt:lpstr>
      <vt:lpstr>Twitter Own and Retweeted Tweets Table - 4 of 7</vt:lpstr>
      <vt:lpstr>Twitter Own and Retweeted Tweets Table - 5 of 7</vt:lpstr>
      <vt:lpstr>Twitter Own and Retweeted Tweets Table - 6 of 7</vt:lpstr>
      <vt:lpstr>Twitter Own and Retweeted Tweets Table - 7 of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2017-12-03T08:08:21Z</dcterms:created>
  <dcterms:modified xsi:type="dcterms:W3CDTF">2017-12-03T08:08:45Z</dcterms:modified>
</cp:coreProperties>
</file>