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405"/>
  </p:normalViewPr>
  <p:slideViewPr>
    <p:cSldViewPr snapToGrid="0">
      <p:cViewPr varScale="1">
        <p:scale>
          <a:sx n="62" d="100"/>
          <a:sy n="62" d="100"/>
        </p:scale>
        <p:origin x="90" y="3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MIT Enterprise Forum Saudi Arabia</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23522</c:v>
                </c:pt>
                <c:pt idx="1">
                  <c:v>23520</c:v>
                </c:pt>
                <c:pt idx="2">
                  <c:v>23511</c:v>
                </c:pt>
                <c:pt idx="3">
                  <c:v>23506</c:v>
                </c:pt>
                <c:pt idx="4">
                  <c:v>23499</c:v>
                </c:pt>
                <c:pt idx="5">
                  <c:v>23494</c:v>
                </c:pt>
                <c:pt idx="6">
                  <c:v>23495</c:v>
                </c:pt>
                <c:pt idx="7">
                  <c:v>23513</c:v>
                </c:pt>
                <c:pt idx="8">
                  <c:v>23513</c:v>
                </c:pt>
                <c:pt idx="9">
                  <c:v>23506</c:v>
                </c:pt>
                <c:pt idx="10">
                  <c:v>23502</c:v>
                </c:pt>
                <c:pt idx="11">
                  <c:v>23496</c:v>
                </c:pt>
                <c:pt idx="12">
                  <c:v>23494</c:v>
                </c:pt>
                <c:pt idx="13">
                  <c:v>23491</c:v>
                </c:pt>
                <c:pt idx="14">
                  <c:v>23487</c:v>
                </c:pt>
                <c:pt idx="15">
                  <c:v>23487</c:v>
                </c:pt>
                <c:pt idx="16">
                  <c:v>23486</c:v>
                </c:pt>
                <c:pt idx="17">
                  <c:v>23485</c:v>
                </c:pt>
                <c:pt idx="18">
                  <c:v>23485</c:v>
                </c:pt>
                <c:pt idx="19">
                  <c:v>23497</c:v>
                </c:pt>
                <c:pt idx="20">
                  <c:v>23511</c:v>
                </c:pt>
                <c:pt idx="21">
                  <c:v>23513</c:v>
                </c:pt>
                <c:pt idx="22">
                  <c:v>23526</c:v>
                </c:pt>
                <c:pt idx="23">
                  <c:v>23565</c:v>
                </c:pt>
                <c:pt idx="24">
                  <c:v>23603</c:v>
                </c:pt>
                <c:pt idx="25">
                  <c:v>23603</c:v>
                </c:pt>
                <c:pt idx="26">
                  <c:v>23600</c:v>
                </c:pt>
                <c:pt idx="27">
                  <c:v>23605</c:v>
                </c:pt>
                <c:pt idx="28">
                  <c:v>23610</c:v>
                </c:pt>
                <c:pt idx="29">
                  <c:v>23623</c:v>
                </c:pt>
              </c:numCache>
            </c:numRef>
          </c:val>
          <c:smooth val="0"/>
          <c:extLst>
            <c:ext xmlns:c16="http://schemas.microsoft.com/office/drawing/2014/chart" uri="{C3380CC4-5D6E-409C-BE32-E72D297353CC}">
              <c16:uniqueId val="{00000000-DA07-4A2F-9FCC-1B5E8C8E4F47}"/>
            </c:ext>
          </c:extLst>
        </c:ser>
        <c:dLbls>
          <c:showLegendKey val="0"/>
          <c:showVal val="0"/>
          <c:showCatName val="0"/>
          <c:showSerName val="0"/>
          <c:showPercent val="0"/>
          <c:showBubbleSize val="0"/>
        </c:dLbls>
        <c:smooth val="0"/>
        <c:axId val="249533104"/>
        <c:axId val="249534088"/>
      </c:lineChart>
      <c:dateAx>
        <c:axId val="249533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534088"/>
        <c:crosses val="autoZero"/>
        <c:auto val="1"/>
        <c:lblOffset val="100"/>
        <c:baseTimeUnit val="days"/>
      </c:dateAx>
      <c:valAx>
        <c:axId val="24953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53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MIT Enterprise Forum Saudi Arabia</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4.2515199183708E-3</c:v>
                </c:pt>
                <c:pt idx="2">
                  <c:v>0</c:v>
                </c:pt>
                <c:pt idx="3">
                  <c:v>0</c:v>
                </c:pt>
                <c:pt idx="4">
                  <c:v>2.1274785124670002E-3</c:v>
                </c:pt>
                <c:pt idx="5">
                  <c:v>0</c:v>
                </c:pt>
                <c:pt idx="6">
                  <c:v>0</c:v>
                </c:pt>
                <c:pt idx="7">
                  <c:v>0</c:v>
                </c:pt>
                <c:pt idx="8">
                  <c:v>0</c:v>
                </c:pt>
                <c:pt idx="9">
                  <c:v>0</c:v>
                </c:pt>
                <c:pt idx="10">
                  <c:v>0</c:v>
                </c:pt>
                <c:pt idx="11">
                  <c:v>4.2555002340525002E-3</c:v>
                </c:pt>
                <c:pt idx="12">
                  <c:v>8.5124494573312996E-3</c:v>
                </c:pt>
                <c:pt idx="13">
                  <c:v>8.5135365230716992E-3</c:v>
                </c:pt>
                <c:pt idx="14">
                  <c:v>1.7809754920742999</c:v>
                </c:pt>
                <c:pt idx="15">
                  <c:v>2.9803721207476E-2</c:v>
                </c:pt>
                <c:pt idx="16">
                  <c:v>0</c:v>
                </c:pt>
                <c:pt idx="17">
                  <c:v>0</c:v>
                </c:pt>
                <c:pt idx="18">
                  <c:v>0</c:v>
                </c:pt>
                <c:pt idx="19">
                  <c:v>1.4899323145033999E-2</c:v>
                </c:pt>
                <c:pt idx="20">
                  <c:v>4.2545949625596002E-3</c:v>
                </c:pt>
                <c:pt idx="21">
                  <c:v>0</c:v>
                </c:pt>
                <c:pt idx="22">
                  <c:v>8.5037629150898995E-3</c:v>
                </c:pt>
                <c:pt idx="23">
                  <c:v>0</c:v>
                </c:pt>
                <c:pt idx="24">
                  <c:v>6.3602442333785996E-3</c:v>
                </c:pt>
                <c:pt idx="25">
                  <c:v>0</c:v>
                </c:pt>
                <c:pt idx="26">
                  <c:v>0</c:v>
                </c:pt>
                <c:pt idx="27">
                  <c:v>1.4123096912691E-3</c:v>
                </c:pt>
                <c:pt idx="28">
                  <c:v>1.2708095056551001E-2</c:v>
                </c:pt>
                <c:pt idx="29">
                  <c:v>0</c:v>
                </c:pt>
              </c:numCache>
            </c:numRef>
          </c:val>
          <c:smooth val="0"/>
          <c:extLst>
            <c:ext xmlns:c16="http://schemas.microsoft.com/office/drawing/2014/chart" uri="{C3380CC4-5D6E-409C-BE32-E72D297353CC}">
              <c16:uniqueId val="{00000000-08FD-4C21-B428-BC9FEBB3F677}"/>
            </c:ext>
          </c:extLst>
        </c:ser>
        <c:dLbls>
          <c:showLegendKey val="0"/>
          <c:showVal val="0"/>
          <c:showCatName val="0"/>
          <c:showSerName val="0"/>
          <c:showPercent val="0"/>
          <c:showBubbleSize val="0"/>
        </c:dLbls>
        <c:smooth val="0"/>
        <c:axId val="296704952"/>
        <c:axId val="296708888"/>
      </c:lineChart>
      <c:dateAx>
        <c:axId val="29670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08888"/>
        <c:crosses val="autoZero"/>
        <c:auto val="1"/>
        <c:lblOffset val="100"/>
        <c:baseTimeUnit val="days"/>
      </c:dateAx>
      <c:valAx>
        <c:axId val="29670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0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MIT Enterprise Forum Saudi Arabia</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-2.5501530091806002E-2</c:v>
                </c:pt>
                <c:pt idx="1">
                  <c:v>-8.5026783436783007E-3</c:v>
                </c:pt>
                <c:pt idx="2">
                  <c:v>-3.8265306122449001E-2</c:v>
                </c:pt>
                <c:pt idx="3">
                  <c:v>-2.1266641146697001E-2</c:v>
                </c:pt>
                <c:pt idx="4">
                  <c:v>-2.9779630732578999E-2</c:v>
                </c:pt>
                <c:pt idx="5">
                  <c:v>-2.1277501170262999E-2</c:v>
                </c:pt>
                <c:pt idx="6">
                  <c:v>4.2564058908658E-3</c:v>
                </c:pt>
                <c:pt idx="7">
                  <c:v>7.6612045115982005E-2</c:v>
                </c:pt>
                <c:pt idx="8">
                  <c:v>0</c:v>
                </c:pt>
                <c:pt idx="9">
                  <c:v>-2.9770765108663E-2</c:v>
                </c:pt>
                <c:pt idx="10">
                  <c:v>-1.7016931847187999E-2</c:v>
                </c:pt>
                <c:pt idx="11">
                  <c:v>-2.5529742149604E-2</c:v>
                </c:pt>
                <c:pt idx="12">
                  <c:v>-8.5120871637725994E-3</c:v>
                </c:pt>
                <c:pt idx="13">
                  <c:v>-1.2769217672597E-2</c:v>
                </c:pt>
                <c:pt idx="14">
                  <c:v>-1.7027797880039001E-2</c:v>
                </c:pt>
                <c:pt idx="15">
                  <c:v>0</c:v>
                </c:pt>
                <c:pt idx="16">
                  <c:v>-4.2576744582109001E-3</c:v>
                </c:pt>
                <c:pt idx="17">
                  <c:v>-4.2578557438474E-3</c:v>
                </c:pt>
                <c:pt idx="18">
                  <c:v>0</c:v>
                </c:pt>
                <c:pt idx="19">
                  <c:v>5.1096444539066997E-2</c:v>
                </c:pt>
                <c:pt idx="20">
                  <c:v>5.9582074307357999E-2</c:v>
                </c:pt>
                <c:pt idx="21">
                  <c:v>8.5066564586789E-3</c:v>
                </c:pt>
                <c:pt idx="22">
                  <c:v>5.5288563773231998E-2</c:v>
                </c:pt>
                <c:pt idx="23">
                  <c:v>0.16577403723539999</c:v>
                </c:pt>
                <c:pt idx="24">
                  <c:v>0.16125610014853001</c:v>
                </c:pt>
                <c:pt idx="25">
                  <c:v>0</c:v>
                </c:pt>
                <c:pt idx="26">
                  <c:v>-1.27102486972E-2</c:v>
                </c:pt>
                <c:pt idx="27">
                  <c:v>2.1186440677966E-2</c:v>
                </c:pt>
                <c:pt idx="28">
                  <c:v>2.1181952976064001E-2</c:v>
                </c:pt>
                <c:pt idx="29">
                  <c:v>5.5061414654807003E-2</c:v>
                </c:pt>
              </c:numCache>
            </c:numRef>
          </c:val>
          <c:smooth val="0"/>
          <c:extLst>
            <c:ext xmlns:c16="http://schemas.microsoft.com/office/drawing/2014/chart" uri="{C3380CC4-5D6E-409C-BE32-E72D297353CC}">
              <c16:uniqueId val="{00000000-54A2-4142-939E-C7C76A536B86}"/>
            </c:ext>
          </c:extLst>
        </c:ser>
        <c:dLbls>
          <c:showLegendKey val="0"/>
          <c:showVal val="0"/>
          <c:showCatName val="0"/>
          <c:showSerName val="0"/>
          <c:showPercent val="0"/>
          <c:showBubbleSize val="0"/>
        </c:dLbls>
        <c:smooth val="0"/>
        <c:axId val="298791424"/>
        <c:axId val="298796016"/>
      </c:lineChart>
      <c:dateAx>
        <c:axId val="298791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96016"/>
        <c:crosses val="autoZero"/>
        <c:auto val="1"/>
        <c:lblOffset val="100"/>
        <c:baseTimeUnit val="days"/>
      </c:dateAx>
      <c:valAx>
        <c:axId val="29879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9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MIT Enterprise Forum Saudi Arabia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7301-49D7-B823-00CBACD0A216}"/>
            </c:ext>
          </c:extLst>
        </c:ser>
        <c:dLbls>
          <c:showLegendKey val="0"/>
          <c:showVal val="0"/>
          <c:showCatName val="0"/>
          <c:showSerName val="0"/>
          <c:showPercent val="0"/>
          <c:showBubbleSize val="0"/>
        </c:dLbls>
        <c:axId val="362016528"/>
        <c:axId val="362017512"/>
      </c:radarChart>
      <c:catAx>
        <c:axId val="36201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17512"/>
        <c:crosses val="autoZero"/>
        <c:auto val="1"/>
        <c:lblAlgn val="ctr"/>
        <c:lblOffset val="100"/>
        <c:noMultiLvlLbl val="0"/>
      </c:catAx>
      <c:valAx>
        <c:axId val="362017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1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B8FEA-DCC8-489E-9086-45C194899372}"/>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5AAFA199-7B90-4946-885D-3B2F064D8EE1}"/>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E0EDF43C-C79D-4254-BC54-B650296F346B}"/>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166584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4391A-BFFB-42AE-9445-3FC0EBF9019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C6C7647-CF4B-4583-959A-41F5907516BB}"/>
              </a:ext>
            </a:extLst>
          </p:cNvPr>
          <p:cNvGraphicFramePr>
            <a:graphicFrameLocks noGrp="1"/>
          </p:cNvGraphicFramePr>
          <p:nvPr>
            <p:ph type="chart" sz="quarter" idx="13"/>
            <p:extLst>
              <p:ext uri="{D42A27DB-BD31-4B8C-83A1-F6EECF244321}">
                <p14:modId xmlns:p14="http://schemas.microsoft.com/office/powerpoint/2010/main" val="204209983"/>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0097BE-32E4-4195-AFF0-C7047746A709}"/>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22169536-E718-4858-A8E1-C1D07D59CE0A}"/>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835570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1404465-8819-4C15-9A1D-12731EB942EF}"/>
              </a:ext>
            </a:extLst>
          </p:cNvPr>
          <p:cNvGraphicFramePr>
            <a:graphicFrameLocks noGrp="1"/>
          </p:cNvGraphicFramePr>
          <p:nvPr>
            <p:ph type="tbl" sz="quarter" idx="13"/>
            <p:extLst>
              <p:ext uri="{D42A27DB-BD31-4B8C-83A1-F6EECF244321}">
                <p14:modId xmlns:p14="http://schemas.microsoft.com/office/powerpoint/2010/main" val="138201936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9861074"/>
                    </a:ext>
                  </a:extLst>
                </a:gridCol>
                <a:gridCol w="740664">
                  <a:extLst>
                    <a:ext uri="{9D8B030D-6E8A-4147-A177-3AD203B41FA5}">
                      <a16:colId xmlns:a16="http://schemas.microsoft.com/office/drawing/2014/main" val="3203860949"/>
                    </a:ext>
                  </a:extLst>
                </a:gridCol>
                <a:gridCol w="740664">
                  <a:extLst>
                    <a:ext uri="{9D8B030D-6E8A-4147-A177-3AD203B41FA5}">
                      <a16:colId xmlns:a16="http://schemas.microsoft.com/office/drawing/2014/main" val="3297276032"/>
                    </a:ext>
                  </a:extLst>
                </a:gridCol>
                <a:gridCol w="740664">
                  <a:extLst>
                    <a:ext uri="{9D8B030D-6E8A-4147-A177-3AD203B41FA5}">
                      <a16:colId xmlns:a16="http://schemas.microsoft.com/office/drawing/2014/main" val="2169198566"/>
                    </a:ext>
                  </a:extLst>
                </a:gridCol>
                <a:gridCol w="740664">
                  <a:extLst>
                    <a:ext uri="{9D8B030D-6E8A-4147-A177-3AD203B41FA5}">
                      <a16:colId xmlns:a16="http://schemas.microsoft.com/office/drawing/2014/main" val="2708106198"/>
                    </a:ext>
                  </a:extLst>
                </a:gridCol>
                <a:gridCol w="740664">
                  <a:extLst>
                    <a:ext uri="{9D8B030D-6E8A-4147-A177-3AD203B41FA5}">
                      <a16:colId xmlns:a16="http://schemas.microsoft.com/office/drawing/2014/main" val="3576100696"/>
                    </a:ext>
                  </a:extLst>
                </a:gridCol>
                <a:gridCol w="740664">
                  <a:extLst>
                    <a:ext uri="{9D8B030D-6E8A-4147-A177-3AD203B41FA5}">
                      <a16:colId xmlns:a16="http://schemas.microsoft.com/office/drawing/2014/main" val="3853605875"/>
                    </a:ext>
                  </a:extLst>
                </a:gridCol>
                <a:gridCol w="740664">
                  <a:extLst>
                    <a:ext uri="{9D8B030D-6E8A-4147-A177-3AD203B41FA5}">
                      <a16:colId xmlns:a16="http://schemas.microsoft.com/office/drawing/2014/main" val="2268899762"/>
                    </a:ext>
                  </a:extLst>
                </a:gridCol>
                <a:gridCol w="740664">
                  <a:extLst>
                    <a:ext uri="{9D8B030D-6E8A-4147-A177-3AD203B41FA5}">
                      <a16:colId xmlns:a16="http://schemas.microsoft.com/office/drawing/2014/main" val="1094655097"/>
                    </a:ext>
                  </a:extLst>
                </a:gridCol>
                <a:gridCol w="740664">
                  <a:extLst>
                    <a:ext uri="{9D8B030D-6E8A-4147-A177-3AD203B41FA5}">
                      <a16:colId xmlns:a16="http://schemas.microsoft.com/office/drawing/2014/main" val="11842154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16428989"/>
                  </a:ext>
                </a:extLst>
              </a:tr>
              <a:tr h="370840">
                <a:tc>
                  <a:txBody>
                    <a:bodyPr/>
                    <a:lstStyle/>
                    <a:p>
                      <a:r>
                        <a:rPr lang="en-US" sz="1000"/>
                        <a:t>MIT Enterprise Forum Saudi Arabia</a:t>
                      </a:r>
                    </a:p>
                  </a:txBody>
                  <a:tcPr/>
                </a:tc>
                <a:tc>
                  <a:txBody>
                    <a:bodyPr/>
                    <a:lstStyle/>
                    <a:p>
                      <a:r>
                        <a:rPr lang="en-US" sz="1000"/>
                        <a:t>23623</a:t>
                      </a:r>
                    </a:p>
                  </a:txBody>
                  <a:tcPr/>
                </a:tc>
                <a:tc>
                  <a:txBody>
                    <a:bodyPr/>
                    <a:lstStyle/>
                    <a:p>
                      <a:r>
                        <a:rPr lang="en-US" sz="1000"/>
                        <a:t>95</a:t>
                      </a:r>
                    </a:p>
                  </a:txBody>
                  <a:tcPr/>
                </a:tc>
                <a:tc>
                  <a:txBody>
                    <a:bodyPr/>
                    <a:lstStyle/>
                    <a:p>
                      <a:r>
                        <a:rPr lang="en-US" sz="1000"/>
                        <a:t>32</a:t>
                      </a:r>
                    </a:p>
                  </a:txBody>
                  <a:tcPr/>
                </a:tc>
                <a:tc>
                  <a:txBody>
                    <a:bodyPr/>
                    <a:lstStyle/>
                    <a:p>
                      <a:r>
                        <a:rPr lang="en-US" sz="1000"/>
                        <a:t>1259</a:t>
                      </a:r>
                    </a:p>
                  </a:txBody>
                  <a:tcPr/>
                </a:tc>
                <a:tc>
                  <a:txBody>
                    <a:bodyPr/>
                    <a:lstStyle/>
                    <a:p>
                      <a:r>
                        <a:rPr lang="en-US" sz="1000"/>
                        <a:t>19</a:t>
                      </a:r>
                    </a:p>
                  </a:txBody>
                  <a:tcPr/>
                </a:tc>
                <a:tc>
                  <a:txBody>
                    <a:bodyPr/>
                    <a:lstStyle/>
                    <a:p>
                      <a:r>
                        <a:rPr lang="en-US" sz="1000"/>
                        <a:t>16</a:t>
                      </a:r>
                    </a:p>
                  </a:txBody>
                  <a:tcPr/>
                </a:tc>
                <a:tc>
                  <a:txBody>
                    <a:bodyPr/>
                    <a:lstStyle/>
                    <a:p>
                      <a:r>
                        <a:rPr lang="en-US" sz="1000"/>
                        <a:t>0</a:t>
                      </a:r>
                    </a:p>
                  </a:txBody>
                  <a:tcPr/>
                </a:tc>
                <a:tc>
                  <a:txBody>
                    <a:bodyPr/>
                    <a:lstStyle/>
                    <a:p>
                      <a:r>
                        <a:rPr lang="en-US" sz="1000"/>
                        <a:t>0.1715%</a:t>
                      </a:r>
                    </a:p>
                  </a:txBody>
                  <a:tcPr/>
                </a:tc>
                <a:tc>
                  <a:txBody>
                    <a:bodyPr/>
                    <a:lstStyle/>
                    <a:p>
                      <a:r>
                        <a:rPr lang="en-US" sz="1000"/>
                        <a:t>0.0%</a:t>
                      </a:r>
                    </a:p>
                  </a:txBody>
                  <a:tcPr/>
                </a:tc>
                <a:extLst>
                  <a:ext uri="{0D108BD9-81ED-4DB2-BD59-A6C34878D82A}">
                    <a16:rowId xmlns:a16="http://schemas.microsoft.com/office/drawing/2014/main" val="3196700907"/>
                  </a:ext>
                </a:extLst>
              </a:tr>
            </a:tbl>
          </a:graphicData>
        </a:graphic>
      </p:graphicFrame>
      <p:sp>
        <p:nvSpPr>
          <p:cNvPr id="3" name="Title 2">
            <a:extLst>
              <a:ext uri="{FF2B5EF4-FFF2-40B4-BE49-F238E27FC236}">
                <a16:creationId xmlns:a16="http://schemas.microsoft.com/office/drawing/2014/main" id="{4E0C40F6-3478-4218-B2CF-03FE439E2B61}"/>
              </a:ext>
            </a:extLst>
          </p:cNvPr>
          <p:cNvSpPr>
            <a:spLocks noGrp="1"/>
          </p:cNvSpPr>
          <p:nvPr>
            <p:ph type="title"/>
          </p:nvPr>
        </p:nvSpPr>
        <p:spPr/>
        <p:txBody>
          <a:bodyPr/>
          <a:lstStyle/>
          <a:p>
            <a:r>
              <a:rPr lang="en-US"/>
              <a:t>Facebook Key Metrics Table</a:t>
            </a:r>
          </a:p>
        </p:txBody>
      </p:sp>
      <p:sp>
        <p:nvSpPr>
          <p:cNvPr id="4" name="Text Placeholder 3">
            <a:extLst>
              <a:ext uri="{FF2B5EF4-FFF2-40B4-BE49-F238E27FC236}">
                <a16:creationId xmlns:a16="http://schemas.microsoft.com/office/drawing/2014/main" id="{99E19A3F-135C-4528-B8B2-C5A04C70A41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899902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365C4-2470-4206-BDE0-E61914C8C8A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DF8A7ABE-F317-4E83-90A0-99C4D14DA0C8}"/>
              </a:ext>
            </a:extLst>
          </p:cNvPr>
          <p:cNvGraphicFramePr>
            <a:graphicFrameLocks noGrp="1"/>
          </p:cNvGraphicFramePr>
          <p:nvPr>
            <p:ph type="chart" sz="quarter" idx="13"/>
            <p:extLst>
              <p:ext uri="{D42A27DB-BD31-4B8C-83A1-F6EECF244321}">
                <p14:modId xmlns:p14="http://schemas.microsoft.com/office/powerpoint/2010/main" val="2697410837"/>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FA23DE-BC89-4DEA-B7B9-C6AA894C02F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9CB3975-3253-493F-AECB-D7FD4A0C21DE}"/>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379741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CC710-649D-4CCA-9E25-E5848AA860E1}"/>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C5C149AB-11FF-4453-82B1-4022CA0E111E}"/>
              </a:ext>
            </a:extLst>
          </p:cNvPr>
          <p:cNvGraphicFramePr>
            <a:graphicFrameLocks noGrp="1"/>
          </p:cNvGraphicFramePr>
          <p:nvPr>
            <p:ph type="chart" sz="quarter" idx="13"/>
            <p:extLst>
              <p:ext uri="{D42A27DB-BD31-4B8C-83A1-F6EECF244321}">
                <p14:modId xmlns:p14="http://schemas.microsoft.com/office/powerpoint/2010/main" val="552817753"/>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424B78-8FAB-479B-A61D-624AE8D32D5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1CE28668-F398-4D32-BC80-CD4E3AFB200E}"/>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027670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682FF33-FD58-4A2A-BEA4-B6C65C3E08BF}"/>
              </a:ext>
            </a:extLst>
          </p:cNvPr>
          <p:cNvGraphicFramePr>
            <a:graphicFrameLocks noGrp="1"/>
          </p:cNvGraphicFramePr>
          <p:nvPr>
            <p:ph type="tbl" sz="quarter" idx="13"/>
            <p:extLst>
              <p:ext uri="{D42A27DB-BD31-4B8C-83A1-F6EECF244321}">
                <p14:modId xmlns:p14="http://schemas.microsoft.com/office/powerpoint/2010/main" val="162841970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70104983"/>
                    </a:ext>
                  </a:extLst>
                </a:gridCol>
                <a:gridCol w="658368">
                  <a:extLst>
                    <a:ext uri="{9D8B030D-6E8A-4147-A177-3AD203B41FA5}">
                      <a16:colId xmlns:a16="http://schemas.microsoft.com/office/drawing/2014/main" val="2587582657"/>
                    </a:ext>
                  </a:extLst>
                </a:gridCol>
                <a:gridCol w="658368">
                  <a:extLst>
                    <a:ext uri="{9D8B030D-6E8A-4147-A177-3AD203B41FA5}">
                      <a16:colId xmlns:a16="http://schemas.microsoft.com/office/drawing/2014/main" val="1580435053"/>
                    </a:ext>
                  </a:extLst>
                </a:gridCol>
                <a:gridCol w="658368">
                  <a:extLst>
                    <a:ext uri="{9D8B030D-6E8A-4147-A177-3AD203B41FA5}">
                      <a16:colId xmlns:a16="http://schemas.microsoft.com/office/drawing/2014/main" val="2651157718"/>
                    </a:ext>
                  </a:extLst>
                </a:gridCol>
                <a:gridCol w="658368">
                  <a:extLst>
                    <a:ext uri="{9D8B030D-6E8A-4147-A177-3AD203B41FA5}">
                      <a16:colId xmlns:a16="http://schemas.microsoft.com/office/drawing/2014/main" val="1735982970"/>
                    </a:ext>
                  </a:extLst>
                </a:gridCol>
                <a:gridCol w="658368">
                  <a:extLst>
                    <a:ext uri="{9D8B030D-6E8A-4147-A177-3AD203B41FA5}">
                      <a16:colId xmlns:a16="http://schemas.microsoft.com/office/drawing/2014/main" val="2020668542"/>
                    </a:ext>
                  </a:extLst>
                </a:gridCol>
                <a:gridCol w="658368">
                  <a:extLst>
                    <a:ext uri="{9D8B030D-6E8A-4147-A177-3AD203B41FA5}">
                      <a16:colId xmlns:a16="http://schemas.microsoft.com/office/drawing/2014/main" val="2317419132"/>
                    </a:ext>
                  </a:extLst>
                </a:gridCol>
                <a:gridCol w="658368">
                  <a:extLst>
                    <a:ext uri="{9D8B030D-6E8A-4147-A177-3AD203B41FA5}">
                      <a16:colId xmlns:a16="http://schemas.microsoft.com/office/drawing/2014/main" val="4071943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1445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- 2017-11-30 09:48:07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بكجها احد المشاركين في مسابقة منتدى إم آي تي للشركات الناشئة في السعودیة العام الماضي، ِقدر يتميز بطريقته!
وانت كمان تقدر! 
مهما كانت فكرتك #اصنع_بكرة وسجل الآن.
انضموا الآن و شاركونا في رحلة مسابقة منتدى إم آي تي للشركات الناشئة في السعودیة لعام2017
زوروا موقعنا الآن للاشتراك </a:t>
                      </a:r>
                      <a:r>
                        <a:rPr kumimoji="0" lang="en-US" sz="1000" b="0" i="0" u="none" strike="noStrike" kern="1200" cap="none" spc="0" normalizeH="0" baseline="0" noProof="0">
                          <a:ln>
                            <a:noFill/>
                          </a:ln>
                          <a:solidFill>
                            <a:prstClr val="black"/>
                          </a:solidFill>
                          <a:effectLst/>
                          <a:uLnTx/>
                          <a:uFillTx/>
                          <a:latin typeface="+mn-lt"/>
                          <a:ea typeface="+mn-ea"/>
                          <a:cs typeface="+mn-cs"/>
                        </a:rPr>
                        <a:t>www.mitefsaudi.org  
MITEFSaudi##</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#اصنع_بكرة #الريادة_اسلوبي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Packageha was one of the participants in MIT Enterprise Forum (MITEF) Saudi Arabia last year and they were able to excel!
You also can!
Whatever your idea is, #Create_tomorrow and register Now! 
Visit our website to register www.mitefsaudi.org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048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- 2017-11-29 10:04:31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مهما كانت فكرتك أو مشروعك أو مشاركتك متكررة حتقدر تنجح وتتميز إذا عندك العزيمة.
شاركنا الآن في مسابقة منتدى إم آي تي للشركات الناشئة في السعودیةزوروا موقعنا الآن للاشتراك </a:t>
                      </a:r>
                      <a:r>
                        <a:rPr kumimoji="0" lang="en-US" sz="1000" b="0" i="0" u="none" strike="noStrike" kern="1200" cap="none" spc="0" normalizeH="0" baseline="0" noProof="0">
                          <a:ln>
                            <a:noFill/>
                          </a:ln>
                          <a:solidFill>
                            <a:prstClr val="black"/>
                          </a:solidFill>
                          <a:effectLst/>
                          <a:uLnTx/>
                          <a:uFillTx/>
                          <a:latin typeface="+mn-lt"/>
                          <a:ea typeface="+mn-ea"/>
                          <a:cs typeface="+mn-cs"/>
                        </a:rPr>
                        <a:t>www.mitefsaudi.org  
No matter what your business idea is, you can bring it to life with your strong will and passion.
@sectionb_sa 
Visit our website to register www.mitefsaudi.org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#اصنع_بكرة #الريادة_اسلوبي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MITSaudi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5904629"/>
                  </a:ext>
                </a:extLst>
              </a:tr>
            </a:tbl>
          </a:graphicData>
        </a:graphic>
      </p:graphicFrame>
      <p:sp>
        <p:nvSpPr>
          <p:cNvPr id="3" name="Title 2">
            <a:extLst>
              <a:ext uri="{FF2B5EF4-FFF2-40B4-BE49-F238E27FC236}">
                <a16:creationId xmlns:a16="http://schemas.microsoft.com/office/drawing/2014/main" id="{1AF8CA94-0B0E-4FB8-A28B-8219D54CF053}"/>
              </a:ext>
            </a:extLst>
          </p:cNvPr>
          <p:cNvSpPr>
            <a:spLocks noGrp="1"/>
          </p:cNvSpPr>
          <p:nvPr>
            <p:ph type="title"/>
          </p:nvPr>
        </p:nvSpPr>
        <p:spPr/>
        <p:txBody>
          <a:bodyPr/>
          <a:lstStyle/>
          <a:p>
            <a:r>
              <a:rPr lang="en-US"/>
              <a:t>Facebook Own Posts Table - 1 of 8</a:t>
            </a:r>
          </a:p>
        </p:txBody>
      </p:sp>
      <p:sp>
        <p:nvSpPr>
          <p:cNvPr id="4" name="Text Placeholder 3">
            <a:extLst>
              <a:ext uri="{FF2B5EF4-FFF2-40B4-BE49-F238E27FC236}">
                <a16:creationId xmlns:a16="http://schemas.microsoft.com/office/drawing/2014/main" id="{52B212AA-2BE2-479E-A8D0-807896176C5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505933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8D88E4A-3C6E-45EB-B5C1-8B4447A1101B}"/>
              </a:ext>
            </a:extLst>
          </p:cNvPr>
          <p:cNvGraphicFramePr>
            <a:graphicFrameLocks noGrp="1"/>
          </p:cNvGraphicFramePr>
          <p:nvPr>
            <p:ph type="tbl" sz="quarter" idx="13"/>
            <p:extLst>
              <p:ext uri="{D42A27DB-BD31-4B8C-83A1-F6EECF244321}">
                <p14:modId xmlns:p14="http://schemas.microsoft.com/office/powerpoint/2010/main" val="413464824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209423"/>
                    </a:ext>
                  </a:extLst>
                </a:gridCol>
                <a:gridCol w="658368">
                  <a:extLst>
                    <a:ext uri="{9D8B030D-6E8A-4147-A177-3AD203B41FA5}">
                      <a16:colId xmlns:a16="http://schemas.microsoft.com/office/drawing/2014/main" val="1919272511"/>
                    </a:ext>
                  </a:extLst>
                </a:gridCol>
                <a:gridCol w="658368">
                  <a:extLst>
                    <a:ext uri="{9D8B030D-6E8A-4147-A177-3AD203B41FA5}">
                      <a16:colId xmlns:a16="http://schemas.microsoft.com/office/drawing/2014/main" val="1459851780"/>
                    </a:ext>
                  </a:extLst>
                </a:gridCol>
                <a:gridCol w="658368">
                  <a:extLst>
                    <a:ext uri="{9D8B030D-6E8A-4147-A177-3AD203B41FA5}">
                      <a16:colId xmlns:a16="http://schemas.microsoft.com/office/drawing/2014/main" val="2798201082"/>
                    </a:ext>
                  </a:extLst>
                </a:gridCol>
                <a:gridCol w="658368">
                  <a:extLst>
                    <a:ext uri="{9D8B030D-6E8A-4147-A177-3AD203B41FA5}">
                      <a16:colId xmlns:a16="http://schemas.microsoft.com/office/drawing/2014/main" val="1246426052"/>
                    </a:ext>
                  </a:extLst>
                </a:gridCol>
                <a:gridCol w="658368">
                  <a:extLst>
                    <a:ext uri="{9D8B030D-6E8A-4147-A177-3AD203B41FA5}">
                      <a16:colId xmlns:a16="http://schemas.microsoft.com/office/drawing/2014/main" val="4139556837"/>
                    </a:ext>
                  </a:extLst>
                </a:gridCol>
                <a:gridCol w="658368">
                  <a:extLst>
                    <a:ext uri="{9D8B030D-6E8A-4147-A177-3AD203B41FA5}">
                      <a16:colId xmlns:a16="http://schemas.microsoft.com/office/drawing/2014/main" val="3795427235"/>
                    </a:ext>
                  </a:extLst>
                </a:gridCol>
                <a:gridCol w="658368">
                  <a:extLst>
                    <a:ext uri="{9D8B030D-6E8A-4147-A177-3AD203B41FA5}">
                      <a16:colId xmlns:a16="http://schemas.microsoft.com/office/drawing/2014/main" val="1294632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2450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- 2017-11-28 16:12:31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لايفوتكم مشاركتنا بمركز سيدانة الثقافي في جدة يوم ٢٩ نوفمبر الساعه ٥ ونصف مساءً (الدعوة خاصة للنساء) #نساء_في_التقنية 
سجلي الآن:
</a:t>
                      </a:r>
                      <a:r>
                        <a:rPr kumimoji="0" lang="en-US" sz="1000" b="0" i="0" u="none" strike="noStrike" kern="1200" cap="none" spc="0" normalizeH="0" baseline="0" noProof="0">
                          <a:ln>
                            <a:noFill/>
                          </a:ln>
                          <a:solidFill>
                            <a:prstClr val="black"/>
                          </a:solidFill>
                          <a:effectLst/>
                          <a:uLnTx/>
                          <a:uFillTx/>
                          <a:latin typeface="+mn-lt"/>
                          <a:ea typeface="+mn-ea"/>
                          <a:cs typeface="+mn-cs"/>
                        </a:rPr>
                        <a:t>https://techniya.com/women 
#</a:t>
                      </a:r>
                      <a:r>
                        <a:rPr kumimoji="0" lang="ar-AE" sz="1000" b="0" i="0" u="none" strike="noStrike" kern="1200" cap="none" spc="0" normalizeH="0" baseline="0" noProof="0">
                          <a:ln>
                            <a:noFill/>
                          </a:ln>
                          <a:solidFill>
                            <a:prstClr val="black"/>
                          </a:solidFill>
                          <a:effectLst/>
                          <a:uLnTx/>
                          <a:uFillTx/>
                          <a:latin typeface="+mn-lt"/>
                          <a:ea typeface="+mn-ea"/>
                          <a:cs typeface="+mn-cs"/>
                        </a:rPr>
                        <a:t>اصنع_بكرة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MITSaudi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3996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- 2017-11-28 08:54:23</a:t>
                      </a:r>
                      <a:r>
                        <a:rPr kumimoji="0" lang="en-US" sz="1000" b="0" i="0" u="none" strike="noStrike" kern="1200" cap="none" spc="0" normalizeH="0" baseline="0" noProof="0">
                          <a:ln>
                            <a:noFill/>
                          </a:ln>
                          <a:solidFill>
                            <a:prstClr val="black"/>
                          </a:solidFill>
                          <a:effectLst/>
                          <a:uLnTx/>
                          <a:uFillTx/>
                          <a:latin typeface="+mn-lt"/>
                          <a:ea typeface="+mn-ea"/>
                          <a:cs typeface="+mn-cs"/>
                        </a:rPr>
                        <a:t>
‏Don’t miss the chance and apply now to MIT Enterprise Forum (MITEF) Saudi Arabia!‏Your road to success is a click away!
‏Visit our website to register http://www.mitefsaudi.org/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#اصنع_بكرة #الريادة_اسلوبي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MITEFSaudi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535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- 2017-11-28 08:51:11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الفرصة جات لعندك لا تضيعها !
 تقدم الآن في مسابقة منتدى إم آي تي للشركات الناشئة في السعودیةزوروا موقعنا الآن للاشتراك </a:t>
                      </a:r>
                      <a:r>
                        <a:rPr kumimoji="0" lang="en-US" sz="1000" b="0" i="0" u="none" strike="noStrike" kern="1200" cap="none" spc="0" normalizeH="0" baseline="0" noProof="0">
                          <a:ln>
                            <a:noFill/>
                          </a:ln>
                          <a:solidFill>
                            <a:prstClr val="black"/>
                          </a:solidFill>
                          <a:effectLst/>
                          <a:uLnTx/>
                          <a:uFillTx/>
                          <a:latin typeface="+mn-lt"/>
                          <a:ea typeface="+mn-ea"/>
                          <a:cs typeface="+mn-cs"/>
                        </a:rPr>
                        <a:t>www.mitefsaudi.org⁩
‏⁧‫#</a:t>
                      </a:r>
                      <a:r>
                        <a:rPr kumimoji="0" lang="ar-AE" sz="1000" b="0" i="0" u="none" strike="noStrike" kern="1200" cap="none" spc="0" normalizeH="0" baseline="0" noProof="0">
                          <a:ln>
                            <a:noFill/>
                          </a:ln>
                          <a:solidFill>
                            <a:prstClr val="black"/>
                          </a:solidFill>
                          <a:effectLst/>
                          <a:uLnTx/>
                          <a:uFillTx/>
                          <a:latin typeface="+mn-lt"/>
                          <a:ea typeface="+mn-ea"/>
                          <a:cs typeface="+mn-cs"/>
                        </a:rPr>
                        <a:t>اصنع_بكرة‬</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السعودية‬</a:t>
                      </a:r>
                      <a:r>
                        <a:rPr kumimoji="0" lang="en-US" sz="1000" b="0" i="0" u="none" strike="noStrike" kern="1200" cap="none" spc="0" normalizeH="0" baseline="0" noProof="0">
                          <a:ln>
                            <a:noFill/>
                          </a:ln>
                          <a:solidFill>
                            <a:prstClr val="black"/>
                          </a:solidFill>
                          <a:effectLst/>
                          <a:uLnTx/>
                          <a:uFillTx/>
                          <a:latin typeface="+mn-lt"/>
                          <a:ea typeface="+mn-ea"/>
                          <a:cs typeface="+mn-cs"/>
                        </a:rPr>
                        <a:t>⁩‬⁩ ⁦‪#MITSaudi‬⁩ ⁦‪#MITEF2017‬⁩ ⁧‫#</a:t>
                      </a:r>
                      <a:r>
                        <a:rPr kumimoji="0" lang="ar-AE" sz="1000" b="0" i="0" u="none" strike="noStrike" kern="1200" cap="none" spc="0" normalizeH="0" baseline="0" noProof="0">
                          <a:ln>
                            <a:noFill/>
                          </a:ln>
                          <a:solidFill>
                            <a:prstClr val="black"/>
                          </a:solidFill>
                          <a:effectLst/>
                          <a:uLnTx/>
                          <a:uFillTx/>
                          <a:latin typeface="+mn-lt"/>
                          <a:ea typeface="+mn-ea"/>
                          <a:cs typeface="+mn-cs"/>
                        </a:rPr>
                        <a:t>الريادة_اسلوبي‬</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380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- 2017-11-27 07:33:35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تعرفوا اكثر على تجربة المشاركة في مسابقة منتدى إم آي تي للشركات الناشئة في السعودية من خلال احد المشاركين للعام الماضي.
‎تقدم الآن: </a:t>
                      </a:r>
                      <a:r>
                        <a:rPr kumimoji="0" lang="en-US" sz="1000" b="0" i="0" u="none" strike="noStrike" kern="1200" cap="none" spc="0" normalizeH="0" baseline="0" noProof="0">
                          <a:ln>
                            <a:noFill/>
                          </a:ln>
                          <a:solidFill>
                            <a:prstClr val="black"/>
                          </a:solidFill>
                          <a:effectLst/>
                          <a:uLnTx/>
                          <a:uFillTx/>
                          <a:latin typeface="+mn-lt"/>
                          <a:ea typeface="+mn-ea"/>
                          <a:cs typeface="+mn-cs"/>
                        </a:rPr>
                        <a:t>mitefsaudi.org
#</a:t>
                      </a:r>
                      <a:r>
                        <a:rPr kumimoji="0" lang="ar-AE" sz="1000" b="0" i="0" u="none" strike="noStrike" kern="1200" cap="none" spc="0" normalizeH="0" baseline="0" noProof="0">
                          <a:ln>
                            <a:noFill/>
                          </a:ln>
                          <a:solidFill>
                            <a:prstClr val="black"/>
                          </a:solidFill>
                          <a:effectLst/>
                          <a:uLnTx/>
                          <a:uFillTx/>
                          <a:latin typeface="+mn-lt"/>
                          <a:ea typeface="+mn-ea"/>
                          <a:cs typeface="+mn-cs"/>
                        </a:rPr>
                        <a:t>اصنع_بكرة  #السعودية #ستيتشز #</a:t>
                      </a:r>
                      <a:r>
                        <a:rPr kumimoji="0" lang="en-US" sz="1000" b="0" i="0" u="none" strike="noStrike" kern="1200" cap="none" spc="0" normalizeH="0" baseline="0" noProof="0">
                          <a:ln>
                            <a:noFill/>
                          </a:ln>
                          <a:solidFill>
                            <a:prstClr val="black"/>
                          </a:solidFill>
                          <a:effectLst/>
                          <a:uLnTx/>
                          <a:uFillTx/>
                          <a:latin typeface="+mn-lt"/>
                          <a:ea typeface="+mn-ea"/>
                          <a:cs typeface="+mn-cs"/>
                        </a:rPr>
                        <a:t>MITSaudi #MITEF2017 #</a:t>
                      </a:r>
                      <a:r>
                        <a:rPr kumimoji="0" lang="ar-AE" sz="1000" b="0" i="0" u="none" strike="noStrike" kern="1200" cap="none" spc="0" normalizeH="0" baseline="0" noProof="0">
                          <a:ln>
                            <a:noFill/>
                          </a:ln>
                          <a:solidFill>
                            <a:prstClr val="black"/>
                          </a:solidFill>
                          <a:effectLst/>
                          <a:uLnTx/>
                          <a:uFillTx/>
                          <a:latin typeface="+mn-lt"/>
                          <a:ea typeface="+mn-ea"/>
                          <a:cs typeface="+mn-cs"/>
                        </a:rPr>
                        <a:t>الريادة_اسلوبي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0606102"/>
                  </a:ext>
                </a:extLst>
              </a:tr>
            </a:tbl>
          </a:graphicData>
        </a:graphic>
      </p:graphicFrame>
      <p:sp>
        <p:nvSpPr>
          <p:cNvPr id="3" name="Title 2">
            <a:extLst>
              <a:ext uri="{FF2B5EF4-FFF2-40B4-BE49-F238E27FC236}">
                <a16:creationId xmlns:a16="http://schemas.microsoft.com/office/drawing/2014/main" id="{5D2CF967-5EFD-435E-B28F-7C6D319E264F}"/>
              </a:ext>
            </a:extLst>
          </p:cNvPr>
          <p:cNvSpPr>
            <a:spLocks noGrp="1"/>
          </p:cNvSpPr>
          <p:nvPr>
            <p:ph type="title"/>
          </p:nvPr>
        </p:nvSpPr>
        <p:spPr/>
        <p:txBody>
          <a:bodyPr/>
          <a:lstStyle/>
          <a:p>
            <a:r>
              <a:rPr lang="en-US"/>
              <a:t>Facebook Own Posts Table - 2 of 8</a:t>
            </a:r>
          </a:p>
        </p:txBody>
      </p:sp>
      <p:sp>
        <p:nvSpPr>
          <p:cNvPr id="4" name="Text Placeholder 3">
            <a:extLst>
              <a:ext uri="{FF2B5EF4-FFF2-40B4-BE49-F238E27FC236}">
                <a16:creationId xmlns:a16="http://schemas.microsoft.com/office/drawing/2014/main" id="{3B445803-8AD2-440E-B9EC-EA2DA71C272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997887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7BEAF7D-FF34-4CD5-87A2-0350C4A956AE}"/>
              </a:ext>
            </a:extLst>
          </p:cNvPr>
          <p:cNvGraphicFramePr>
            <a:graphicFrameLocks noGrp="1"/>
          </p:cNvGraphicFramePr>
          <p:nvPr>
            <p:ph type="tbl" sz="quarter" idx="13"/>
            <p:extLst>
              <p:ext uri="{D42A27DB-BD31-4B8C-83A1-F6EECF244321}">
                <p14:modId xmlns:p14="http://schemas.microsoft.com/office/powerpoint/2010/main" val="165243784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0109690"/>
                    </a:ext>
                  </a:extLst>
                </a:gridCol>
                <a:gridCol w="658368">
                  <a:extLst>
                    <a:ext uri="{9D8B030D-6E8A-4147-A177-3AD203B41FA5}">
                      <a16:colId xmlns:a16="http://schemas.microsoft.com/office/drawing/2014/main" val="1205347002"/>
                    </a:ext>
                  </a:extLst>
                </a:gridCol>
                <a:gridCol w="658368">
                  <a:extLst>
                    <a:ext uri="{9D8B030D-6E8A-4147-A177-3AD203B41FA5}">
                      <a16:colId xmlns:a16="http://schemas.microsoft.com/office/drawing/2014/main" val="3455473251"/>
                    </a:ext>
                  </a:extLst>
                </a:gridCol>
                <a:gridCol w="658368">
                  <a:extLst>
                    <a:ext uri="{9D8B030D-6E8A-4147-A177-3AD203B41FA5}">
                      <a16:colId xmlns:a16="http://schemas.microsoft.com/office/drawing/2014/main" val="544784751"/>
                    </a:ext>
                  </a:extLst>
                </a:gridCol>
                <a:gridCol w="658368">
                  <a:extLst>
                    <a:ext uri="{9D8B030D-6E8A-4147-A177-3AD203B41FA5}">
                      <a16:colId xmlns:a16="http://schemas.microsoft.com/office/drawing/2014/main" val="236816994"/>
                    </a:ext>
                  </a:extLst>
                </a:gridCol>
                <a:gridCol w="658368">
                  <a:extLst>
                    <a:ext uri="{9D8B030D-6E8A-4147-A177-3AD203B41FA5}">
                      <a16:colId xmlns:a16="http://schemas.microsoft.com/office/drawing/2014/main" val="191511063"/>
                    </a:ext>
                  </a:extLst>
                </a:gridCol>
                <a:gridCol w="658368">
                  <a:extLst>
                    <a:ext uri="{9D8B030D-6E8A-4147-A177-3AD203B41FA5}">
                      <a16:colId xmlns:a16="http://schemas.microsoft.com/office/drawing/2014/main" val="3991266552"/>
                    </a:ext>
                  </a:extLst>
                </a:gridCol>
                <a:gridCol w="658368">
                  <a:extLst>
                    <a:ext uri="{9D8B030D-6E8A-4147-A177-3AD203B41FA5}">
                      <a16:colId xmlns:a16="http://schemas.microsoft.com/office/drawing/2014/main" val="3180069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9418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- 2017-11-25 09:30:04</a:t>
                      </a:r>
                      <a:r>
                        <a:rPr kumimoji="0" lang="en-US" sz="1000" b="0" i="0" u="none" strike="noStrike" kern="1200" cap="none" spc="0" normalizeH="0" baseline="0" noProof="0">
                          <a:ln>
                            <a:noFill/>
                          </a:ln>
                          <a:solidFill>
                            <a:prstClr val="black"/>
                          </a:solidFill>
                          <a:effectLst/>
                          <a:uLnTx/>
                          <a:uFillTx/>
                          <a:latin typeface="+mn-lt"/>
                          <a:ea typeface="+mn-ea"/>
                          <a:cs typeface="+mn-cs"/>
                        </a:rPr>
                        <a:t>
We have pushed the deadline to December 5 ⏳
Don’t miss the chance and apply Now: www.mitefsaudi.org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#اصنع_بكرة #الريادة_اسلوبي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MITSaudi #MITEF2017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6524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- 2017-11-25 09:23:46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مددنا التقديم لمسابقة منتدى إم آي تي للشركات الناشئة في السعودية حتى ٥ ديسمبر! 
لاتفوت الفرصة وتقدم الآن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www.mitefsaudi.org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#اصنع_بكرة #الريادة_اسلوبي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MITSaudi #MITEF2017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6561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- 2017-11-23 10:39:49</a:t>
                      </a:r>
                      <a:r>
                        <a:rPr kumimoji="0" lang="en-US" sz="1000" b="0" i="0" u="none" strike="noStrike" kern="1200" cap="none" spc="0" normalizeH="0" baseline="0" noProof="0">
                          <a:ln>
                            <a:noFill/>
                          </a:ln>
                          <a:solidFill>
                            <a:prstClr val="black"/>
                          </a:solidFill>
                          <a:effectLst/>
                          <a:uLnTx/>
                          <a:uFillTx/>
                          <a:latin typeface="+mn-lt"/>
                          <a:ea typeface="+mn-ea"/>
                          <a:cs typeface="+mn-cs"/>
                        </a:rPr>
                        <a:t>
MIT Enterprise Forum (MITEF) Saudi Arabia will help you get out of the box, network and explore your hidden talent.
Register Now: mitefsaudi.org
#MITSaudi #MITEF2017 #KSA #create_tomorrow #</a:t>
                      </a:r>
                      <a:r>
                        <a:rPr kumimoji="0" lang="ar-AE" sz="1000" b="0" i="0" u="none" strike="noStrike" kern="1200" cap="none" spc="0" normalizeH="0" baseline="0" noProof="0">
                          <a:ln>
                            <a:noFill/>
                          </a:ln>
                          <a:solidFill>
                            <a:prstClr val="black"/>
                          </a:solidFill>
                          <a:effectLst/>
                          <a:uLnTx/>
                          <a:uFillTx/>
                          <a:latin typeface="+mn-lt"/>
                          <a:ea typeface="+mn-ea"/>
                          <a:cs typeface="+mn-cs"/>
                        </a:rPr>
                        <a:t>اصنع_بكرا #اكوابونيكا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3476870"/>
                  </a:ext>
                </a:extLst>
              </a:tr>
            </a:tbl>
          </a:graphicData>
        </a:graphic>
      </p:graphicFrame>
      <p:sp>
        <p:nvSpPr>
          <p:cNvPr id="3" name="Title 2">
            <a:extLst>
              <a:ext uri="{FF2B5EF4-FFF2-40B4-BE49-F238E27FC236}">
                <a16:creationId xmlns:a16="http://schemas.microsoft.com/office/drawing/2014/main" id="{3855BED3-E80F-437C-95D2-A3AFF6F8DF78}"/>
              </a:ext>
            </a:extLst>
          </p:cNvPr>
          <p:cNvSpPr>
            <a:spLocks noGrp="1"/>
          </p:cNvSpPr>
          <p:nvPr>
            <p:ph type="title"/>
          </p:nvPr>
        </p:nvSpPr>
        <p:spPr/>
        <p:txBody>
          <a:bodyPr/>
          <a:lstStyle/>
          <a:p>
            <a:r>
              <a:rPr lang="en-US"/>
              <a:t>Facebook Own Posts Table - 3 of 8</a:t>
            </a:r>
          </a:p>
        </p:txBody>
      </p:sp>
      <p:sp>
        <p:nvSpPr>
          <p:cNvPr id="4" name="Text Placeholder 3">
            <a:extLst>
              <a:ext uri="{FF2B5EF4-FFF2-40B4-BE49-F238E27FC236}">
                <a16:creationId xmlns:a16="http://schemas.microsoft.com/office/drawing/2014/main" id="{DF853298-6047-4D17-BDD0-9C1BFF89403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722526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7C1B07D-BAD5-47E3-8D68-AC8612C95368}"/>
              </a:ext>
            </a:extLst>
          </p:cNvPr>
          <p:cNvGraphicFramePr>
            <a:graphicFrameLocks noGrp="1"/>
          </p:cNvGraphicFramePr>
          <p:nvPr>
            <p:ph type="tbl" sz="quarter" idx="13"/>
            <p:extLst>
              <p:ext uri="{D42A27DB-BD31-4B8C-83A1-F6EECF244321}">
                <p14:modId xmlns:p14="http://schemas.microsoft.com/office/powerpoint/2010/main" val="26605119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47957017"/>
                    </a:ext>
                  </a:extLst>
                </a:gridCol>
                <a:gridCol w="658368">
                  <a:extLst>
                    <a:ext uri="{9D8B030D-6E8A-4147-A177-3AD203B41FA5}">
                      <a16:colId xmlns:a16="http://schemas.microsoft.com/office/drawing/2014/main" val="105967533"/>
                    </a:ext>
                  </a:extLst>
                </a:gridCol>
                <a:gridCol w="658368">
                  <a:extLst>
                    <a:ext uri="{9D8B030D-6E8A-4147-A177-3AD203B41FA5}">
                      <a16:colId xmlns:a16="http://schemas.microsoft.com/office/drawing/2014/main" val="452984749"/>
                    </a:ext>
                  </a:extLst>
                </a:gridCol>
                <a:gridCol w="658368">
                  <a:extLst>
                    <a:ext uri="{9D8B030D-6E8A-4147-A177-3AD203B41FA5}">
                      <a16:colId xmlns:a16="http://schemas.microsoft.com/office/drawing/2014/main" val="4129519755"/>
                    </a:ext>
                  </a:extLst>
                </a:gridCol>
                <a:gridCol w="658368">
                  <a:extLst>
                    <a:ext uri="{9D8B030D-6E8A-4147-A177-3AD203B41FA5}">
                      <a16:colId xmlns:a16="http://schemas.microsoft.com/office/drawing/2014/main" val="427757622"/>
                    </a:ext>
                  </a:extLst>
                </a:gridCol>
                <a:gridCol w="658368">
                  <a:extLst>
                    <a:ext uri="{9D8B030D-6E8A-4147-A177-3AD203B41FA5}">
                      <a16:colId xmlns:a16="http://schemas.microsoft.com/office/drawing/2014/main" val="3818006332"/>
                    </a:ext>
                  </a:extLst>
                </a:gridCol>
                <a:gridCol w="658368">
                  <a:extLst>
                    <a:ext uri="{9D8B030D-6E8A-4147-A177-3AD203B41FA5}">
                      <a16:colId xmlns:a16="http://schemas.microsoft.com/office/drawing/2014/main" val="4005759062"/>
                    </a:ext>
                  </a:extLst>
                </a:gridCol>
                <a:gridCol w="658368">
                  <a:extLst>
                    <a:ext uri="{9D8B030D-6E8A-4147-A177-3AD203B41FA5}">
                      <a16:colId xmlns:a16="http://schemas.microsoft.com/office/drawing/2014/main" val="1954326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18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- 2017-11-22 08:58:41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تقدم الآن في منتدى إم آي تي للشركات الناشئة في السعودية و لا تفوت الفرصة ! ‎فرصة نجاح فكرتك أو مشروعك أو مشاركتك الاجتماعية جات لعندك!!‎زوروا موقعنا الآن للاشتراك
</a:t>
                      </a:r>
                      <a:r>
                        <a:rPr kumimoji="0" lang="en-US" sz="1000" b="0" i="0" u="none" strike="noStrike" kern="1200" cap="none" spc="0" normalizeH="0" baseline="0" noProof="0">
                          <a:ln>
                            <a:noFill/>
                          </a:ln>
                          <a:solidFill>
                            <a:prstClr val="black"/>
                          </a:solidFill>
                          <a:effectLst/>
                          <a:uLnTx/>
                          <a:uFillTx/>
                          <a:latin typeface="+mn-lt"/>
                          <a:ea typeface="+mn-ea"/>
                          <a:cs typeface="+mn-cs"/>
                        </a:rPr>
                        <a:t>mitefsaudi.org
Apply now to MITEF Saudi and don't miss the chance!
Your road to success is a click away!
Visit our website to register 
mitefsaudi.org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a:t>
                      </a:r>
                      <a:r>
                        <a:rPr kumimoji="0" lang="en-US" sz="1000" b="0" i="0" u="none" strike="noStrike" kern="1200" cap="none" spc="0" normalizeH="0" baseline="0" noProof="0">
                          <a:ln>
                            <a:noFill/>
                          </a:ln>
                          <a:solidFill>
                            <a:prstClr val="black"/>
                          </a:solidFill>
                          <a:effectLst/>
                          <a:uLnTx/>
                          <a:uFillTx/>
                          <a:latin typeface="+mn-lt"/>
                          <a:ea typeface="+mn-ea"/>
                          <a:cs typeface="+mn-cs"/>
                        </a:rPr>
                        <a:t>MITEFSaudi‎#</a:t>
                      </a:r>
                      <a:r>
                        <a:rPr kumimoji="0" lang="ar-AE" sz="1000" b="0" i="0" u="none" strike="noStrike" kern="1200" cap="none" spc="0" normalizeH="0" baseline="0" noProof="0">
                          <a:ln>
                            <a:noFill/>
                          </a:ln>
                          <a:solidFill>
                            <a:prstClr val="black"/>
                          </a:solidFill>
                          <a:effectLst/>
                          <a:uLnTx/>
                          <a:uFillTx/>
                          <a:latin typeface="+mn-lt"/>
                          <a:ea typeface="+mn-ea"/>
                          <a:cs typeface="+mn-cs"/>
                        </a:rPr>
                        <a:t>اصنع_بكرة #الريادة_اسلوبي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473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- 2017-11-21 12:56:04</a:t>
                      </a:r>
                      <a:r>
                        <a:rPr kumimoji="0" lang="en-US" sz="1000" b="0" i="0" u="none" strike="noStrike" kern="1200" cap="none" spc="0" normalizeH="0" baseline="0" noProof="0">
                          <a:ln>
                            <a:noFill/>
                          </a:ln>
                          <a:solidFill>
                            <a:prstClr val="black"/>
                          </a:solidFill>
                          <a:effectLst/>
                          <a:uLnTx/>
                          <a:uFillTx/>
                          <a:latin typeface="+mn-lt"/>
                          <a:ea typeface="+mn-ea"/>
                          <a:cs typeface="+mn-cs"/>
                        </a:rPr>
                        <a:t>
‏In addition to all the financial benefits, MIT Enterprise Forum (MITEF) Saudi Arabia gives you the opportunity to present your ideas to many investors.‏
Register Now: http://www.mitefsaudi.org/
#MITEFSaudi#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 #الریادة_اسلوبي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4914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- 2017-11-21 12:51:58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بالإضافة الى العدید من الفوائد المالیة وغیرھا توفر لك مسابقة منتدى إم آي تي للشركات الناشئة في السعودیة فرصة طرح أفكارك أمام العدید من المستثمرین. 
تقدم الآن: /</a:t>
                      </a:r>
                      <a:r>
                        <a:rPr kumimoji="0" lang="en-US" sz="1000" b="0" i="0" u="none" strike="noStrike" kern="1200" cap="none" spc="0" normalizeH="0" baseline="0" noProof="0">
                          <a:ln>
                            <a:noFill/>
                          </a:ln>
                          <a:solidFill>
                            <a:prstClr val="black"/>
                          </a:solidFill>
                          <a:effectLst/>
                          <a:uLnTx/>
                          <a:uFillTx/>
                          <a:latin typeface="+mn-lt"/>
                          <a:ea typeface="+mn-ea"/>
                          <a:cs typeface="+mn-cs"/>
                        </a:rPr>
                        <a:t>http://www.mitefsaudi.org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5822512"/>
                  </a:ext>
                </a:extLst>
              </a:tr>
            </a:tbl>
          </a:graphicData>
        </a:graphic>
      </p:graphicFrame>
      <p:sp>
        <p:nvSpPr>
          <p:cNvPr id="3" name="Title 2">
            <a:extLst>
              <a:ext uri="{FF2B5EF4-FFF2-40B4-BE49-F238E27FC236}">
                <a16:creationId xmlns:a16="http://schemas.microsoft.com/office/drawing/2014/main" id="{9AF53553-5F66-4EBE-854C-06218124CE51}"/>
              </a:ext>
            </a:extLst>
          </p:cNvPr>
          <p:cNvSpPr>
            <a:spLocks noGrp="1"/>
          </p:cNvSpPr>
          <p:nvPr>
            <p:ph type="title"/>
          </p:nvPr>
        </p:nvSpPr>
        <p:spPr/>
        <p:txBody>
          <a:bodyPr/>
          <a:lstStyle/>
          <a:p>
            <a:r>
              <a:rPr lang="en-US"/>
              <a:t>Facebook Own Posts Table - 4 of 8</a:t>
            </a:r>
          </a:p>
        </p:txBody>
      </p:sp>
      <p:sp>
        <p:nvSpPr>
          <p:cNvPr id="4" name="Text Placeholder 3">
            <a:extLst>
              <a:ext uri="{FF2B5EF4-FFF2-40B4-BE49-F238E27FC236}">
                <a16:creationId xmlns:a16="http://schemas.microsoft.com/office/drawing/2014/main" id="{624D7F8C-605C-4178-BA93-81ACBE43AB3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285365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7D8EBC08-EFC6-4943-82F0-D72BD5C89473}"/>
              </a:ext>
            </a:extLst>
          </p:cNvPr>
          <p:cNvGraphicFramePr>
            <a:graphicFrameLocks noGrp="1"/>
          </p:cNvGraphicFramePr>
          <p:nvPr>
            <p:ph type="tbl" sz="quarter" idx="13"/>
            <p:extLst>
              <p:ext uri="{D42A27DB-BD31-4B8C-83A1-F6EECF244321}">
                <p14:modId xmlns:p14="http://schemas.microsoft.com/office/powerpoint/2010/main" val="23871553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22455848"/>
                    </a:ext>
                  </a:extLst>
                </a:gridCol>
                <a:gridCol w="658368">
                  <a:extLst>
                    <a:ext uri="{9D8B030D-6E8A-4147-A177-3AD203B41FA5}">
                      <a16:colId xmlns:a16="http://schemas.microsoft.com/office/drawing/2014/main" val="218951484"/>
                    </a:ext>
                  </a:extLst>
                </a:gridCol>
                <a:gridCol w="658368">
                  <a:extLst>
                    <a:ext uri="{9D8B030D-6E8A-4147-A177-3AD203B41FA5}">
                      <a16:colId xmlns:a16="http://schemas.microsoft.com/office/drawing/2014/main" val="3092370493"/>
                    </a:ext>
                  </a:extLst>
                </a:gridCol>
                <a:gridCol w="658368">
                  <a:extLst>
                    <a:ext uri="{9D8B030D-6E8A-4147-A177-3AD203B41FA5}">
                      <a16:colId xmlns:a16="http://schemas.microsoft.com/office/drawing/2014/main" val="1440649785"/>
                    </a:ext>
                  </a:extLst>
                </a:gridCol>
                <a:gridCol w="658368">
                  <a:extLst>
                    <a:ext uri="{9D8B030D-6E8A-4147-A177-3AD203B41FA5}">
                      <a16:colId xmlns:a16="http://schemas.microsoft.com/office/drawing/2014/main" val="1200204350"/>
                    </a:ext>
                  </a:extLst>
                </a:gridCol>
                <a:gridCol w="658368">
                  <a:extLst>
                    <a:ext uri="{9D8B030D-6E8A-4147-A177-3AD203B41FA5}">
                      <a16:colId xmlns:a16="http://schemas.microsoft.com/office/drawing/2014/main" val="344290547"/>
                    </a:ext>
                  </a:extLst>
                </a:gridCol>
                <a:gridCol w="658368">
                  <a:extLst>
                    <a:ext uri="{9D8B030D-6E8A-4147-A177-3AD203B41FA5}">
                      <a16:colId xmlns:a16="http://schemas.microsoft.com/office/drawing/2014/main" val="1199498105"/>
                    </a:ext>
                  </a:extLst>
                </a:gridCol>
                <a:gridCol w="658368">
                  <a:extLst>
                    <a:ext uri="{9D8B030D-6E8A-4147-A177-3AD203B41FA5}">
                      <a16:colId xmlns:a16="http://schemas.microsoft.com/office/drawing/2014/main" val="448886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5522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- 2017-11-20 12:49:03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ماهي اهم الفوائد من مسابقة منتدى إم آي تي للشركات الناشئة في السعودية؟
تعرّف على الاجابة من خلال احد المشاركين في مسابقتنا العام الماضي.
تقدم الآن: </a:t>
                      </a:r>
                      <a:r>
                        <a:rPr kumimoji="0" lang="en-US" sz="1000" b="0" i="0" u="none" strike="noStrike" kern="1200" cap="none" spc="0" normalizeH="0" baseline="0" noProof="0">
                          <a:ln>
                            <a:noFill/>
                          </a:ln>
                          <a:solidFill>
                            <a:prstClr val="black"/>
                          </a:solidFill>
                          <a:effectLst/>
                          <a:uLnTx/>
                          <a:uFillTx/>
                          <a:latin typeface="+mn-lt"/>
                          <a:ea typeface="+mn-ea"/>
                          <a:cs typeface="+mn-cs"/>
                        </a:rPr>
                        <a:t>mitefsaudi.org
#</a:t>
                      </a:r>
                      <a:r>
                        <a:rPr kumimoji="0" lang="ar-AE" sz="1000" b="0" i="0" u="none" strike="noStrike" kern="1200" cap="none" spc="0" normalizeH="0" baseline="0" noProof="0">
                          <a:ln>
                            <a:noFill/>
                          </a:ln>
                          <a:solidFill>
                            <a:prstClr val="black"/>
                          </a:solidFill>
                          <a:effectLst/>
                          <a:uLnTx/>
                          <a:uFillTx/>
                          <a:latin typeface="+mn-lt"/>
                          <a:ea typeface="+mn-ea"/>
                          <a:cs typeface="+mn-cs"/>
                        </a:rPr>
                        <a:t>مجتمع_جميل #مسابقة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MIT #MITEFSaudi #MIT2017 #</a:t>
                      </a:r>
                      <a:r>
                        <a:rPr kumimoji="0" lang="ar-AE" sz="1000" b="0" i="0" u="none" strike="noStrike" kern="1200" cap="none" spc="0" normalizeH="0" baseline="0" noProof="0">
                          <a:ln>
                            <a:noFill/>
                          </a:ln>
                          <a:solidFill>
                            <a:prstClr val="black"/>
                          </a:solidFill>
                          <a:effectLst/>
                          <a:uLnTx/>
                          <a:uFillTx/>
                          <a:latin typeface="+mn-lt"/>
                          <a:ea typeface="+mn-ea"/>
                          <a:cs typeface="+mn-cs"/>
                        </a:rPr>
                        <a:t>تدوير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0256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- 2017-11-20 09:07:21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بندور عليك! في جولتنا التعريفية لمسابقة منتدى إم آي تي للشركات الناشئة في السعودية في جامعة الامير سلطان بالرياض يوم الثلاثاء ٢١ نوفمبر الساعة ١٢ ظهراً #باب_رزق_جميل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4086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- 2017-11-19 10:36:36</a:t>
                      </a:r>
                      <a:r>
                        <a:rPr kumimoji="0" lang="en-US" sz="1000" b="0" i="0" u="none" strike="noStrike" kern="1200" cap="none" spc="0" normalizeH="0" baseline="0" noProof="0">
                          <a:ln>
                            <a:noFill/>
                          </a:ln>
                          <a:solidFill>
                            <a:prstClr val="black"/>
                          </a:solidFill>
                          <a:effectLst/>
                          <a:uLnTx/>
                          <a:uFillTx/>
                          <a:latin typeface="+mn-lt"/>
                          <a:ea typeface="+mn-ea"/>
                          <a:cs typeface="+mn-cs"/>
                        </a:rPr>
                        <a:t>
Do you have a high value social enterprise? Register now in MIT Enterprise Forum (MITEF) Saudi Arabia and win financial prizes that will help you grow your business.
Visit our website now to register ww.mitefsaudi.org
#MITEFSaudi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 #الریادة_اسلوبي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7324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- 2017-11-19 10:31:45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عندك مشروع اجتماعي رائد؟ تقدم الآن في مسابقة منتدى إم آي تي للشركات الناشئة في السعودیة واربح جوائز مالیة تساعدك تكبّر مشروعك. 
زوروا موقعنا الآن للاشتراك </a:t>
                      </a:r>
                      <a:r>
                        <a:rPr kumimoji="0" lang="en-US" sz="1000" b="0" i="0" u="none" strike="noStrike" kern="1200" cap="none" spc="0" normalizeH="0" baseline="0" noProof="0">
                          <a:ln>
                            <a:noFill/>
                          </a:ln>
                          <a:solidFill>
                            <a:prstClr val="black"/>
                          </a:solidFill>
                          <a:effectLst/>
                          <a:uLnTx/>
                          <a:uFillTx/>
                          <a:latin typeface="+mn-lt"/>
                          <a:ea typeface="+mn-ea"/>
                          <a:cs typeface="+mn-cs"/>
                        </a:rPr>
                        <a:t>www.mitefsaudi.org
#MITEFSaudi##</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 #الریادة_اسلوبي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4627063"/>
                  </a:ext>
                </a:extLst>
              </a:tr>
            </a:tbl>
          </a:graphicData>
        </a:graphic>
      </p:graphicFrame>
      <p:sp>
        <p:nvSpPr>
          <p:cNvPr id="3" name="Title 2">
            <a:extLst>
              <a:ext uri="{FF2B5EF4-FFF2-40B4-BE49-F238E27FC236}">
                <a16:creationId xmlns:a16="http://schemas.microsoft.com/office/drawing/2014/main" id="{658F02DA-11EA-4197-B091-22DA6BCA203B}"/>
              </a:ext>
            </a:extLst>
          </p:cNvPr>
          <p:cNvSpPr>
            <a:spLocks noGrp="1"/>
          </p:cNvSpPr>
          <p:nvPr>
            <p:ph type="title"/>
          </p:nvPr>
        </p:nvSpPr>
        <p:spPr/>
        <p:txBody>
          <a:bodyPr/>
          <a:lstStyle/>
          <a:p>
            <a:r>
              <a:rPr lang="en-US"/>
              <a:t>Facebook Own Posts Table - 5 of 8</a:t>
            </a:r>
          </a:p>
        </p:txBody>
      </p:sp>
      <p:sp>
        <p:nvSpPr>
          <p:cNvPr id="4" name="Text Placeholder 3">
            <a:extLst>
              <a:ext uri="{FF2B5EF4-FFF2-40B4-BE49-F238E27FC236}">
                <a16:creationId xmlns:a16="http://schemas.microsoft.com/office/drawing/2014/main" id="{D803E8BF-7FB6-41F0-BF3C-E0DD04A60A2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927826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304C1FD-797A-409D-9ED6-34E6422FA6CE}"/>
              </a:ext>
            </a:extLst>
          </p:cNvPr>
          <p:cNvGraphicFramePr>
            <a:graphicFrameLocks noGrp="1"/>
          </p:cNvGraphicFramePr>
          <p:nvPr>
            <p:ph type="tbl" sz="quarter" idx="13"/>
            <p:extLst>
              <p:ext uri="{D42A27DB-BD31-4B8C-83A1-F6EECF244321}">
                <p14:modId xmlns:p14="http://schemas.microsoft.com/office/powerpoint/2010/main" val="300065872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32095566"/>
                    </a:ext>
                  </a:extLst>
                </a:gridCol>
                <a:gridCol w="658368">
                  <a:extLst>
                    <a:ext uri="{9D8B030D-6E8A-4147-A177-3AD203B41FA5}">
                      <a16:colId xmlns:a16="http://schemas.microsoft.com/office/drawing/2014/main" val="3357386096"/>
                    </a:ext>
                  </a:extLst>
                </a:gridCol>
                <a:gridCol w="658368">
                  <a:extLst>
                    <a:ext uri="{9D8B030D-6E8A-4147-A177-3AD203B41FA5}">
                      <a16:colId xmlns:a16="http://schemas.microsoft.com/office/drawing/2014/main" val="811351502"/>
                    </a:ext>
                  </a:extLst>
                </a:gridCol>
                <a:gridCol w="658368">
                  <a:extLst>
                    <a:ext uri="{9D8B030D-6E8A-4147-A177-3AD203B41FA5}">
                      <a16:colId xmlns:a16="http://schemas.microsoft.com/office/drawing/2014/main" val="2468420938"/>
                    </a:ext>
                  </a:extLst>
                </a:gridCol>
                <a:gridCol w="658368">
                  <a:extLst>
                    <a:ext uri="{9D8B030D-6E8A-4147-A177-3AD203B41FA5}">
                      <a16:colId xmlns:a16="http://schemas.microsoft.com/office/drawing/2014/main" val="3725135590"/>
                    </a:ext>
                  </a:extLst>
                </a:gridCol>
                <a:gridCol w="658368">
                  <a:extLst>
                    <a:ext uri="{9D8B030D-6E8A-4147-A177-3AD203B41FA5}">
                      <a16:colId xmlns:a16="http://schemas.microsoft.com/office/drawing/2014/main" val="3970524312"/>
                    </a:ext>
                  </a:extLst>
                </a:gridCol>
                <a:gridCol w="658368">
                  <a:extLst>
                    <a:ext uri="{9D8B030D-6E8A-4147-A177-3AD203B41FA5}">
                      <a16:colId xmlns:a16="http://schemas.microsoft.com/office/drawing/2014/main" val="1450937791"/>
                    </a:ext>
                  </a:extLst>
                </a:gridCol>
                <a:gridCol w="658368">
                  <a:extLst>
                    <a:ext uri="{9D8B030D-6E8A-4147-A177-3AD203B41FA5}">
                      <a16:colId xmlns:a16="http://schemas.microsoft.com/office/drawing/2014/main" val="1126263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3333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- 2017-11-18 09:50:53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بندور عليك في جولتنا التعريفة لمسابقة منتدى إم آي تي للشركات الناشئة في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mitefsaudi </a:t>
                      </a:r>
                      <a:r>
                        <a:rPr kumimoji="0" lang="ar-AE" sz="1000" b="0" i="0" u="none" strike="noStrike" kern="1200" cap="none" spc="0" normalizeH="0" baseline="0" noProof="0">
                          <a:ln>
                            <a:noFill/>
                          </a:ln>
                          <a:solidFill>
                            <a:prstClr val="black"/>
                          </a:solidFill>
                          <a:effectLst/>
                          <a:uLnTx/>
                          <a:uFillTx/>
                          <a:latin typeface="+mn-lt"/>
                          <a:ea typeface="+mn-ea"/>
                          <a:cs typeface="+mn-cs"/>
                        </a:rPr>
                        <a:t>في شركة #وادي_مكة بمكة المكرمة يوم الاثنين 20 نوفمبر الساعة 12 مساءاً
@</a:t>
                      </a:r>
                      <a:r>
                        <a:rPr kumimoji="0" lang="en-US" sz="1000" b="0" i="0" u="none" strike="noStrike" kern="1200" cap="none" spc="0" normalizeH="0" baseline="0" noProof="0">
                          <a:ln>
                            <a:noFill/>
                          </a:ln>
                          <a:solidFill>
                            <a:prstClr val="black"/>
                          </a:solidFill>
                          <a:effectLst/>
                          <a:uLnTx/>
                          <a:uFillTx/>
                          <a:latin typeface="+mn-lt"/>
                          <a:ea typeface="+mn-ea"/>
                          <a:cs typeface="+mn-cs"/>
                        </a:rPr>
                        <a:t>WadiMakkahsa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MITSaudi #MITEF2017 #</a:t>
                      </a:r>
                      <a:r>
                        <a:rPr kumimoji="0" lang="ar-AE" sz="1000" b="0" i="0" u="none" strike="noStrike" kern="1200" cap="none" spc="0" normalizeH="0" baseline="0" noProof="0">
                          <a:ln>
                            <a:noFill/>
                          </a:ln>
                          <a:solidFill>
                            <a:prstClr val="black"/>
                          </a:solidFill>
                          <a:effectLst/>
                          <a:uLnTx/>
                          <a:uFillTx/>
                          <a:latin typeface="+mn-lt"/>
                          <a:ea typeface="+mn-ea"/>
                          <a:cs typeface="+mn-cs"/>
                        </a:rPr>
                        <a:t>السعودية #مكة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7126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- 2017-11-16 13:45:18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بندور عليك! في جولتنا التعريفية لمسابقة منتدى إم آي تي للشركات الناشئة في السعودية في في جامعة الطائف - لمنسوبي الجامعة يوم الاحد ١٩ نوفمبر الساعة ١١ ظهراً #باب_رزق_جميل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6816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- 2017-11-16 10:57:37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تبقى الفكرة مجرد فكرة حتى تجد من يتبناها!
تعرفوا على احد المشاركين في مسابقة منتدى إم آي تي للشركات الناشئة في السعودية للعام الماضي.
تقدم الآن: </a:t>
                      </a:r>
                      <a:r>
                        <a:rPr kumimoji="0" lang="en-US" sz="1000" b="0" i="0" u="none" strike="noStrike" kern="1200" cap="none" spc="0" normalizeH="0" baseline="0" noProof="0">
                          <a:ln>
                            <a:noFill/>
                          </a:ln>
                          <a:solidFill>
                            <a:prstClr val="black"/>
                          </a:solidFill>
                          <a:effectLst/>
                          <a:uLnTx/>
                          <a:uFillTx/>
                          <a:latin typeface="+mn-lt"/>
                          <a:ea typeface="+mn-ea"/>
                          <a:cs typeface="+mn-cs"/>
                        </a:rPr>
                        <a:t>mitefsaudi.org
#</a:t>
                      </a:r>
                      <a:r>
                        <a:rPr kumimoji="0" lang="ar-AE" sz="1000" b="0" i="0" u="none" strike="noStrike" kern="1200" cap="none" spc="0" normalizeH="0" baseline="0" noProof="0">
                          <a:ln>
                            <a:noFill/>
                          </a:ln>
                          <a:solidFill>
                            <a:prstClr val="black"/>
                          </a:solidFill>
                          <a:effectLst/>
                          <a:uLnTx/>
                          <a:uFillTx/>
                          <a:latin typeface="+mn-lt"/>
                          <a:ea typeface="+mn-ea"/>
                          <a:cs typeface="+mn-cs"/>
                        </a:rPr>
                        <a:t>مجتمع_جميل #مسابقة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MIT #MITEFSaudi #MIT2017 #</a:t>
                      </a:r>
                      <a:r>
                        <a:rPr kumimoji="0" lang="ar-AE" sz="1000" b="0" i="0" u="none" strike="noStrike" kern="1200" cap="none" spc="0" normalizeH="0" baseline="0" noProof="0">
                          <a:ln>
                            <a:noFill/>
                          </a:ln>
                          <a:solidFill>
                            <a:prstClr val="black"/>
                          </a:solidFill>
                          <a:effectLst/>
                          <a:uLnTx/>
                          <a:uFillTx/>
                          <a:latin typeface="+mn-lt"/>
                          <a:ea typeface="+mn-ea"/>
                          <a:cs typeface="+mn-cs"/>
                        </a:rPr>
                        <a:t>بكجها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8198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- 2017-11-15 15:10:05</a:t>
                      </a:r>
                      <a:r>
                        <a:rPr kumimoji="0" lang="en-US" sz="1000" b="0" i="0" u="none" strike="noStrike" kern="1200" cap="none" spc="0" normalizeH="0" baseline="0" noProof="0">
                          <a:ln>
                            <a:noFill/>
                          </a:ln>
                          <a:solidFill>
                            <a:prstClr val="black"/>
                          </a:solidFill>
                          <a:effectLst/>
                          <a:uLnTx/>
                          <a:uFillTx/>
                          <a:latin typeface="+mn-lt"/>
                          <a:ea typeface="+mn-ea"/>
                          <a:cs typeface="+mn-cs"/>
                        </a:rPr>
                        <a:t>
Do you have an ambitious business start-up? Register now in MIT Enterprise Forum (MITEF) Saudi Arabia and win financial prizes that will help you grow
your business.
Visit our website to register http://www.mitefsaudi.org/
MITEFSaudi#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9853483"/>
                  </a:ext>
                </a:extLst>
              </a:tr>
            </a:tbl>
          </a:graphicData>
        </a:graphic>
      </p:graphicFrame>
      <p:sp>
        <p:nvSpPr>
          <p:cNvPr id="3" name="Title 2">
            <a:extLst>
              <a:ext uri="{FF2B5EF4-FFF2-40B4-BE49-F238E27FC236}">
                <a16:creationId xmlns:a16="http://schemas.microsoft.com/office/drawing/2014/main" id="{61137FA8-66D1-4843-AE49-88FF4095D45B}"/>
              </a:ext>
            </a:extLst>
          </p:cNvPr>
          <p:cNvSpPr>
            <a:spLocks noGrp="1"/>
          </p:cNvSpPr>
          <p:nvPr>
            <p:ph type="title"/>
          </p:nvPr>
        </p:nvSpPr>
        <p:spPr/>
        <p:txBody>
          <a:bodyPr/>
          <a:lstStyle/>
          <a:p>
            <a:r>
              <a:rPr lang="en-US"/>
              <a:t>Facebook Own Posts Table - 6 of 8</a:t>
            </a:r>
          </a:p>
        </p:txBody>
      </p:sp>
      <p:sp>
        <p:nvSpPr>
          <p:cNvPr id="4" name="Text Placeholder 3">
            <a:extLst>
              <a:ext uri="{FF2B5EF4-FFF2-40B4-BE49-F238E27FC236}">
                <a16:creationId xmlns:a16="http://schemas.microsoft.com/office/drawing/2014/main" id="{5DFE9722-34DD-4E3B-B69A-3554D013F2A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697169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3E6D5E8-2C97-4603-91EF-1BB0DA115DCF}"/>
              </a:ext>
            </a:extLst>
          </p:cNvPr>
          <p:cNvGraphicFramePr>
            <a:graphicFrameLocks noGrp="1"/>
          </p:cNvGraphicFramePr>
          <p:nvPr>
            <p:ph type="tbl" sz="quarter" idx="13"/>
            <p:extLst>
              <p:ext uri="{D42A27DB-BD31-4B8C-83A1-F6EECF244321}">
                <p14:modId xmlns:p14="http://schemas.microsoft.com/office/powerpoint/2010/main" val="271174797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40775709"/>
                    </a:ext>
                  </a:extLst>
                </a:gridCol>
                <a:gridCol w="658368">
                  <a:extLst>
                    <a:ext uri="{9D8B030D-6E8A-4147-A177-3AD203B41FA5}">
                      <a16:colId xmlns:a16="http://schemas.microsoft.com/office/drawing/2014/main" val="2890978714"/>
                    </a:ext>
                  </a:extLst>
                </a:gridCol>
                <a:gridCol w="658368">
                  <a:extLst>
                    <a:ext uri="{9D8B030D-6E8A-4147-A177-3AD203B41FA5}">
                      <a16:colId xmlns:a16="http://schemas.microsoft.com/office/drawing/2014/main" val="390906416"/>
                    </a:ext>
                  </a:extLst>
                </a:gridCol>
                <a:gridCol w="658368">
                  <a:extLst>
                    <a:ext uri="{9D8B030D-6E8A-4147-A177-3AD203B41FA5}">
                      <a16:colId xmlns:a16="http://schemas.microsoft.com/office/drawing/2014/main" val="1827102630"/>
                    </a:ext>
                  </a:extLst>
                </a:gridCol>
                <a:gridCol w="658368">
                  <a:extLst>
                    <a:ext uri="{9D8B030D-6E8A-4147-A177-3AD203B41FA5}">
                      <a16:colId xmlns:a16="http://schemas.microsoft.com/office/drawing/2014/main" val="4016978158"/>
                    </a:ext>
                  </a:extLst>
                </a:gridCol>
                <a:gridCol w="658368">
                  <a:extLst>
                    <a:ext uri="{9D8B030D-6E8A-4147-A177-3AD203B41FA5}">
                      <a16:colId xmlns:a16="http://schemas.microsoft.com/office/drawing/2014/main" val="1474364064"/>
                    </a:ext>
                  </a:extLst>
                </a:gridCol>
                <a:gridCol w="658368">
                  <a:extLst>
                    <a:ext uri="{9D8B030D-6E8A-4147-A177-3AD203B41FA5}">
                      <a16:colId xmlns:a16="http://schemas.microsoft.com/office/drawing/2014/main" val="127366509"/>
                    </a:ext>
                  </a:extLst>
                </a:gridCol>
                <a:gridCol w="658368">
                  <a:extLst>
                    <a:ext uri="{9D8B030D-6E8A-4147-A177-3AD203B41FA5}">
                      <a16:colId xmlns:a16="http://schemas.microsoft.com/office/drawing/2014/main" val="1387076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2780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- 2017-11-15 14:12:12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عندك مشروع تجاري طموح؟ تقدم الآن في مسابقة منتدى إم آي تي للشركات الناشئة في السعودیة واربح جوائز مالیة تساعدك تكبّر مشروعك. زوروا موقعنا الآن للاشتراك: /</a:t>
                      </a:r>
                      <a:r>
                        <a:rPr kumimoji="0" lang="en-US" sz="1000" b="0" i="0" u="none" strike="noStrike" kern="1200" cap="none" spc="0" normalizeH="0" baseline="0" noProof="0">
                          <a:ln>
                            <a:noFill/>
                          </a:ln>
                          <a:solidFill>
                            <a:prstClr val="black"/>
                          </a:solidFill>
                          <a:effectLst/>
                          <a:uLnTx/>
                          <a:uFillTx/>
                          <a:latin typeface="+mn-lt"/>
                          <a:ea typeface="+mn-ea"/>
                          <a:cs typeface="+mn-cs"/>
                        </a:rPr>
                        <a:t>http://www.mitefsaudi.org
MITEFSaudi#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 #الریادة_اسلوبي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7507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- 2017-11-15 12:17:44</a:t>
                      </a:r>
                      <a:r>
                        <a:rPr kumimoji="0" lang="en-US" sz="1000" b="0" i="0" u="none" strike="noStrike" kern="1200" cap="none" spc="0" normalizeH="0" baseline="0" noProof="0">
                          <a:ln>
                            <a:noFill/>
                          </a:ln>
                          <a:solidFill>
                            <a:prstClr val="black"/>
                          </a:solidFill>
                          <a:effectLst/>
                          <a:uLnTx/>
                          <a:uFillTx/>
                          <a:latin typeface="+mn-lt"/>
                          <a:ea typeface="+mn-ea"/>
                          <a:cs typeface="+mn-cs"/>
                        </a:rPr>
                        <a:t>
Do you have an inspiring idea? Develop it now with MIT Saudi competition and win financial prizes that will bring your ideas to life.
Visit our website to register ://www.mitefsaudi.org/
‎</a:t>
                      </a:r>
                      <a:r>
                        <a:rPr kumimoji="0" lang="ar-AE" sz="1000" b="0" i="0" u="none" strike="noStrike" kern="1200" cap="none" spc="0" normalizeH="0" baseline="0" noProof="0">
                          <a:ln>
                            <a:noFill/>
                          </a:ln>
                          <a:solidFill>
                            <a:prstClr val="black"/>
                          </a:solidFill>
                          <a:effectLst/>
                          <a:uLnTx/>
                          <a:uFillTx/>
                          <a:latin typeface="+mn-lt"/>
                          <a:ea typeface="+mn-ea"/>
                          <a:cs typeface="+mn-cs"/>
                        </a:rPr>
                        <a:t>اسلوبي_#الریادة #باب_رزق_جمیل #مجتمع_جمیل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MITEFSaudi#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0840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- 2017-11-14 10:00:54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استطاعوا تحقيق حلمهم والوصول لهدفهم!
تعرفوا على احد المشاركين في مسابقة منتدى إم آي تي للشركات الناشئة في السعودية للعام الماضي.
تقدم الآن: </a:t>
                      </a:r>
                      <a:r>
                        <a:rPr kumimoji="0" lang="en-US" sz="1000" b="0" i="0" u="none" strike="noStrike" kern="1200" cap="none" spc="0" normalizeH="0" baseline="0" noProof="0">
                          <a:ln>
                            <a:noFill/>
                          </a:ln>
                          <a:solidFill>
                            <a:prstClr val="black"/>
                          </a:solidFill>
                          <a:effectLst/>
                          <a:uLnTx/>
                          <a:uFillTx/>
                          <a:latin typeface="+mn-lt"/>
                          <a:ea typeface="+mn-ea"/>
                          <a:cs typeface="+mn-cs"/>
                        </a:rPr>
                        <a:t>mitefsaudi.org
#</a:t>
                      </a:r>
                      <a:r>
                        <a:rPr kumimoji="0" lang="ar-AE" sz="1000" b="0" i="0" u="none" strike="noStrike" kern="1200" cap="none" spc="0" normalizeH="0" baseline="0" noProof="0">
                          <a:ln>
                            <a:noFill/>
                          </a:ln>
                          <a:solidFill>
                            <a:prstClr val="black"/>
                          </a:solidFill>
                          <a:effectLst/>
                          <a:uLnTx/>
                          <a:uFillTx/>
                          <a:latin typeface="+mn-lt"/>
                          <a:ea typeface="+mn-ea"/>
                          <a:cs typeface="+mn-cs"/>
                        </a:rPr>
                        <a:t>مجتمع_جميل #مسابقة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MIT #MITEFSaudi MIT2017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0435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- 2017-11-13 13:26:14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عندك فكرة ملھمة؟ طورھا في مسابقة منتدى إم آي تي للشركات الناشئة في السعودیة واربح جوائز مالیة تساعدك في جعل افكارك واقع.
‎ زوروا موقعنا الآن للاشتراك /</a:t>
                      </a:r>
                      <a:r>
                        <a:rPr kumimoji="0" lang="en-US" sz="1000" b="0" i="0" u="none" strike="noStrike" kern="1200" cap="none" spc="0" normalizeH="0" baseline="0" noProof="0">
                          <a:ln>
                            <a:noFill/>
                          </a:ln>
                          <a:solidFill>
                            <a:prstClr val="black"/>
                          </a:solidFill>
                          <a:effectLst/>
                          <a:uLnTx/>
                          <a:uFillTx/>
                          <a:latin typeface="+mn-lt"/>
                          <a:ea typeface="+mn-ea"/>
                          <a:cs typeface="+mn-cs"/>
                        </a:rPr>
                        <a:t>http://www.mitefsaudi.org
‎</a:t>
                      </a:r>
                      <a:r>
                        <a:rPr kumimoji="0" lang="ar-AE" sz="1000" b="0" i="0" u="none" strike="noStrike" kern="1200" cap="none" spc="0" normalizeH="0" baseline="0" noProof="0">
                          <a:ln>
                            <a:noFill/>
                          </a:ln>
                          <a:solidFill>
                            <a:prstClr val="black"/>
                          </a:solidFill>
                          <a:effectLst/>
                          <a:uLnTx/>
                          <a:uFillTx/>
                          <a:latin typeface="+mn-lt"/>
                          <a:ea typeface="+mn-ea"/>
                          <a:cs typeface="+mn-cs"/>
                        </a:rPr>
                        <a:t>اسلوبي_#الریادة #باب_رزق_جمیل #مجتمع_جمیل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MITEFSaudi#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4588729"/>
                  </a:ext>
                </a:extLst>
              </a:tr>
            </a:tbl>
          </a:graphicData>
        </a:graphic>
      </p:graphicFrame>
      <p:sp>
        <p:nvSpPr>
          <p:cNvPr id="3" name="Title 2">
            <a:extLst>
              <a:ext uri="{FF2B5EF4-FFF2-40B4-BE49-F238E27FC236}">
                <a16:creationId xmlns:a16="http://schemas.microsoft.com/office/drawing/2014/main" id="{CB51E02D-2579-4401-9FCF-81E975D72FB9}"/>
              </a:ext>
            </a:extLst>
          </p:cNvPr>
          <p:cNvSpPr>
            <a:spLocks noGrp="1"/>
          </p:cNvSpPr>
          <p:nvPr>
            <p:ph type="title"/>
          </p:nvPr>
        </p:nvSpPr>
        <p:spPr/>
        <p:txBody>
          <a:bodyPr/>
          <a:lstStyle/>
          <a:p>
            <a:r>
              <a:rPr lang="en-US"/>
              <a:t>Facebook Own Posts Table - 7 of 8</a:t>
            </a:r>
          </a:p>
        </p:txBody>
      </p:sp>
      <p:sp>
        <p:nvSpPr>
          <p:cNvPr id="4" name="Text Placeholder 3">
            <a:extLst>
              <a:ext uri="{FF2B5EF4-FFF2-40B4-BE49-F238E27FC236}">
                <a16:creationId xmlns:a16="http://schemas.microsoft.com/office/drawing/2014/main" id="{9D0CA59D-426C-48FA-A1FB-CBA8E812AD9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711524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75A9E448-B45F-4E11-AC53-BF19BB3BB873}"/>
              </a:ext>
            </a:extLst>
          </p:cNvPr>
          <p:cNvGraphicFramePr>
            <a:graphicFrameLocks noGrp="1"/>
          </p:cNvGraphicFramePr>
          <p:nvPr>
            <p:ph type="tbl" sz="quarter" idx="13"/>
            <p:extLst>
              <p:ext uri="{D42A27DB-BD31-4B8C-83A1-F6EECF244321}">
                <p14:modId xmlns:p14="http://schemas.microsoft.com/office/powerpoint/2010/main" val="348289533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8519729"/>
                    </a:ext>
                  </a:extLst>
                </a:gridCol>
                <a:gridCol w="658368">
                  <a:extLst>
                    <a:ext uri="{9D8B030D-6E8A-4147-A177-3AD203B41FA5}">
                      <a16:colId xmlns:a16="http://schemas.microsoft.com/office/drawing/2014/main" val="2543622861"/>
                    </a:ext>
                  </a:extLst>
                </a:gridCol>
                <a:gridCol w="658368">
                  <a:extLst>
                    <a:ext uri="{9D8B030D-6E8A-4147-A177-3AD203B41FA5}">
                      <a16:colId xmlns:a16="http://schemas.microsoft.com/office/drawing/2014/main" val="1345706620"/>
                    </a:ext>
                  </a:extLst>
                </a:gridCol>
                <a:gridCol w="658368">
                  <a:extLst>
                    <a:ext uri="{9D8B030D-6E8A-4147-A177-3AD203B41FA5}">
                      <a16:colId xmlns:a16="http://schemas.microsoft.com/office/drawing/2014/main" val="1105807006"/>
                    </a:ext>
                  </a:extLst>
                </a:gridCol>
                <a:gridCol w="658368">
                  <a:extLst>
                    <a:ext uri="{9D8B030D-6E8A-4147-A177-3AD203B41FA5}">
                      <a16:colId xmlns:a16="http://schemas.microsoft.com/office/drawing/2014/main" val="3090534910"/>
                    </a:ext>
                  </a:extLst>
                </a:gridCol>
                <a:gridCol w="658368">
                  <a:extLst>
                    <a:ext uri="{9D8B030D-6E8A-4147-A177-3AD203B41FA5}">
                      <a16:colId xmlns:a16="http://schemas.microsoft.com/office/drawing/2014/main" val="1647576432"/>
                    </a:ext>
                  </a:extLst>
                </a:gridCol>
                <a:gridCol w="658368">
                  <a:extLst>
                    <a:ext uri="{9D8B030D-6E8A-4147-A177-3AD203B41FA5}">
                      <a16:colId xmlns:a16="http://schemas.microsoft.com/office/drawing/2014/main" val="81509529"/>
                    </a:ext>
                  </a:extLst>
                </a:gridCol>
                <a:gridCol w="658368">
                  <a:extLst>
                    <a:ext uri="{9D8B030D-6E8A-4147-A177-3AD203B41FA5}">
                      <a16:colId xmlns:a16="http://schemas.microsoft.com/office/drawing/2014/main" val="1424330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9195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 Enterprise Forum Saudi Arabia - 2017-11-12 14:11:29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بندور عليك! في جولتنا التعريفية لمسابقة منتدى إم آي تي للشركات الناشئة في السعودية في صندوق الأمير سلطان بن عبدالعزيز لتنمية المرأة في الدمام يوم الثلاثاء ١٤ نوفمبر الساعة ١ ونصف مساءً #باب_رزق_جميل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8645625"/>
                  </a:ext>
                </a:extLst>
              </a:tr>
            </a:tbl>
          </a:graphicData>
        </a:graphic>
      </p:graphicFrame>
      <p:sp>
        <p:nvSpPr>
          <p:cNvPr id="3" name="Title 2">
            <a:extLst>
              <a:ext uri="{FF2B5EF4-FFF2-40B4-BE49-F238E27FC236}">
                <a16:creationId xmlns:a16="http://schemas.microsoft.com/office/drawing/2014/main" id="{A6A7F980-6010-42EF-953C-5711D4B9E8FD}"/>
              </a:ext>
            </a:extLst>
          </p:cNvPr>
          <p:cNvSpPr>
            <a:spLocks noGrp="1"/>
          </p:cNvSpPr>
          <p:nvPr>
            <p:ph type="title"/>
          </p:nvPr>
        </p:nvSpPr>
        <p:spPr/>
        <p:txBody>
          <a:bodyPr/>
          <a:lstStyle/>
          <a:p>
            <a:r>
              <a:rPr lang="en-US"/>
              <a:t>Facebook Own Posts Table - 8 of 8</a:t>
            </a:r>
          </a:p>
        </p:txBody>
      </p:sp>
      <p:sp>
        <p:nvSpPr>
          <p:cNvPr id="4" name="Text Placeholder 3">
            <a:extLst>
              <a:ext uri="{FF2B5EF4-FFF2-40B4-BE49-F238E27FC236}">
                <a16:creationId xmlns:a16="http://schemas.microsoft.com/office/drawing/2014/main" id="{5652DA11-8F98-4F9A-BF2E-AB5386AE4D0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820526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24797-DE01-43C4-A64E-FB8C71E1787B}"/>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3BDE9E6C-7A35-4AEE-B36B-0177D1DA3645}"/>
              </a:ext>
            </a:extLst>
          </p:cNvPr>
          <p:cNvGraphicFramePr>
            <a:graphicFrameLocks noGrp="1"/>
          </p:cNvGraphicFramePr>
          <p:nvPr>
            <p:ph type="chart" sz="quarter" idx="13"/>
            <p:extLst>
              <p:ext uri="{D42A27DB-BD31-4B8C-83A1-F6EECF244321}">
                <p14:modId xmlns:p14="http://schemas.microsoft.com/office/powerpoint/2010/main" val="105761237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4B4E2C-67D6-4288-BF43-A4E8C58EA1D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7096694-FECB-4C2B-B164-4A2E4531A813}"/>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2055730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20171203_080648</Template>
  <TotalTime>0</TotalTime>
  <Words>671</Words>
  <Application>Microsoft Office PowerPoint</Application>
  <PresentationFormat>On-screen Show (4:3)</PresentationFormat>
  <Paragraphs>315</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Lato</vt:lpstr>
      <vt:lpstr>Arial</vt:lpstr>
      <vt:lpstr>Calibri</vt:lpstr>
      <vt:lpstr>quintly_template</vt:lpstr>
      <vt:lpstr>Overview</vt:lpstr>
      <vt:lpstr>Facebook Fans Total</vt:lpstr>
      <vt:lpstr>Facebook Key Metrics Table</vt:lpstr>
      <vt:lpstr>Facebook Interaction Rate</vt:lpstr>
      <vt:lpstr>Facebook Fans Change Rate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Key Metrics Radar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2017-12-03T08:06:49Z</dcterms:created>
  <dcterms:modified xsi:type="dcterms:W3CDTF">2017-12-03T08:07:22Z</dcterms:modified>
</cp:coreProperties>
</file>